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Lst>
  <p:notesMasterIdLst>
    <p:notesMasterId r:id="rId6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notesMaster" Target="notesMasters/notesMaster1.xml"/><Relationship Id="rId65" Type="http://schemas.openxmlformats.org/officeDocument/2006/relationships/presProps" Target="presProps.xml"/><Relationship Id="rId66" Type="http://schemas.openxmlformats.org/officeDocument/2006/relationships/viewProps" Target="viewProps.xml"/><Relationship Id="rId67" Type="http://schemas.openxmlformats.org/officeDocument/2006/relationships/theme" Target="theme/theme1.xml"/><Relationship Id="rId6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paper of the parameter-efficient fine-tuning series, after VPT. The picture is the whole method: the input goes through the frozen pretrained weight, the blue square, and in parallel through two thin trained matrices, A and B, in red; the two results are added. LoRA was written for language models, at Microsoft, and the paper itself has no image experiments. So the deck has two halves: the method and the paper's own evidence, then what happened when vision groups applied it to Vision Transformers, on the same benchmark and backbone as VPT last time, and on medical images. About thirty minutes; please interrupt.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one-slide bridge from last time, for anyone who missed it. Top row: VPT put learned vectors, red, in front of the image patches, grey, and left the Vision Transformer frozen. It worked well, 20 of 24 tasks above full fine-tuning, but the cost section showed what it does not save: every image now carries 50 extra tokens through all twelve layers, 82 instead of 70 ms, and the prompts cannot be merged into anything. Bottom row: LoRA keeps exactly the same input. The thing it learns lives inside the weights, and after training it is added into them, so the model at test time is an ordinary ViT. LoRA was posted in mid-2021 for language models, VPT in 2022 for vision; both were published in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motivation in the paper is about scale. GPT-3 has 175 billion weights; one fine-tuned copy is 350 GB in 16-bit. Drag the slider to 100 tasks: 35 TB of copies against 354 GB for one shared model plus a hundred 35 MB LoRA files. Then switch to ViT-B, the model we used last time and will use again: a copy is 343 MB, a LoRA file of rank 8 with a head is 1.5 MB, slightly smaller than VPT's 2.2 MB. The red specks are drawn to scale; for GPT-3 they are far below a pixel, so they are drawn at the minimum size. The training-memory point is new compared with VPT: with Adam, every trained weight needs two extra numbers of optimizer state, so freezing 99.99% of GPT-3 cut training memory from 1.2 TB to 350 GB, and training was 25% faster.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motivation in the paper is about scale. GPT-3 has 175 billion weights; one fine-tuned copy is 350 GB in 16-bit. Drag the slider to 100 tasks: 35 TB of copies against 354 GB for one shared model plus a hundred 35 MB LoRA files. Then switch to ViT-B, the model we used last time and will use again: a copy is 343 MB, a LoRA file of rank 8 with a head is 1.5 MB, slightly smaller than VPT's 2.2 MB. The red specks are drawn to scale; for GPT-3 they are far below a pixel, so they are drawn at the minimum size. The training-memory point is new compared with VPT: with Adam, every trained weight needs two extra numbers of optimizer state, so freezing 99.99% of GPT-3 cut training memory from 1.2 TB to 350 GB, and training was 25% faster.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motivation in the paper is about scale. GPT-3 has 175 billion weights; one fine-tuned copy is 350 GB in 16-bit. Drag the slider to 100 tasks: 35 TB of copies against 354 GB for one shared model plus a hundred 35 MB LoRA files. Then switch to ViT-B, the model we used last time and will use again: a copy is 343 MB, a LoRA file of rank 8 with a head is 1.5 MB, slightly smaller than VPT's 2.2 MB. The red specks are drawn to scale; for GPT-3 they are far below a pixel, so they are drawn at the minimum size. The training-memory point is new compared with VPT: with Adam, every trained weight needs two extra numbers of optimizer state, so freezing 99.99% of GPT-3 cut training memory from 1.2 TB to 350 GB, and training was 25% faster.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3 of the paper, "aren't existing solutions good enough?". Two families existed. Adapters, the small bottleneck networks of Houlsby et al., add depth: GPU latency depends on how many layers run one after another, so even a tiny adapter adds time when there is only one input to process, the online case. Measured on GPT-2 medium with one input of 128 tokens: 19.8 ms for the plain or fine-tuned model, 23.9 ms with one adapter per block, 25.8 ms with two. With large batches the overhead almost disappears, 2–3%. The second family is prompts, which we know from VPT: they reserve part of the sequence and every layer has to process them; the paper also found them hard to optimise. LoRA's design goal is to avoid both: nothing extra at test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minute of linear algebra, because the whole paper rests on the word rank. Treat the photo as a matrix of brightness values. A rank-one matrix is a column times a row: every row of the image is the same pattern, just scaled, so you get bands. Step through with the arrow keys. Each step doubles the number of pieces. The pieces are ordered by how much they contribute, so the first few capture the big shapes and the later ones only fine detail. At rank 16 the cat is recognisable, from 12% of the numbers; at 64 it is hard to tell from the original, from 47%. Storing r pieces costs r times (rows plus columns) numbers instead of rows times columns. The drawing under the text shows the same thing as matrices, to scale: the r columns side by side are a tall matrix B, the r rows stacked are a wide matrix A, and B times A rebuilds the photo; at rank 1 they are a single line each, at all 274 they are as big as the photo itself. That is the trade LoRA makes for the weight change, with the same names B and A from now on. Why expect the change to be low-rank? Two earlier papers measured the "intrinsic dimension" of fine-tuning: you can freeze the model, train only a few hundred or thousand numbers, map them through a fixed random projection onto all the weights, and still get most of the accuracy. LoRA's assumption is the matrix version of that: each weight change has a low rank, so it can be written as B times A with a small r, chosen by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minute of linear algebra, because the whole paper rests on the word rank. Treat the photo as a matrix of brightness values. A rank-one matrix is a column times a row: every row of the image is the same pattern, just scaled, so you get bands. Step through with the arrow keys. Each step doubles the number of pieces. The pieces are ordered by how much they contribute, so the first few capture the big shapes and the later ones only fine detail. At rank 16 the cat is recognisable, from 12% of the numbers; at 64 it is hard to tell from the original, from 47%. Storing r pieces costs r times (rows plus columns) numbers instead of rows times columns. The drawing under the text shows the same thing as matrices, to scale: the r columns side by side are a tall matrix B, the r rows stacked are a wide matrix A, and B times A rebuilds the photo; at rank 1 they are a single line each, at all 274 they are as big as the photo itself. That is the trade LoRA makes for the weight change, with the same names B and A from now on. Why expect the change to be low-rank? Two earlier papers measured the "intrinsic dimension" of fine-tuning: you can freeze the model, train only a few hundred or thousand numbers, map them through a fixed random projection onto all the weights, and still get most of the accuracy. LoRA's assumption is the matrix version of that: each weight change has a low rank, so it can be written as B times A with a small r, chosen by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minute of linear algebra, because the whole paper rests on the word rank. Treat the photo as a matrix of brightness values. A rank-one matrix is a column times a row: every row of the image is the same pattern, just scaled, so you get bands. Step through with the arrow keys. Each step doubles the number of pieces. The pieces are ordered by how much they contribute, so the first few capture the big shapes and the later ones only fine detail. At rank 16 the cat is recognisable, from 12% of the numbers; at 64 it is hard to tell from the original, from 47%. Storing r pieces costs r times (rows plus columns) numbers instead of rows times columns. The drawing under the text shows the same thing as matrices, to scale: the r columns side by side are a tall matrix B, the r rows stacked are a wide matrix A, and B times A rebuilds the photo; at rank 1 they are a single line each, at all 274 they are as big as the photo itself. That is the trade LoRA makes for the weight change, with the same names B and A from now on. Why expect the change to be low-rank? Two earlier papers measured the "intrinsic dimension" of fine-tuning: you can freeze the model, train only a few hundred or thousand numbers, map them through a fixed random projection onto all the weights, and still get most of the accuracy. LoRA's assumption is the matrix version of that: each weight change has a low rank, so it can be written as B times A with a small r, chosen by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minute of linear algebra, because the whole paper rests on the word rank. Treat the photo as a matrix of brightness values. A rank-one matrix is a column times a row: every row of the image is the same pattern, just scaled, so you get bands. Step through with the arrow keys. Each step doubles the number of pieces. The pieces are ordered by how much they contribute, so the first few capture the big shapes and the later ones only fine detail. At rank 16 the cat is recognisable, from 12% of the numbers; at 64 it is hard to tell from the original, from 47%. Storing r pieces costs r times (rows plus columns) numbers instead of rows times columns. The drawing under the text shows the same thing as matrices, to scale: the r columns side by side are a tall matrix B, the r rows stacked are a wide matrix A, and B times A rebuilds the photo; at rank 1 they are a single line each, at all 274 they are as big as the photo itself. That is the trade LoRA makes for the weight change, with the same names B and A from now on. Why expect the change to be low-rank? Two earlier papers measured the "intrinsic dimension" of fine-tuning: you can freeze the model, train only a few hundred or thousand numbers, map them through a fixed random projection onto all the weights, and still get most of the accuracy. LoRA's assumption is the matrix version of that: each weight change has a low rank, so it can be written as B times A with a small r, chosen by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minute of linear algebra, because the whole paper rests on the word rank. Treat the photo as a matrix of brightness values. A rank-one matrix is a column times a row: every row of the image is the same pattern, just scaled, so you get bands. Step through with the arrow keys. Each step doubles the number of pieces. The pieces are ordered by how much they contribute, so the first few capture the big shapes and the later ones only fine detail. At rank 16 the cat is recognisable, from 12% of the numbers; at 64 it is hard to tell from the original, from 47%. Storing r pieces costs r times (rows plus columns) numbers instead of rows times columns. The drawing under the text shows the same thing as matrices, to scale: the r columns side by side are a tall matrix B, the r rows stacked are a wide matrix A, and B times A rebuilds the photo; at rank 1 they are a single line each, at all 274 they are as big as the photo itself. That is the trade LoRA makes for the weight change, with the same names B and A from now on. Why expect the change to be low-rank? Two earlier papers measured the "intrinsic dimension" of fine-tuning: you can freeze the model, train only a few hundred or thousand numbers, map them through a fixed random projection onto all the weights, and still get most of the accuracy. LoRA's assumption is the matrix version of that: each weight change has a low rank, so it can be written as B times A with a small r, chosen by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minute of linear algebra, because the whole paper rests on the word rank. Treat the photo as a matrix of brightness values. A rank-one matrix is a column times a row: every row of the image is the same pattern, just scaled, so you get bands. Step through with the arrow keys. Each step doubles the number of pieces. The pieces are ordered by how much they contribute, so the first few capture the big shapes and the later ones only fine detail. At rank 16 the cat is recognisable, from 12% of the numbers; at 64 it is hard to tell from the original, from 47%. Storing r pieces costs r times (rows plus columns) numbers instead of rows times columns. The drawing under the text shows the same thing as matrices, to scale: the r columns side by side are a tall matrix B, the r rows stacked are a wide matrix A, and B times A rebuilds the photo; at rank 1 they are a single line each, at all 274 they are as big as the photo itself. That is the trade LoRA makes for the weight change, with the same names B and A from now on. Why expect the change to be low-rank? Two earlier papers measured the "intrinsic dimension" of fine-tuning: you can freeze the model, train only a few hundred or thousand numbers, map them through a fixed random projection onto all the weights, and still get most of the accuracy. LoRA's assumption is the matrix version of that: each weight change has a low rank, so it can be written as B times A with a small r, chosen by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minute of linear algebra, because the whole paper rests on the word rank. Treat the photo as a matrix of brightness values. A rank-one matrix is a column times a row: every row of the image is the same pattern, just scaled, so you get bands. Step through with the arrow keys. Each step doubles the number of pieces. The pieces are ordered by how much they contribute, so the first few capture the big shapes and the later ones only fine detail. At rank 16 the cat is recognisable, from 12% of the numbers; at 64 it is hard to tell from the original, from 47%. Storing r pieces costs r times (rows plus columns) numbers instead of rows times columns. The drawing under the text shows the same thing as matrices, to scale: the r columns side by side are a tall matrix B, the r rows stacked are a wide matrix A, and B times A rebuilds the photo; at rank 1 they are a single line each, at all 274 they are as big as the photo itself. That is the trade LoRA makes for the weight change, with the same names B and A from now on. Why expect the change to be low-rank? Two earlier papers measured the "intrinsic dimension" of fine-tuning: you can freeze the model, train only a few hundred or thousand numbers, map them through a fixed random projection onto all the weights, and still get most of the accuracy. LoRA's assumption is the matrix version of that: each weight change has a low rank, so it can be written as B times A with a small r, chosen by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minute of linear algebra, because the whole paper rests on the word rank. Treat the photo as a matrix of brightness values. A rank-one matrix is a column times a row: every row of the image is the same pattern, just scaled, so you get bands. Step through with the arrow keys. Each step doubles the number of pieces. The pieces are ordered by how much they contribute, so the first few capture the big shapes and the later ones only fine detail. At rank 16 the cat is recognisable, from 12% of the numbers; at 64 it is hard to tell from the original, from 47%. Storing r pieces costs r times (rows plus columns) numbers instead of rows times columns. The drawing under the text shows the same thing as matrices, to scale: the r columns side by side are a tall matrix B, the r rows stacked are a wide matrix A, and B times A rebuilds the photo; at rank 1 they are a single line each, at all 274 they are as big as the photo itself. That is the trade LoRA makes for the weight change, with the same names B and A from now on. Why expect the change to be low-rank? Two earlier papers measured the "intrinsic dimension" of fine-tuning: you can freeze the model, train only a few hundred or thousand numbers, map them through a fixed random projection onto all the weights, and still get most of the accuracy. LoRA's assumption is the matrix version of that: each weight change has a low rank, so it can be written as B times A with a small r, chosen by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paper's own figure; orange there is what we call red, the trained part. During training: x goes through the frozen W0 as before, and in parallel through A, which squeezes it down to r numbers, and B, which expands it back. The outputs are added. Two details matter. B starts at zero, so at step one the model is exactly the pretrained model and training starts from a known good point. And the bypass is scaled by alpha over r, so that changing the rank does not mean re-tuning the learning rate. Press the arrow key: after training, B times A is just a d × d matrix, so we add it into W0 once and throw A and B away. The model is again a single matrix per layer, same size, same speed. To switch task you subtract this task's BA and add another task's, a cheap operation. That is the property VPT did not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paper's own figure; orange there is what we call red, the trained part. During training: x goes through the frozen W0 as before, and in parallel through A, which squeezes it down to r numbers, and B, which expands it back. The outputs are added. Two details matter. B starts at zero, so at step one the model is exactly the pretrained model and training starts from a known good point. And the bypass is scaled by alpha over r, so that changing the rank does not mean re-tuning the learning rate. Press the arrow key: after training, B times A is just a d × d matrix, so we add it into W0 once and throw A and B away. The model is again a single matrix per layer, same size, same speed. To switch task you subtract this task's BA and add another task's, a cheap operation. That is the property VPT did not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Made-up numbers, rank 1, so every product can be checked by eye. First the frozen path: the pretrained layer computes W times x, which gives 5, 7 and 8. Next step: LoRA adds a second path. A is one row of three numbers, so A times x is a single number, 1 + 2 + 0 = 3; the input is squeezed down to r numbers. B is a column of three, so B times 3 gives 3, 0 and 6, back to full size. The two paths are added: 8, 7, 14. During training only these six red numbers would change. Next step: after training we multiply B by A once. A column times a row is a full 3 × 3 matrix, the same shape as W, so we can add it to W; the red cells are the ones that changed. Last step: the merged W′ times x gives 8, 7, 14 again, exactly the training-time output, because W x + B(A x) equals (W + BA) x. So A and B are deleted and the layer is one ordinary matrix. The point people often miss: B and A are never multiplied with W. They are multiplied with each other, and the product is added to 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Made-up numbers, rank 1, so every product can be checked by eye. First the frozen path: the pretrained layer computes W times x, which gives 5, 7 and 8. Next step: LoRA adds a second path. A is one row of three numbers, so A times x is a single number, 1 + 2 + 0 = 3; the input is squeezed down to r numbers. B is a column of three, so B times 3 gives 3, 0 and 6, back to full size. The two paths are added: 8, 7, 14. During training only these six red numbers would change. Next step: after training we multiply B by A once. A column times a row is a full 3 × 3 matrix, the same shape as W, so we can add it to W; the red cells are the ones that changed. Last step: the merged W′ times x gives 8, 7, 14 again, exactly the training-time output, because W x + B(A x) equals (W + BA) x. So A and B are deleted and the layer is one ordinary matrix. The point people often miss: B and A are never multiplied with W. They are multiplied with each other, and the product is added to 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Made-up numbers, rank 1, so every product can be checked by eye. First the frozen path: the pretrained layer computes W times x, which gives 5, 7 and 8. Next step: LoRA adds a second path. A is one row of three numbers, so A times x is a single number, 1 + 2 + 0 = 3; the input is squeezed down to r numbers. B is a column of three, so B times 3 gives 3, 0 and 6, back to full size. The two paths are added: 8, 7, 14. During training only these six red numbers would change. Next step: after training we multiply B by A once. A column times a row is a full 3 × 3 matrix, the same shape as W, so we can add it to W; the red cells are the ones that changed. Last step: the merged W′ times x gives 8, 7, 14 again, exactly the training-time output, because W x + B(A x) equals (W + BA) x. So A and B are deleted and the layer is one ordinary matrix. The point people often miss: B and A are never multiplied with W. They are multiplied with each other, and the product is added to 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Made-up numbers, rank 1, so every product can be checked by eye. First the frozen path: the pretrained layer computes W times x, which gives 5, 7 and 8. Next step: LoRA adds a second path. A is one row of three numbers, so A times x is a single number, 1 + 2 + 0 = 3; the input is squeezed down to r numbers. B is a column of three, so B times 3 gives 3, 0 and 6, back to full size. The two paths are added: 8, 7, 14. During training only these six red numbers would change. Next step: after training we multiply B by A once. A column times a row is a full 3 × 3 matrix, the same shape as W, so we can add it to W; the red cells are the ones that changed. Last step: the merged W′ times x gives 8, 7, 14 again, exactly the training-time output, because W x + B(A x) equals (W + BA) x. So A and B are deleted and the layer is one ordinary matrix. The point people often miss: B and A are never multiplied with W. They are multiplied with each other, and the product is added to 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exactly the pairs go. This is one of the twelve blocks of a ViT, frozen in blue. The attention part has four weight matrices: query, key, value and output; the MLP has two. The paper only adapts attention weights, by default the query and value, and leaves everything else frozen, including the MLP. The red pairs sit beside Wq and Wv in every block, 24 pairs in ViT-B. Press the arrow key for an adapter, for contrast: a small trained two-layer network after the MLP, an extra layer every input has to go through, which is where the latency from the earlier chart comes from. LoRA instead sits beside weights that already exist, so after merging it disappears. VPT, the third option, changes nothing inside the block; the next slide compares it with LoRA step by step. NOAH, the vision paper we will see, searches over all three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exactly the pairs go. This is one of the twelve blocks of a ViT, frozen in blue. The attention part has four weight matrices: query, key, value and output; the MLP has two. The paper only adapts attention weights, by default the query and value, and leaves everything else frozen, including the MLP. The red pairs sit beside Wq and Wv in every block, 24 pairs in ViT-B. Press the arrow key for an adapter, for contrast: a small trained two-layer network after the MLP, an extra layer every input has to go through, which is where the latency from the earlier chart comes from. LoRA instead sits beside weights that already exist, so after merging it disappears. VPT, the third option, changes nothing inside the block; the next slide compares it with LoRA step by step. NOAH, the vision paper we will see, searches over all three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that puts the two methods next to each other, in three steps. What is learned: VPT learns extra input vectors, 50 per layer, and the same ones are used for every image of the task; they start random, they are not cut from any image. LoRA learns a correction to the weights, the pair B and A beside the query and value weights; it is also one pair for the whole task, not per image, and B starts at zero. Next step, training: in both cases every training image goes through the frozen model, the loss is computed, and gradients flow back. In VPT they end in the prompts and the head; in LoRA in B, A and the head. In both, the pretrained weights never change. Next step, test time, which is where the two differ. VPT's prompts are inputs, so they have to be attached to every test image, and every layer processes 247 tokens instead of 197, 27% more compute. LoRA's correction is a matrix of the same shape as W, so it is added into W once, and the layer is an ordinary layer again, exactly the original cost. The next slide puts numbers on both differences: what each stores per task, and what each image costs.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that puts the two methods next to each other, in three steps. What is learned: VPT learns extra input vectors, 50 per layer, and the same ones are used for every image of the task; they start random, they are not cut from any image. LoRA learns a correction to the weights, the pair B and A beside the query and value weights; it is also one pair for the whole task, not per image, and B starts at zero. Next step, training: in both cases every training image goes through the frozen model, the loss is computed, and gradients flow back. In VPT they end in the prompts and the head; in LoRA in B, A and the head. In both, the pretrained weights never change. Next step, test time, which is where the two differ. VPT's prompts are inputs, so they have to be attached to every test image, and every layer processes 247 tokens instead of 197, 27% more compute. LoRA's correction is a matrix of the same shape as W, so it is added into W once, and the layer is an ordinary layer again, exactly the original cost. The next slide puts numbers on both differences: what each stores per task, and what each image costs.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that puts the two methods next to each other, in three steps. What is learned: VPT learns extra input vectors, 50 per layer, and the same ones are used for every image of the task; they start random, they are not cut from any image. LoRA learns a correction to the weights, the pair B and A beside the query and value weights; it is also one pair for the whole task, not per image, and B starts at zero. Next step, training: in both cases every training image goes through the frozen model, the loss is computed, and gradients flow back. In VPT they end in the prompts and the head; in LoRA in B, A and the head. In both, the pretrained weights never change. Next step, test time, which is where the two differ. VPT's prompts are inputs, so they have to be attached to every test image, and every layer processes 247 tokens instead of 197, 27% more compute. LoRA's correction is a matrix of the same shape as W, so it is added into W once, and the layer is an ordinary layer again, exactly the original cost. The next slide puts numbers on both differences: what each stores per task, and what each image costs.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numbers behind the previous slide, with the same accounting as last time. Each pair has 2 × 768 × r numbers; with query and value in 12 blocks and rank 8 that is 294,912, plus the same 102-class head as before: 0.44% of the model, a 1.5 MB file. VPT-deep with 50 prompts was 0.63% and 2.2 MB, so storage is about the same. The difference is the second chart: VPT made every image 27% more expensive, LoRA after merging costs exactly what the plain ViT costs. Try rank 64 on all four attention weights: the file grows to 19 MB, 5.6% of the model, but the compute bar does not move. If someone asks about training compute: the pairs still have to be computed during training, and the backward pass still goes through every layer, so training is not much cheaper per image than full fine-tuning; what drops is optimizer memory.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more way to see the saving. A full change to a d by d weight has d squared numbers. B is d by r and A is r by d, so together 2 r d. Since d is the square root of d squared, LoRA's cost grows like the square root of the full size, multiplied by 2r, and r is a small constant we choose, 1 to 16. The chart keeps the rank fixed at 8 and only changes the width of the model. On ViT-B, 768 wide, the pair is 2.1% of a full change. ViT-H, 1,280 wide, 1.25%. GPT-3 is 12,288 wide, so the same rank is 0.13% of each weight. Add that GPT-3 only gets pairs on two of its weight types per block, and you arrive at the paper's headline: a 35 MB file instead of a 350 GB copy, 10,000 times smaller. For our ViT-B the saving is real but much less dramatic, which is why the file is 1.5 MB and not a few KB.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to be read line by line. timm stores query, key and value as one fused linear layer of 768 to 2304, so the wrapper splits its output into three, adds the low-rank term to the query and value parts, and puts them back. The red lines are the whole method: four small matrices per block and two additions. The blue lines are frozen. I checked it on timm's ViT-B/16: it has exactly the 294,912 trained numbers from the counting slide, and after folding B times A into the qkv weight the outputs are identical up to rounding. The recipe on ViT from the NOAH paper is ordinary: AdamW, learning rate 1e-3, cosine schedule, 100 epochs, rank 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paper's own evidence is all language, so one slide for it. First GPT-3 175B on WikiSQL, turning a question into an SQL query. Full fine-tuning, dashed line, 73.8. LoRA with 4.7 million trained weights gets 73.4, inside the ±0.5 noise the authors report, and 74.0 with 37.7 million. The prefix methods are far behind, the adapter is close but needs more weights to get there. Second step, MNLI, deciding whether one sentence follows from another: LoRA 91.7, two points above full fine-tuning. Third, a model closer in size to ViT-B: RoBERTa-base, 125 million weights, average over the eight GLUE tasks. LoRA with 0.3 million trained weights has the best average, 87.2 against 86.4. The paper also has DeBERTa and GPT-2 results with the same message.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paper's own evidence is all language, so one slide for it. First GPT-3 175B on WikiSQL, turning a question into an SQL query. Full fine-tuning, dashed line, 73.8. LoRA with 4.7 million trained weights gets 73.4, inside the ±0.5 noise the authors report, and 74.0 with 37.7 million. The prefix methods are far behind, the adapter is close but needs more weights to get there. Second step, MNLI, deciding whether one sentence follows from another: LoRA 91.7, two points above full fine-tuning. Third, a model closer in size to ViT-B: RoBERTa-base, 125 million weights, average over the eight GLUE tasks. LoRA with 0.3 million trained weights has the best average, 87.2 against 86.4. The paper also has DeBERTa and GPT-2 results with the same message.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paper's own evidence is all language, so one slide for it. First GPT-3 175B on WikiSQL, turning a question into an SQL query. Full fine-tuning, dashed line, 73.8. LoRA with 4.7 million trained weights gets 73.4, inside the ±0.5 noise the authors report, and 74.0 with 37.7 million. The prefix methods are far behind, the adapter is close but needs more weights to get there. Second step, MNLI, deciding whether one sentence follows from another: LoRA 91.7, two points above full fine-tuning. Third, a model closer in size to ViT-B: RoBERTa-base, 125 million weights, average over the eight GLUE tasks. LoRA with 0.3 million trained weights has the best average, 87.2 against 86.4. The paper also has DeBERTa and GPT-2 results with the same message.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method was run with several sizes; the x axis is the number of trained weights on a log scale. Prompt methods are not monotonic: prefix-embedding tuning improves up to 256 tokens and then falls back from 63.1 to 55.9 at 512; prefix-layer tuning peaks at 20 million weights and then drops. The authors suspect many prompt tokens push the input too far from what the model saw in pretraining. The adapter is good and stable once it has enough weights. LoRA is the flat red line at the top: rank 1 is already as good as rank 64, so the rank is an easy choice, at least here. On MNLI the same picture, with LoRA above full fine-tuning at every size.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method was run with several sizes; the x axis is the number of trained weights on a log scale. Prompt methods are not monotonic: prefix-embedding tuning improves up to 256 tokens and then falls back from 63.1 to 55.9 at 512; prefix-layer tuning peaks at 20 million weights and then drops. The authors suspect many prompt tokens push the input too far from what the model saw in pretraining. The adapter is good and stable once it has enough weights. LoRA is the flat red line at the top: rank 1 is already as good as rank 64, so the rank is an easy choice, at least here. On MNLI the same picture, with LoRA above full fine-tuning at every size.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fixed budget of 18 million trained weights, 35 MB, spent in different ways. One weight type at rank 8: the query or the key alone is clearly worse, about three points on WikiSQL. Two types at rank 4: query and value is the best combination. All four at rank 2 is as good. The conclusion the authors draw: it is better to adapt more weight matrices with a smaller rank than one matrix with a large rank, which is also a hint that rank 4 already holds what each matrix needs. This is why query and value became the default, including on ViT.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fixed budget of 18 million trained weights, 35 MB, spent in different ways. One weight type at rank 8: the query or the key alone is clearly worse, about three points on WikiSQL. Two types at rank 4: query and value is the best combination. All four at rank 2 is as good. The conclusion the authors draw: it is better to adapt more weight matrices with a smaller rank than one matrix with a large rank, which is also a hint that rank 4 already holds what each matrix needs. This is why query and value became the default, including on ViT.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ranks, one dot each; the lines only connect the settings that were run. The surprise of the paper: for query and value together, rank 1 is as good as rank 64 on both tasks; the spread across ranks is at most 0.4 points on WikiSQL, inside its noise, and 0.3 on MNLI. The query weight alone is the exception, it needs rank 4 or more on WikiSQL. The authors are careful: they do not expect a tiny rank to work for every task. If the new task were in a different language than pretraining, retraining everything would likely win. On the smaller GPT-2 the best rank was 4 to 16. For ViT, NOAH used rank 8, which is the setting we will see.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ranks, one dot each; the lines only connect the settings that were run. The surprise of the paper: for query and value together, rank 1 is as good as rank 64 on both tasks; the spread across ranks is at most 0.4 points on WikiSQL, inside its noise, and 0.3 on MNLI. The query weight alone is the exception, it needs rank 4 or more on WikiSQL. The authors are careful: they do not expect a tiny rank to work for every task. If the new task were in a different language than pretraining, retraining everything would likely win. On the smaller GPT-2 the best rank was 4 to 16. For ViT, NOAH used rank 8, which is the setting we will see.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7 asks why this works. First analysis: train rank 8 and rank 64 on the same task, take the directions each one learned, and measure how much the top i directions of one lie inside the top j of the other. In the heat maps rows are rank-8 directions, columns rank-64 directions; colour is overlap from 0 to 1. Only the first row lights up: both runs agree on one direction and disagree on the rest, so the useful part of the change is about one-dimensional and the rest is noise that training accumulates. That explains rank 1 working. Press the arrow key for the second analysis, Table 7. Project the pretrained weight onto the four directions of the learned change: 0.32, small, though larger than for random directions, 0.02. Its own top directions are 21.67, so the change is not about what the model already does strongly. The change itself has strength 6.91 in those directions, an amplification of about 21. The authors' reading: LoRA amplifies features that pretraining learned but did not emphasise, and the task needs. This is measured on GPT-3; nobody in these papers repeats it for ViT.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7 asks why this works. First analysis: train rank 8 and rank 64 on the same task, take the directions each one learned, and measure how much the top i directions of one lie inside the top j of the other. In the heat maps rows are rank-8 directions, columns rank-64 directions; colour is overlap from 0 to 1. Only the first row lights up: both runs agree on one direction and disagree on the rest, so the useful part of the change is about one-dimensional and the rest is noise that training accumulates. That explains rank 1 working. Press the arrow key for the second analysis, Table 7. Project the pretrained weight onto the four directions of the learned change: 0.32, small, though larger than for random directions, 0.02. Its own top directions are 21.67, so the change is not about what the model already does strongly. The change itself has strength 6.91 in those directions, an amplification of about 21. The authors' reading: LoRA amplifies features that pretraining learned but did not emphasise, and the task needs. This is measured on GPT-3; nobody in these papers repeats it for ViT.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half. Everything so far was the LoRA paper, and its experiments are all on language models. Two papers bring it to images. NOAH, from NTU Singapore in 2022, re-ran LoRA, adapters and VPT on the same ViT-B/16 and the same VTAB-1k benchmark as the VPT paper, which gives a fair three-way comparison. MeLo, at ISBI 2024, applies LoRA to medical image classification. The three images are one example from each VTAB group, the same groups as last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backbone and benchmark as the VPT talk: 1,000 training images per task, three groups. The adapter here is NOAH's re-run with the best recipe, which is much stronger than the adapter in the VPT paper's table. Natural: all three cheap methods are two to four points above full fine-tuning, LoRA narrowly best, 79.5. Specialized: LoRA 84.6 and the adapter 84.1 are slightly above full fine-tuning at 83.4; VPT-deep is a point below. Structured: the big gap again, all three beat full fine-tuning on all eight tasks, LoRA the most, 59.8 against 47.6. All 19: LoRA 74.6, adapter 73.9, VPT-deep 72.0, full 69.0. VPT-deep beats full fine-tuning on one more task, 16 against 15, but by smaller margins. Two caveats if asked: NOAH's table prints 87.2 for full fine-tuning on Flowers where the VPT paper has 97.2, so I used the VPT paper's numbers for those rows; and NOAH prints 74.5 for LoRA's average, while its own per-task numbers give 74.6.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backbone and benchmark as the VPT talk: 1,000 training images per task, three groups. The adapter here is NOAH's re-run with the best recipe, which is much stronger than the adapter in the VPT paper's table. Natural: all three cheap methods are two to four points above full fine-tuning, LoRA narrowly best, 79.5. Specialized: LoRA 84.6 and the adapter 84.1 are slightly above full fine-tuning at 83.4; VPT-deep is a point below. Structured: the big gap again, all three beat full fine-tuning on all eight tasks, LoRA the most, 59.8 against 47.6. All 19: LoRA 74.6, adapter 73.9, VPT-deep 72.0, full 69.0. VPT-deep beats full fine-tuning on one more task, 16 against 15, but by smaller margins. Two caveats if asked: NOAH's table prints 87.2 for full fine-tuning on Flowers where the VPT paper has 97.2, so I used the VPT paper's numbers for those rows; and NOAH prints 74.5 for LoRA's average, while its own per-task numbers give 74.6.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backbone and benchmark as the VPT talk: 1,000 training images per task, three groups. The adapter here is NOAH's re-run with the best recipe, which is much stronger than the adapter in the VPT paper's table. Natural: all three cheap methods are two to four points above full fine-tuning, LoRA narrowly best, 79.5. Specialized: LoRA 84.6 and the adapter 84.1 are slightly above full fine-tuning at 83.4; VPT-deep is a point below. Structured: the big gap again, all three beat full fine-tuning on all eight tasks, LoRA the most, 59.8 against 47.6. All 19: LoRA 74.6, adapter 73.9, VPT-deep 72.0, full 69.0. VPT-deep beats full fine-tuning on one more task, 16 against 15, but by smaller margins. Two caveats if asked: NOAH's table prints 87.2 for full fine-tuning on Flowers where the VPT paper has 97.2, so I used the VPT paper's numbers for those rows; and NOAH prints 74.5 for LoRA's average, while its own per-task numbers give 74.6.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backbone and benchmark as the VPT talk: 1,000 training images per task, three groups. The adapter here is NOAH's re-run with the best recipe, which is much stronger than the adapter in the VPT paper's table. Natural: all three cheap methods are two to four points above full fine-tuning, LoRA narrowly best, 79.5. Specialized: LoRA 84.6 and the adapter 84.1 are slightly above full fine-tuning at 83.4; VPT-deep is a point below. Structured: the big gap again, all three beat full fine-tuning on all eight tasks, LoRA the most, 59.8 against 47.6. All 19: LoRA 74.6, adapter 73.9, VPT-deep 72.0, full 69.0. VPT-deep beats full fine-tuning on one more task, 16 against 15, but by smaller margins. Two caveats if asked: NOAH's table prints 87.2 for full fine-tuning on Flowers where the VPT paper has 97.2, so I used the VPT paper's numbers for those rows; and NOAH prints 74.5 for LoRA's average, while its own per-task numbers give 74.6.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averages hide a lot of spread, so here is every task. Right of the axis, in red, LoRA is better; left, in grey, VPT-deep. LoRA's biggest wins are in the Structured group: counting in CLEVR, distances in CLEVR and KITTI, elevation in SmallNORB, and SVHN digits. VPT's one large win is CIFAR-100, 78.8 against 67.1, which is odd for a natural-image task; NOAH's own result there is also low, 69.6, so it may be a recipe issue in the re-runs rather than a property of LoRA. The authors' answer to this spread is NOAH: put all three modules in every block and search for their sizes per dataset; it gains about one point over LoRA, at the cost of a search. For us the lesson is simpler: LoRA is the stronger single choice on this benchmark, not a universal winner.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MeLo, ISBI 2024, from ShanghaiTech and Shanghai Jiao Tong: LoRA with rank 4 on the query and value weights of a ViT-B pretrained on ImageNet, applied to four medical tasks: tuberculosis on chest X-rays, four blood cell types, malignancy in mammograms, and 14 thoracic diseases. They train 0.14 million weights, 0.17%. AUC first: within a point of full fine-tuning on three tasks, 3.6 points lower on blood cells. Accuracy, second step: ahead on tuberculosis and blood cells, slightly behind on the other two. The title says "better than fine-tuning", but these are single runs on small test sets, about 80 mammograms for INbreast, so I would read it as "about the same". Third step is their real point, deployment, with a giant CLIP ViT: 25 images from each task in random order. Reloading the right fine-tuned copy for each image takes 218 s for 100 images; keeping all four copies loaded is fast but needs 7 billion weights in GPU memory; one model with four LoRA pairs takes 10.6 s at the memory of a single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MeLo, ISBI 2024, from ShanghaiTech and Shanghai Jiao Tong: LoRA with rank 4 on the query and value weights of a ViT-B pretrained on ImageNet, applied to four medical tasks: tuberculosis on chest X-rays, four blood cell types, malignancy in mammograms, and 14 thoracic diseases. They train 0.14 million weights, 0.17%. AUC first: within a point of full fine-tuning on three tasks, 3.6 points lower on blood cells. Accuracy, second step: ahead on tuberculosis and blood cells, slightly behind on the other two. The title says "better than fine-tuning", but these are single runs on small test sets, about 80 mammograms for INbreast, so I would read it as "about the same". Third step is their real point, deployment, with a giant CLIP ViT: 25 images from each task in random order. Reloading the right fine-tuned copy for each image takes 218 s for 100 images; keeping all four copies loaded is fast but needs 7 billion weights in GPU memory; one model with four LoRA pairs takes 10.6 s at the memory of a single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MeLo, ISBI 2024, from ShanghaiTech and Shanghai Jiao Tong: LoRA with rank 4 on the query and value weights of a ViT-B pretrained on ImageNet, applied to four medical tasks: tuberculosis on chest X-rays, four blood cell types, malignancy in mammograms, and 14 thoracic diseases. They train 0.14 million weights, 0.17%. AUC first: within a point of full fine-tuning on three tasks, 3.6 points lower on blood cells. Accuracy, second step: ahead on tuberculosis and blood cells, slightly behind on the other two. The title says "better than fine-tuning", but these are single runs on small test sets, about 80 mammograms for INbreast, so I would read it as "about the same". Third step is their real point, deployment, with a giant CLIP ViT: 25 images from each task in random order. Reloading the right fine-tuned copy for each image takes 218 s for 100 images; keeping all four copies loaded is fast but needs 7 billion weights in GPU memory; one model with four LoRA pairs takes 10.6 s at the memory of a single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honest limits. First, choices by hand: which matrices, which rank. The paper's guidance comes from GPT-3, and NOAH's per-task spread shows the best choice varies. Second, a deployment detail people miss: merging is what makes LoRA free at test time, but a merged model serves one task. If a server mixes requests of different tasks in one batch, you have to keep the pairs unmerged and pay a small extra computation, while VPT's prompts are just inputs and can differ per sample. Third, the low-rank assumption: the authors themselves say a very different task, like a new language, may need full rank; the evidence for low rank is from GPT-3 only. Fourth, training memory: the 3× saving on GPT-3 came from optimizer state, which dominates for huge models. On ViT-B, activations dominate, and those are still stored for the whole network, as with VPT. My own measurement of this will be part of the experiments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here on it is my own work, not the paper. Last time I trained VPT on three MedMNIST tasks: skin lesions, blood cells and chest X-rays. Now LoRA runs on exactly the same setup: the same ImageNet-21k ViT-B/16, the same splits, the same 1,000-image subsets, the same schedule and model selection. Only the optimizer differs, AdamW as in the LoRA paper. The linear probe, VPT-deep and full fine-tuning numbers are the very runs from last time, so all four methods can be compared directly. Next: the setup, then the results, the costs, and the live demo.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three datasets as last time, at 224 × 224 pixels. Skin lesions are heavily imbalanced, two thirds are nevi, so I report balanced accuracy, the mean per-class recall. Each method was trained on 1,000 random training images, the same 1,000 for every method, and on the whole training split. Next step: the four methods. LoRA is new; it keeps the backbone frozen like VPT, but instead of adding tokens it adds rank-8 pairs beside the query and value weights in all twelve blocks, drawn as the small red hourglass, B over A, beside the blue model. It uses AdamW as in its paper; the learning rate was picked on validation with the 1,000-image subset, the same procedure as for the others.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three datasets as last time, at 224 × 224 pixels. Skin lesions are heavily imbalanced, two thirds are nevi, so I report balanced accuracy, the mean per-class recall. Each method was trained on 1,000 random training images, the same 1,000 for every method, and on the whole training split. Next step: the four methods. LoRA is new; it keeps the backbone frozen like VPT, but instead of adding tokens it adds rank-8 pairs beside the query and value weights in all twelve blocks, drawn as the small red hourglass, B over A, beside the blue model. It uses AdamW as in its paper; the learning rate was picked on validation with the 1,000-image subset, the same procedure as for the others.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through the three datasets with the arrow keys. Each tab has two measured settings, 1,000 training images and the full training set, drawn as two separate groups of bars. The score is balanced accuracy on the test set. The text on the right is computed from the runs, so read it out: it says how LoRA does against VPT-deep, the linear probe and full fine-tuning on each dataset.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through the three datasets with the arrow keys. Each tab has two measured settings, 1,000 training images and the full training set, drawn as two separate groups of bars. The score is balanced accuracy on the test set. The text on the right is computed from the runs, so read it out: it says how LoRA does against VPT-deep, the linear probe and full fine-tuning on each dataset.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through the three datasets with the arrow keys. Each tab has two measured settings, 1,000 training images and the full training set, drawn as two separate groups of bars. The score is balanced accuracy on the test set. The text on the right is computed from the runs, so read it out: it says how LoRA does against VPT-deep, the linear probe and full fine-tuning on each dataset.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steps, one cost each, all measured on my laptop for skin lesions trained on the full training split; every number is read from the training logs and the benchmark file. Storage: both LoRA and VPT keep one copy of the base model and add a small file per task, while full fine-tuning needs a whole 343 MB model per task. Training: LoRA and VPT both still send the error signal back through all twelve frozen layers, so neither is cheap like the linear probe; the memory saving compared with full fine-tuning is the optimizer state of the frozen weights. Inference: this is where the two differ. VPT makes every layer process 50 extra tokens. LoRA with its pairs kept separate adds a little extra work, and once merged into the weights it runs exactly as fast as the plain model, which is the paper's main practical claim.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steps, one cost each, all measured on my laptop for skin lesions trained on the full training split; every number is read from the training logs and the benchmark file. Storage: both LoRA and VPT keep one copy of the base model and add a small file per task, while full fine-tuning needs a whole 343 MB model per task. Training: LoRA and VPT both still send the error signal back through all twelve frozen layers, so neither is cheap like the linear probe; the memory saving compared with full fine-tuning is the optimizer state of the frozen weights. Inference: this is where the two differ. VPT makes every layer process 50 extra tokens. LoRA with its pairs kept separate adds a little extra work, and once merged into the weights it runs exactly as fast as the plain model, which is the paper's main practical claim.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steps, one cost each, all measured on my laptop for skin lesions trained on the full training split; every number is read from the training logs and the benchmark file. Storage: both LoRA and VPT keep one copy of the base model and add a small file per task, while full fine-tuning needs a whole 343 MB model per task. Training: LoRA and VPT both still send the error signal back through all twelve frozen layers, so neither is cheap like the linear probe; the memory saving compared with full fine-tuning is the optimizer state of the frozen weights. Inference: this is where the two differ. VPT makes every layer process 50 extra tokens. LoRA with its pairs kept separate adds a little extra work, and once merged into the weights it runs exactly as fast as the plain model, which is the paper's main practical claim.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demo as last time, with LoRA in the middle column. Every click runs the image through all three models right here in the browser, with onnxruntime-web. Linear probe and LoRA use the very same frozen copy of the base model in memory: for LoRA the rank-8 pairs of the chosen task are fed in beside the query and value weights of every block; for the linear probe the pairs are zero. That is the unmerged form, so one copy serves every task. Merged, LoRA would run at exactly the speed of the plain model, but then it would be one model per task again. Full fine-tuning retrained every weight, so it is a separate model per task; it is the same model as in the VPT demo. The percentage under each name is that model's balanced accuracy on the whole test set. Now switch to 1,000 training images: for linear probe and LoRA only a small head and a 1.2 MB file change, so it is instant. Full fine-tuning has to download and load a second whole model, 172 MB in 16-bit. The thumbnails are the same random test images as last time, not picked to look good, so a wrong answer can happen; say so. Research demo, not a diagnostic tool.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demo as last time, with LoRA in the middle column. Every click runs the image through all three models right here in the browser, with onnxruntime-web. Linear probe and LoRA use the very same frozen copy of the base model in memory: for LoRA the rank-8 pairs of the chosen task are fed in beside the query and value weights of every block; for the linear probe the pairs are zero. That is the unmerged form, so one copy serves every task. Merged, LoRA would run at exactly the speed of the plain model, but then it would be one model per task again. Full fine-tuning retrained every weight, so it is a separate model per task; it is the same model as in the VPT demo. The percentage under each name is that model's balanced accuracy on the whole test set. Now switch to 1,000 training images: for linear probe and LoRA only a small head and a 1.2 MB file change, so it is instant. Full fine-tuning has to download and load a second whole model, 172 MB in 16-bit. The thumbnails are the same random test images as last time, not picked to look good, so a wrong answer can happen; say so. Research demo, not a diagnostic tool.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points to remember. What LoRA is: two thin trained matrices beside frozen weights, about 0.4% of a ViT-B and a 1.5 MB file per task, about what VPT stored. What it fixes compared with VPT: after training, the change is added into the weights, so inference costs exactly what the original model costs. How well it does on images: on the same ViT-B and VTAB-1k tasks, 74.6 on average, above VPT-deep and well above full fine-tuning, though not on every task. And why it works: the change that adaptation needs has a very low rank; on GPT-3 even rank 1 was enough for query and value. Last, my own runs: averaged over the three medical datasets and both training-set sizes, LoRA next to VPT-deep, full fine-tuning and the linear probe, as the demo showed.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up for questions. Grouped by role: the LoRA paper; the two vision papers whose numbers I showed; the intrinsic-dimension papers that motivated the low-rank idea; the methods compared in the tables, including VPT from last time; the models; and the datasets and benchmarks behind every chart.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Slide-3-image-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Slide-5-image-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Slide-7-image-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Slide-8-image-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Slide-9-image-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Slide-10-image-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Slide-11-image-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Slide-12-image-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Slide-15-image-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Slide-16-image-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Slide-17-image-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Slide-18-image-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Slide-19-image-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Slide-20-image-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Slide-21-image-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Slide-23-image-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Slide-24-image-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Slide-25-image-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Slide-26-image-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Slide-27-image-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Slide-28-image-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Slide-29-image-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Slide-31-image-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Slide-33-image-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Slide-35-image-1.pn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Slide-36-image-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Slide-37-image-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Slide-38-image-1.pn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Slide-40-image-1.pn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Slide-41-image-1.pn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Slide-43-image-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Slide-44-image-1.png"/><Relationship Id="rId2" Type="http://schemas.openxmlformats.org/officeDocument/2006/relationships/slideLayout" Target="../slideLayouts/slideLayout1.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Slide-45-image-1.png"/><Relationship Id="rId2" Type="http://schemas.openxmlformats.org/officeDocument/2006/relationships/slideLayout" Target="../slideLayouts/slideLayout1.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Slide-46-image-1.pn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Slide-47-image-1.png"/><Relationship Id="rId2" Type="http://schemas.openxmlformats.org/officeDocument/2006/relationships/slideLayout" Target="../slideLayouts/slideLayout1.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Slide-48-image-1.pn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Slide-49-image-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Slide-50-image-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Slide-51-image-1.pn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Slide-52-image-1.png"/><Relationship Id="rId2" Type="http://schemas.openxmlformats.org/officeDocument/2006/relationships/slideLayout" Target="../slideLayouts/slideLayout1.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Slide-53-image-1.png"/><Relationship Id="rId2" Type="http://schemas.openxmlformats.org/officeDocument/2006/relationships/slideLayout" Target="../slideLayouts/slideLayout1.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Slide-54-image-1.png"/><Relationship Id="rId2" Type="http://schemas.openxmlformats.org/officeDocument/2006/relationships/slideLayout" Target="../slideLayouts/slideLayout1.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Slide-55-image-1.png"/><Relationship Id="rId2" Type="http://schemas.openxmlformats.org/officeDocument/2006/relationships/slideLayout" Target="../slideLayouts/slideLayout1.xml"/><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Slide-56-image-1.png"/><Relationship Id="rId2" Type="http://schemas.openxmlformats.org/officeDocument/2006/relationships/slideLayout" Target="../slideLayouts/slideLayout1.xml"/><Relationship Id="rId3"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Slide-57-image-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image" Target="../media/Slide-58-image-1.png"/><Relationship Id="rId2" Type="http://schemas.openxmlformats.org/officeDocument/2006/relationships/slideLayout" Target="../slideLayouts/slideLayout1.xml"/><Relationship Id="rId3"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image" Target="../media/Slide-59-image-1.png"/><Relationship Id="rId2" Type="http://schemas.openxmlformats.org/officeDocument/2006/relationships/slideLayout" Target="../slideLayouts/slideLayout1.xml"/><Relationship Id="rId3"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image" Target="../media/Slide-61-image-1.png"/><Relationship Id="rId2" Type="http://schemas.openxmlformats.org/officeDocument/2006/relationships/slideLayout" Target="../slideLayouts/slideLayout1.xml"/><Relationship Id="rId3"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image" Target="../media/Slide-62-image-1.png"/><Relationship Id="rId2" Type="http://schemas.openxmlformats.org/officeDocument/2006/relationships/slideLayout" Target="../slideLayouts/slideLayout1.xml"/><Relationship Id="rId3" Type="http://schemas.openxmlformats.org/officeDocument/2006/relationships/notesSlide" Target="../notesSlides/notesSlide6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1426083"/>
            <a:ext cx="3454289" cy="1515618"/>
          </a:xfrm>
          <a:prstGeom prst="rect">
            <a:avLst/>
          </a:prstGeom>
          <a:noFill/>
          <a:ln/>
        </p:spPr>
        <p:txBody>
          <a:bodyPr wrap="none" lIns="0" tIns="0" rIns="0" bIns="0" rtlCol="0" anchor="t"/>
          <a:lstStyle/>
          <a:p>
            <a:pPr algn="l" indent="0" marL="0">
              <a:lnSpc>
                <a:spcPts val="5967"/>
              </a:lnSpc>
              <a:buNone/>
            </a:pPr>
            <a:r>
              <a:rPr lang="en-US" sz="5850" b="1" dirty="0">
                <a:solidFill>
                  <a:srgbClr val="1B1E22"/>
                </a:solidFill>
                <a:latin typeface="Source Serif 4" pitchFamily="34" charset="0"/>
                <a:ea typeface="Source Serif 4" pitchFamily="34" charset="-122"/>
                <a:cs typeface="Source Serif 4" pitchFamily="34" charset="-120"/>
              </a:rPr>
              <a:t>Low-Rank</a:t>
            </a:r>
            <a:br/>
            <a:pPr algn="l" indent="0" marL="0">
              <a:lnSpc>
                <a:spcPts val="5967"/>
              </a:lnSpc>
              <a:buNone/>
            </a:pPr>
            <a:r>
              <a:rPr lang="en-US" sz="5850" b="1" dirty="0">
                <a:solidFill>
                  <a:srgbClr val="1B1E22"/>
                </a:solidFill>
                <a:latin typeface="Source Serif 4" pitchFamily="34" charset="0"/>
                <a:ea typeface="Source Serif 4" pitchFamily="34" charset="-122"/>
                <a:cs typeface="Source Serif 4" pitchFamily="34" charset="-120"/>
              </a:rPr>
              <a:t>Adaptation</a:t>
            </a:r>
            <a:endParaRPr lang="en-US" sz="5850" dirty="0"/>
          </a:p>
        </p:txBody>
      </p:sp>
      <p:sp>
        <p:nvSpPr>
          <p:cNvPr id="3" name="Text 1"/>
          <p:cNvSpPr txBox="1"/>
          <p:nvPr/>
        </p:nvSpPr>
        <p:spPr>
          <a:xfrm>
            <a:off x="762000" y="3228630"/>
            <a:ext cx="4666071" cy="1064705"/>
          </a:xfrm>
          <a:prstGeom prst="rect">
            <a:avLst/>
          </a:prstGeom>
          <a:noFill/>
          <a:ln/>
        </p:spPr>
        <p:txBody>
          <a:bodyPr wrap="none" lIns="0" tIns="0" rIns="0" bIns="0" rtlCol="0" anchor="t"/>
          <a:lstStyle/>
          <a:p>
            <a:pPr algn="l" indent="0" marL="0">
              <a:lnSpc>
                <a:spcPts val="2795"/>
              </a:lnSpc>
              <a:buNone/>
            </a:pPr>
            <a:r>
              <a:rPr lang="en-US" sz="2025" dirty="0">
                <a:solidFill>
                  <a:srgbClr val="474D54"/>
                </a:solidFill>
                <a:latin typeface="Source Serif 4" pitchFamily="34" charset="0"/>
                <a:ea typeface="Source Serif 4" pitchFamily="34" charset="-122"/>
                <a:cs typeface="Source Serif 4" pitchFamily="34" charset="-120"/>
              </a:rPr>
              <a:t>Teach a frozen model a new task by</a:t>
            </a:r>
            <a:br/>
            <a:pPr algn="l" indent="0" marL="0">
              <a:lnSpc>
                <a:spcPts val="2795"/>
              </a:lnSpc>
              <a:buNone/>
            </a:pPr>
            <a:r>
              <a:rPr lang="en-US" sz="2025" dirty="0">
                <a:solidFill>
                  <a:srgbClr val="474D54"/>
                </a:solidFill>
                <a:latin typeface="Source Serif 4" pitchFamily="34" charset="0"/>
                <a:ea typeface="Source Serif 4" pitchFamily="34" charset="-122"/>
                <a:cs typeface="Source Serif 4" pitchFamily="34" charset="-120"/>
              </a:rPr>
              <a:t>learning a small, low-rank change to its</a:t>
            </a:r>
            <a:br/>
            <a:pPr algn="l" indent="0" marL="0">
              <a:lnSpc>
                <a:spcPts val="2795"/>
              </a:lnSpc>
              <a:buNone/>
            </a:pPr>
            <a:r>
              <a:rPr lang="en-US" sz="2025" dirty="0">
                <a:solidFill>
                  <a:srgbClr val="474D54"/>
                </a:solidFill>
                <a:latin typeface="Source Serif 4" pitchFamily="34" charset="0"/>
                <a:ea typeface="Source Serif 4" pitchFamily="34" charset="-122"/>
                <a:cs typeface="Source Serif 4" pitchFamily="34" charset="-120"/>
              </a:rPr>
              <a:t>weights.</a:t>
            </a:r>
            <a:endParaRPr lang="en-US" sz="2025" dirty="0"/>
          </a:p>
        </p:txBody>
      </p:sp>
      <p:sp>
        <p:nvSpPr>
          <p:cNvPr id="4" name="Text 2"/>
          <p:cNvSpPr txBox="1"/>
          <p:nvPr/>
        </p:nvSpPr>
        <p:spPr>
          <a:xfrm>
            <a:off x="762000" y="5724763"/>
            <a:ext cx="7625334" cy="518160"/>
          </a:xfrm>
          <a:prstGeom prst="rect">
            <a:avLst/>
          </a:prstGeom>
          <a:noFill/>
          <a:ln/>
        </p:spPr>
        <p:txBody>
          <a:bodyPr wrap="none" lIns="0" tIns="0" rIns="0" bIns="0" rtlCol="0" anchor="t"/>
          <a:lstStyle/>
          <a:p>
            <a:pPr algn="l" indent="0" marL="0">
              <a:lnSpc>
                <a:spcPts val="2040"/>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Edward J. Hu, Yelong Shen,</a:t>
            </a:r>
            <a:pPr algn="l" indent="0" marL="0">
              <a:lnSpc>
                <a:spcPts val="204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 Phillip Wallis, Zeyuan Allen-Zhu, Yuanzhi Li, Shean Wang, Lu Wang, Weizhu Chen</a:t>
            </a:r>
            <a:br/>
            <a:pPr algn="l" indent="0" marL="0">
              <a:lnSpc>
                <a:spcPts val="204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Microsoft. ICLR 2022. Results on images from Zhang, Zhou &amp; Liu 2022 and Zhu et al. 2024.</a:t>
            </a:r>
            <a:endParaRPr lang="en-US" sz="1275" dirty="0"/>
          </a:p>
        </p:txBody>
      </p:sp>
      <p:sp>
        <p:nvSpPr>
          <p:cNvPr id="5" name="Text 3"/>
          <p:cNvSpPr txBox="1"/>
          <p:nvPr/>
        </p:nvSpPr>
        <p:spPr>
          <a:xfrm>
            <a:off x="9353104" y="5724763"/>
            <a:ext cx="2217122" cy="518160"/>
          </a:xfrm>
          <a:prstGeom prst="rect">
            <a:avLst/>
          </a:prstGeom>
          <a:noFill/>
          <a:ln/>
        </p:spPr>
        <p:txBody>
          <a:bodyPr wrap="none" lIns="0" tIns="0" rIns="0" bIns="0" rtlCol="0" anchor="t"/>
          <a:lstStyle/>
          <a:p>
            <a:pPr algn="r" indent="0" marL="0">
              <a:lnSpc>
                <a:spcPts val="204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Presented by</a:t>
            </a:r>
            <a:pPr algn="r" indent="0" marL="0">
              <a:lnSpc>
                <a:spcPts val="2040"/>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 Ertugrul Senturk</a:t>
            </a:r>
            <a:br/>
            <a:pPr algn="r" indent="0" marL="0">
              <a:lnSpc>
                <a:spcPts val="204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October 2026</a:t>
            </a:r>
            <a:endParaRPr lang="en-US" sz="1275"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2799874"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From VPT to LoRA</a:t>
            </a:r>
            <a:endParaRPr lang="en-US" sz="2625" dirty="0"/>
          </a:p>
        </p:txBody>
      </p:sp>
      <p:sp>
        <p:nvSpPr>
          <p:cNvPr id="3" name="Text 1"/>
          <p:cNvSpPr txBox="1"/>
          <p:nvPr/>
        </p:nvSpPr>
        <p:spPr>
          <a:xfrm>
            <a:off x="762000" y="1380619"/>
            <a:ext cx="556010" cy="282892"/>
          </a:xfrm>
          <a:prstGeom prst="rect">
            <a:avLst/>
          </a:prstGeom>
          <a:noFill/>
          <a:ln/>
        </p:spPr>
        <p:txBody>
          <a:bodyPr wrap="none" lIns="0" tIns="0" rIns="0" bIns="0" rtlCol="0" anchor="t"/>
          <a:lstStyle/>
          <a:p>
            <a:pPr algn="l" indent="0" marL="0">
              <a:lnSpc>
                <a:spcPts val="2227"/>
              </a:lnSpc>
              <a:buNone/>
            </a:pPr>
            <a:r>
              <a:rPr lang="en-US" sz="2025" b="1" dirty="0">
                <a:solidFill>
                  <a:srgbClr val="1B1E22"/>
                </a:solidFill>
                <a:latin typeface="Source Sans 3 ExtraLight" pitchFamily="34" charset="0"/>
                <a:ea typeface="Source Sans 3 ExtraLight" pitchFamily="34" charset="-122"/>
                <a:cs typeface="Source Sans 3 ExtraLight" pitchFamily="34" charset="-120"/>
              </a:rPr>
              <a:t>VPT</a:t>
            </a:r>
            <a:endParaRPr lang="en-US" sz="2025" dirty="0"/>
          </a:p>
        </p:txBody>
      </p:sp>
      <p:sp>
        <p:nvSpPr>
          <p:cNvPr id="4" name="Text 2"/>
          <p:cNvSpPr txBox="1"/>
          <p:nvPr/>
        </p:nvSpPr>
        <p:spPr>
          <a:xfrm>
            <a:off x="762000" y="1697682"/>
            <a:ext cx="593003" cy="157163"/>
          </a:xfrm>
          <a:prstGeom prst="rect">
            <a:avLst/>
          </a:prstGeom>
          <a:noFill/>
          <a:ln/>
        </p:spPr>
        <p:txBody>
          <a:bodyPr wrap="none" lIns="0" tIns="0" rIns="0" bIns="0" rtlCol="0" anchor="t"/>
          <a:lstStyle/>
          <a:p>
            <a:pPr algn="l" indent="0" marL="0">
              <a:lnSpc>
                <a:spcPts val="1238"/>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last time</a:t>
            </a:r>
            <a:endParaRPr lang="en-US" sz="1125" dirty="0"/>
          </a:p>
        </p:txBody>
      </p:sp>
      <p:sp>
        <p:nvSpPr>
          <p:cNvPr id="5" name="Text 3"/>
          <p:cNvSpPr txBox="1"/>
          <p:nvPr/>
        </p:nvSpPr>
        <p:spPr>
          <a:xfrm>
            <a:off x="4895850" y="1508671"/>
            <a:ext cx="245054" cy="228600"/>
          </a:xfrm>
          <a:prstGeom prst="rect">
            <a:avLst/>
          </a:prstGeom>
          <a:noFill/>
          <a:ln/>
        </p:spPr>
        <p:txBody>
          <a:bodyPr wrap="none" lIns="0" tIns="0" rIns="0" bIns="0" rtlCol="0" anchor="t"/>
          <a:lstStyle/>
          <a:p>
            <a:pPr algn="l" indent="0" marL="0">
              <a:lnSpc>
                <a:spcPts val="1800"/>
              </a:lnSpc>
              <a:buNone/>
            </a:pPr>
            <a:r>
              <a:rPr lang="en-US" sz="1500" dirty="0">
                <a:solidFill>
                  <a:srgbClr val="777E86"/>
                </a:solidFill>
                <a:latin typeface="Source Sans 3 ExtraLight" pitchFamily="34" charset="0"/>
                <a:ea typeface="Source Sans 3 ExtraLight" pitchFamily="34" charset="-122"/>
                <a:cs typeface="Source Sans 3 ExtraLight" pitchFamily="34" charset="-120"/>
              </a:rPr>
              <a:t>…</a:t>
            </a:r>
            <a:endParaRPr lang="en-US" sz="1500" dirty="0"/>
          </a:p>
        </p:txBody>
      </p:sp>
      <p:sp>
        <p:nvSpPr>
          <p:cNvPr id="6" name="Text 4"/>
          <p:cNvSpPr txBox="1"/>
          <p:nvPr/>
        </p:nvSpPr>
        <p:spPr>
          <a:xfrm>
            <a:off x="5970383" y="1490573"/>
            <a:ext cx="327434" cy="274320"/>
          </a:xfrm>
          <a:prstGeom prst="rect">
            <a:avLst/>
          </a:prstGeom>
          <a:noFill/>
          <a:ln/>
        </p:spPr>
        <p:txBody>
          <a:bodyPr wrap="none" lIns="0" tIns="0" rIns="0" bIns="0" rtlCol="0" anchor="t"/>
          <a:lstStyle/>
          <a:p>
            <a:pPr algn="ctr" indent="0" marL="0">
              <a:lnSpc>
                <a:spcPts val="2160"/>
              </a:lnSpc>
              <a:buNone/>
            </a:pPr>
            <a:r>
              <a:rPr lang="en-US" sz="1800" dirty="0">
                <a:solidFill>
                  <a:srgbClr val="777E86"/>
                </a:solidFill>
                <a:latin typeface="Segoe UI" pitchFamily="34" charset="0"/>
                <a:ea typeface="Segoe UI" pitchFamily="34" charset="-122"/>
                <a:cs typeface="Segoe UI" pitchFamily="34" charset="-120"/>
              </a:rPr>
              <a:t>→</a:t>
            </a:r>
            <a:endParaRPr lang="en-US" sz="1800" dirty="0"/>
          </a:p>
        </p:txBody>
      </p:sp>
      <p:sp>
        <p:nvSpPr>
          <p:cNvPr id="7" name="Text 5"/>
          <p:cNvSpPr txBox="1"/>
          <p:nvPr/>
        </p:nvSpPr>
        <p:spPr>
          <a:xfrm>
            <a:off x="6641973" y="1509593"/>
            <a:ext cx="2089404" cy="222885"/>
          </a:xfrm>
          <a:prstGeom prst="rect">
            <a:avLst/>
          </a:prstGeom>
          <a:noFill/>
          <a:ln/>
        </p:spPr>
        <p:txBody>
          <a:bodyPr wrap="none" lIns="0" tIns="0" rIns="0" bIns="0" rtlCol="0" anchor="t"/>
          <a:lstStyle/>
          <a:p>
            <a:pPr algn="ctr" indent="0" marL="0">
              <a:lnSpc>
                <a:spcPts val="1755"/>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frozen Vision Transformer</a:t>
            </a:r>
            <a:endParaRPr lang="en-US" sz="1350" dirty="0"/>
          </a:p>
        </p:txBody>
      </p:sp>
      <p:sp>
        <p:nvSpPr>
          <p:cNvPr id="8" name="Text 6"/>
          <p:cNvSpPr txBox="1"/>
          <p:nvPr/>
        </p:nvSpPr>
        <p:spPr>
          <a:xfrm>
            <a:off x="9075533" y="1490573"/>
            <a:ext cx="327434" cy="274320"/>
          </a:xfrm>
          <a:prstGeom prst="rect">
            <a:avLst/>
          </a:prstGeom>
          <a:noFill/>
          <a:ln/>
        </p:spPr>
        <p:txBody>
          <a:bodyPr wrap="none" lIns="0" tIns="0" rIns="0" bIns="0" rtlCol="0" anchor="t"/>
          <a:lstStyle/>
          <a:p>
            <a:pPr algn="ctr" indent="0" marL="0">
              <a:lnSpc>
                <a:spcPts val="2160"/>
              </a:lnSpc>
              <a:buNone/>
            </a:pPr>
            <a:r>
              <a:rPr lang="en-US" sz="1800" dirty="0">
                <a:solidFill>
                  <a:srgbClr val="777E86"/>
                </a:solidFill>
                <a:latin typeface="Segoe UI" pitchFamily="34" charset="0"/>
                <a:ea typeface="Segoe UI" pitchFamily="34" charset="-122"/>
                <a:cs typeface="Segoe UI" pitchFamily="34" charset="-120"/>
              </a:rPr>
              <a:t>→</a:t>
            </a:r>
            <a:endParaRPr lang="en-US" sz="1800" dirty="0"/>
          </a:p>
        </p:txBody>
      </p:sp>
      <p:sp>
        <p:nvSpPr>
          <p:cNvPr id="9" name="Text 7"/>
          <p:cNvSpPr txBox="1"/>
          <p:nvPr/>
        </p:nvSpPr>
        <p:spPr>
          <a:xfrm>
            <a:off x="9712803" y="1520101"/>
            <a:ext cx="500545" cy="205740"/>
          </a:xfrm>
          <a:prstGeom prst="rect">
            <a:avLst/>
          </a:prstGeom>
          <a:noFill/>
          <a:ln/>
        </p:spPr>
        <p:txBody>
          <a:bodyPr wrap="none" lIns="0" tIns="0" rIns="0" bIns="0" rtlCol="0" anchor="t"/>
          <a:lstStyle/>
          <a:p>
            <a:pPr algn="ctr" indent="0" marL="0">
              <a:lnSpc>
                <a:spcPts val="1620"/>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head</a:t>
            </a:r>
            <a:endParaRPr lang="en-US" sz="1350" dirty="0"/>
          </a:p>
        </p:txBody>
      </p:sp>
      <p:sp>
        <p:nvSpPr>
          <p:cNvPr id="10" name="Text 8"/>
          <p:cNvSpPr txBox="1"/>
          <p:nvPr/>
        </p:nvSpPr>
        <p:spPr>
          <a:xfrm>
            <a:off x="2324100" y="1952714"/>
            <a:ext cx="7197983" cy="218599"/>
          </a:xfrm>
          <a:prstGeom prst="rect">
            <a:avLst/>
          </a:prstGeom>
          <a:noFill/>
          <a:ln/>
        </p:spPr>
        <p:txBody>
          <a:bodyPr wrap="none" lIns="0" tIns="0" rIns="0" bIns="0" rtlCol="0" anchor="t"/>
          <a:lstStyle/>
          <a:p>
            <a:pPr algn="l" indent="0" marL="0">
              <a:lnSpc>
                <a:spcPts val="1721"/>
              </a:lnSpc>
              <a:buNone/>
            </a:pPr>
            <a:r>
              <a:rPr lang="en-US" sz="1275" b="1" dirty="0">
                <a:solidFill>
                  <a:srgbClr val="C4432C"/>
                </a:solidFill>
                <a:latin typeface="Source Sans 3 ExtraLight" pitchFamily="34" charset="0"/>
                <a:ea typeface="Source Sans 3 ExtraLight" pitchFamily="34" charset="-122"/>
                <a:cs typeface="Source Sans 3 ExtraLight" pitchFamily="34" charset="-120"/>
              </a:rPr>
              <a:t>Learned vectors</a:t>
            </a:r>
            <a:pPr algn="l" indent="0" marL="0">
              <a:lnSpc>
                <a:spcPts val="1721"/>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 join the image patches, so every image carries a longer sequence through every layer.</a:t>
            </a:r>
            <a:endParaRPr lang="en-US" sz="1275" dirty="0"/>
          </a:p>
        </p:txBody>
      </p:sp>
      <p:sp>
        <p:nvSpPr>
          <p:cNvPr id="11" name="Text 9"/>
          <p:cNvSpPr txBox="1"/>
          <p:nvPr/>
        </p:nvSpPr>
        <p:spPr>
          <a:xfrm>
            <a:off x="762000" y="2685246"/>
            <a:ext cx="708779" cy="282892"/>
          </a:xfrm>
          <a:prstGeom prst="rect">
            <a:avLst/>
          </a:prstGeom>
          <a:noFill/>
          <a:ln/>
        </p:spPr>
        <p:txBody>
          <a:bodyPr wrap="none" lIns="0" tIns="0" rIns="0" bIns="0" rtlCol="0" anchor="t"/>
          <a:lstStyle/>
          <a:p>
            <a:pPr algn="l" indent="0" marL="0">
              <a:lnSpc>
                <a:spcPts val="2227"/>
              </a:lnSpc>
              <a:buNone/>
            </a:pPr>
            <a:r>
              <a:rPr lang="en-US" sz="2025" b="1" dirty="0">
                <a:solidFill>
                  <a:srgbClr val="1B1E22"/>
                </a:solidFill>
                <a:latin typeface="Source Sans 3 ExtraLight" pitchFamily="34" charset="0"/>
                <a:ea typeface="Source Sans 3 ExtraLight" pitchFamily="34" charset="-122"/>
                <a:cs typeface="Source Sans 3 ExtraLight" pitchFamily="34" charset="-120"/>
              </a:rPr>
              <a:t>LoRA</a:t>
            </a:r>
            <a:endParaRPr lang="en-US" sz="2025" dirty="0"/>
          </a:p>
        </p:txBody>
      </p:sp>
      <p:sp>
        <p:nvSpPr>
          <p:cNvPr id="12" name="Text 10"/>
          <p:cNvSpPr txBox="1"/>
          <p:nvPr/>
        </p:nvSpPr>
        <p:spPr>
          <a:xfrm>
            <a:off x="762000" y="3002310"/>
            <a:ext cx="412683" cy="157163"/>
          </a:xfrm>
          <a:prstGeom prst="rect">
            <a:avLst/>
          </a:prstGeom>
          <a:noFill/>
          <a:ln/>
        </p:spPr>
        <p:txBody>
          <a:bodyPr wrap="none" lIns="0" tIns="0" rIns="0" bIns="0" rtlCol="0" anchor="t"/>
          <a:lstStyle/>
          <a:p>
            <a:pPr algn="l" indent="0" marL="0">
              <a:lnSpc>
                <a:spcPts val="1238"/>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today</a:t>
            </a:r>
            <a:endParaRPr lang="en-US" sz="1125" dirty="0"/>
          </a:p>
        </p:txBody>
      </p:sp>
      <p:sp>
        <p:nvSpPr>
          <p:cNvPr id="13" name="Text 11"/>
          <p:cNvSpPr txBox="1"/>
          <p:nvPr/>
        </p:nvSpPr>
        <p:spPr>
          <a:xfrm>
            <a:off x="3810000" y="2813298"/>
            <a:ext cx="245054" cy="228600"/>
          </a:xfrm>
          <a:prstGeom prst="rect">
            <a:avLst/>
          </a:prstGeom>
          <a:noFill/>
          <a:ln/>
        </p:spPr>
        <p:txBody>
          <a:bodyPr wrap="none" lIns="0" tIns="0" rIns="0" bIns="0" rtlCol="0" anchor="t"/>
          <a:lstStyle/>
          <a:p>
            <a:pPr algn="l" indent="0" marL="0">
              <a:lnSpc>
                <a:spcPts val="1800"/>
              </a:lnSpc>
              <a:buNone/>
            </a:pPr>
            <a:r>
              <a:rPr lang="en-US" sz="1500" dirty="0">
                <a:solidFill>
                  <a:srgbClr val="777E86"/>
                </a:solidFill>
                <a:latin typeface="Source Sans 3 ExtraLight" pitchFamily="34" charset="0"/>
                <a:ea typeface="Source Sans 3 ExtraLight" pitchFamily="34" charset="-122"/>
                <a:cs typeface="Source Sans 3 ExtraLight" pitchFamily="34" charset="-120"/>
              </a:rPr>
              <a:t>…</a:t>
            </a:r>
            <a:endParaRPr lang="en-US" sz="1500" dirty="0"/>
          </a:p>
        </p:txBody>
      </p:sp>
      <p:sp>
        <p:nvSpPr>
          <p:cNvPr id="14" name="Text 12"/>
          <p:cNvSpPr txBox="1"/>
          <p:nvPr/>
        </p:nvSpPr>
        <p:spPr>
          <a:xfrm>
            <a:off x="5970383" y="2795201"/>
            <a:ext cx="327434" cy="274320"/>
          </a:xfrm>
          <a:prstGeom prst="rect">
            <a:avLst/>
          </a:prstGeom>
          <a:noFill/>
          <a:ln/>
        </p:spPr>
        <p:txBody>
          <a:bodyPr wrap="none" lIns="0" tIns="0" rIns="0" bIns="0" rtlCol="0" anchor="t"/>
          <a:lstStyle/>
          <a:p>
            <a:pPr algn="ctr" indent="0" marL="0">
              <a:lnSpc>
                <a:spcPts val="2160"/>
              </a:lnSpc>
              <a:buNone/>
            </a:pPr>
            <a:r>
              <a:rPr lang="en-US" sz="1800" dirty="0">
                <a:solidFill>
                  <a:srgbClr val="777E86"/>
                </a:solidFill>
                <a:latin typeface="Segoe UI" pitchFamily="34" charset="0"/>
                <a:ea typeface="Segoe UI" pitchFamily="34" charset="-122"/>
                <a:cs typeface="Segoe UI" pitchFamily="34" charset="-120"/>
              </a:rPr>
              <a:t>→</a:t>
            </a:r>
            <a:endParaRPr lang="en-US" sz="1800" dirty="0"/>
          </a:p>
        </p:txBody>
      </p:sp>
      <p:sp>
        <p:nvSpPr>
          <p:cNvPr id="15" name="Text 13"/>
          <p:cNvSpPr txBox="1"/>
          <p:nvPr/>
        </p:nvSpPr>
        <p:spPr>
          <a:xfrm>
            <a:off x="6641973" y="2707213"/>
            <a:ext cx="2089404" cy="222885"/>
          </a:xfrm>
          <a:prstGeom prst="rect">
            <a:avLst/>
          </a:prstGeom>
          <a:noFill/>
          <a:ln/>
        </p:spPr>
        <p:txBody>
          <a:bodyPr wrap="none" lIns="0" tIns="0" rIns="0" bIns="0" rtlCol="0" anchor="t"/>
          <a:lstStyle/>
          <a:p>
            <a:pPr algn="ctr" indent="0" marL="0">
              <a:lnSpc>
                <a:spcPts val="1755"/>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frozen Vision Transformer</a:t>
            </a:r>
            <a:endParaRPr lang="en-US" sz="1350" dirty="0"/>
          </a:p>
        </p:txBody>
      </p:sp>
      <p:sp>
        <p:nvSpPr>
          <p:cNvPr id="16" name="Text 14"/>
          <p:cNvSpPr txBox="1"/>
          <p:nvPr/>
        </p:nvSpPr>
        <p:spPr>
          <a:xfrm>
            <a:off x="6597569" y="2958108"/>
            <a:ext cx="2339989" cy="185738"/>
          </a:xfrm>
          <a:prstGeom prst="rect">
            <a:avLst/>
          </a:prstGeom>
          <a:noFill/>
          <a:ln/>
        </p:spPr>
        <p:txBody>
          <a:bodyPr wrap="none" lIns="0" tIns="0" rIns="0" bIns="0" rtlCol="0" anchor="t"/>
          <a:lstStyle/>
          <a:p>
            <a:pPr algn="ctr" indent="0" marL="0">
              <a:lnSpc>
                <a:spcPts val="1463"/>
              </a:lnSpc>
              <a:buNone/>
            </a:pPr>
            <a:r>
              <a:rPr lang="en-US" sz="1125" dirty="0">
                <a:solidFill>
                  <a:srgbClr val="D7E2EE"/>
                </a:solidFill>
                <a:latin typeface="Source Sans 3 ExtraLight" pitchFamily="34" charset="0"/>
                <a:ea typeface="Source Sans 3 ExtraLight" pitchFamily="34" charset="-122"/>
                <a:cs typeface="Source Sans 3 ExtraLight" pitchFamily="34" charset="-120"/>
              </a:rPr>
              <a:t>small trained change to its weights</a:t>
            </a:r>
            <a:endParaRPr lang="en-US" sz="1125" dirty="0"/>
          </a:p>
        </p:txBody>
      </p:sp>
      <p:sp>
        <p:nvSpPr>
          <p:cNvPr id="17" name="Text 15"/>
          <p:cNvSpPr txBox="1"/>
          <p:nvPr/>
        </p:nvSpPr>
        <p:spPr>
          <a:xfrm>
            <a:off x="9075533" y="2795201"/>
            <a:ext cx="327434" cy="274320"/>
          </a:xfrm>
          <a:prstGeom prst="rect">
            <a:avLst/>
          </a:prstGeom>
          <a:noFill/>
          <a:ln/>
        </p:spPr>
        <p:txBody>
          <a:bodyPr wrap="none" lIns="0" tIns="0" rIns="0" bIns="0" rtlCol="0" anchor="t"/>
          <a:lstStyle/>
          <a:p>
            <a:pPr algn="ctr" indent="0" marL="0">
              <a:lnSpc>
                <a:spcPts val="2160"/>
              </a:lnSpc>
              <a:buNone/>
            </a:pPr>
            <a:r>
              <a:rPr lang="en-US" sz="1800" dirty="0">
                <a:solidFill>
                  <a:srgbClr val="777E86"/>
                </a:solidFill>
                <a:latin typeface="Segoe UI" pitchFamily="34" charset="0"/>
                <a:ea typeface="Segoe UI" pitchFamily="34" charset="-122"/>
                <a:cs typeface="Segoe UI" pitchFamily="34" charset="-120"/>
              </a:rPr>
              <a:t>→</a:t>
            </a:r>
            <a:endParaRPr lang="en-US" sz="1800" dirty="0"/>
          </a:p>
        </p:txBody>
      </p:sp>
      <p:sp>
        <p:nvSpPr>
          <p:cNvPr id="18" name="Text 16"/>
          <p:cNvSpPr txBox="1"/>
          <p:nvPr/>
        </p:nvSpPr>
        <p:spPr>
          <a:xfrm>
            <a:off x="9712803" y="2824728"/>
            <a:ext cx="500545" cy="205740"/>
          </a:xfrm>
          <a:prstGeom prst="rect">
            <a:avLst/>
          </a:prstGeom>
          <a:noFill/>
          <a:ln/>
        </p:spPr>
        <p:txBody>
          <a:bodyPr wrap="none" lIns="0" tIns="0" rIns="0" bIns="0" rtlCol="0" anchor="t"/>
          <a:lstStyle/>
          <a:p>
            <a:pPr algn="ctr" indent="0" marL="0">
              <a:lnSpc>
                <a:spcPts val="1620"/>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head</a:t>
            </a:r>
            <a:endParaRPr lang="en-US" sz="1350" dirty="0"/>
          </a:p>
        </p:txBody>
      </p:sp>
      <p:sp>
        <p:nvSpPr>
          <p:cNvPr id="19" name="Text 17"/>
          <p:cNvSpPr txBox="1"/>
          <p:nvPr/>
        </p:nvSpPr>
        <p:spPr>
          <a:xfrm>
            <a:off x="2324100" y="3351252"/>
            <a:ext cx="7323511" cy="218599"/>
          </a:xfrm>
          <a:prstGeom prst="rect">
            <a:avLst/>
          </a:prstGeom>
          <a:noFill/>
          <a:ln/>
        </p:spPr>
        <p:txBody>
          <a:bodyPr wrap="none" lIns="0" tIns="0" rIns="0" bIns="0" rtlCol="0" anchor="t"/>
          <a:lstStyle/>
          <a:p>
            <a:pPr algn="l" indent="0" marL="0">
              <a:lnSpc>
                <a:spcPts val="1721"/>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The input stays as it is.</a:t>
            </a:r>
            <a:pPr algn="l" indent="0" marL="0">
              <a:lnSpc>
                <a:spcPts val="1721"/>
              </a:lnSpc>
              <a:buNone/>
            </a:pPr>
            <a:r>
              <a:rPr lang="en-US" sz="1275" b="1" dirty="0">
                <a:solidFill>
                  <a:srgbClr val="C4432C"/>
                </a:solidFill>
                <a:latin typeface="Source Sans 3 ExtraLight" pitchFamily="34" charset="0"/>
                <a:ea typeface="Source Sans 3 ExtraLight" pitchFamily="34" charset="-122"/>
                <a:cs typeface="Source Sans 3 ExtraLight" pitchFamily="34" charset="-120"/>
              </a:rPr>
              <a:t> A small change to the weights</a:t>
            </a:r>
            <a:pPr algn="l" indent="0" marL="0">
              <a:lnSpc>
                <a:spcPts val="1721"/>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 is learned, and after training it is added into them.</a:t>
            </a:r>
            <a:endParaRPr lang="en-US" sz="1275" dirty="0"/>
          </a:p>
        </p:txBody>
      </p:sp>
      <p:sp>
        <p:nvSpPr>
          <p:cNvPr id="20" name="Text 18"/>
          <p:cNvSpPr txBox="1"/>
          <p:nvPr/>
        </p:nvSpPr>
        <p:spPr>
          <a:xfrm>
            <a:off x="762000" y="4175522"/>
            <a:ext cx="5303770"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VPT trained 0.6% of the weights and beat full fine-tuning on 20</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of 24 tasks. But its prompts make every image slower, and</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they can never be folded into the model.</a:t>
            </a:r>
            <a:endParaRPr lang="en-US" sz="1538" dirty="0"/>
          </a:p>
        </p:txBody>
      </p:sp>
      <p:sp>
        <p:nvSpPr>
          <p:cNvPr id="21" name="Text 19"/>
          <p:cNvSpPr txBox="1"/>
          <p:nvPr/>
        </p:nvSpPr>
        <p:spPr>
          <a:xfrm>
            <a:off x="6362700" y="4175522"/>
            <a:ext cx="5235202"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LoRA leaves the input alone and changes the weights instead.</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It ends up storing about as little per task as VPT, while the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model runs exactly as fast as before.</a:t>
            </a:r>
            <a:endParaRPr lang="en-US" sz="1538" dirty="0"/>
          </a:p>
        </p:txBody>
      </p:sp>
      <p:sp>
        <p:nvSpPr>
          <p:cNvPr id="22" name="Text 20"/>
          <p:cNvSpPr txBox="1"/>
          <p:nvPr/>
        </p:nvSpPr>
        <p:spPr>
          <a:xfrm>
            <a:off x="762000" y="6296025"/>
            <a:ext cx="1048275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VPT: Jia et al., ECCV 2022 (0.6% of the weights with 50 prompts per layer and a 102-class head; 20 of 24 tasks, Table 1). LoRA: Hu et al., ICLR 2022, first posted in June 2021.</a:t>
            </a:r>
            <a:endParaRPr lang="en-US" sz="1125" dirty="0"/>
          </a:p>
        </p:txBody>
      </p:sp>
      <p:sp>
        <p:nvSpPr>
          <p:cNvPr id="23" name="Text 21"/>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a:t>
            </a:r>
            <a:endParaRPr lang="en-US" sz="1125"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515862"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Every fine-tuned copy is as big as the model</a:t>
            </a:r>
            <a:endParaRPr lang="en-US" sz="2625" dirty="0"/>
          </a:p>
        </p:txBody>
      </p:sp>
      <p:sp>
        <p:nvSpPr>
          <p:cNvPr id="3" name="Text 1"/>
          <p:cNvSpPr txBox="1"/>
          <p:nvPr/>
        </p:nvSpPr>
        <p:spPr>
          <a:xfrm>
            <a:off x="762000" y="1127968"/>
            <a:ext cx="6211872" cy="1464469"/>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 paper starts from the largest model of its time, GPT-3, with 175</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billion weights. Each fine-tuned copy takes 350 GB, so a service with a</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hundred tasks would store 35 TB. LoRA keeps one shared model and only</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a small file per task, and the frozen weights also need no optimizer state,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which cuts training memory from 1.2 TB to 350 GB.</a:t>
            </a:r>
            <a:endParaRPr lang="en-US" sz="1538" dirty="0"/>
          </a:p>
        </p:txBody>
      </p:sp>
      <p:sp>
        <p:nvSpPr>
          <p:cNvPr id="4" name="Text 2"/>
          <p:cNvSpPr txBox="1"/>
          <p:nvPr/>
        </p:nvSpPr>
        <p:spPr>
          <a:xfrm>
            <a:off x="7239000" y="1136303"/>
            <a:ext cx="4132540" cy="571500"/>
          </a:xfrm>
          <a:prstGeom prst="rect">
            <a:avLst/>
          </a:prstGeom>
          <a:noFill/>
          <a:ln/>
        </p:spPr>
        <p:txBody>
          <a:bodyPr wrap="none" lIns="0" tIns="0" rIns="0" bIns="0" rtlCol="0" anchor="t"/>
          <a:lstStyle/>
          <a:p>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Shown for</a:t>
            </a:r>
            <a:pPr algn="l" indent="0" marL="0">
              <a:lnSpc>
                <a:spcPts val="225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1 task</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on</a:t>
            </a:r>
            <a:pPr algn="l" indent="0" marL="0">
              <a:lnSpc>
                <a:spcPts val="225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ViT-B/16, 86 million weights</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a:t>
            </a:r>
            <a:b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The next pages show 100 tasks, then GPT-3.</a:t>
            </a:r>
            <a:endParaRPr lang="en-US" sz="1500" dirty="0"/>
          </a:p>
        </p:txBody>
      </p:sp>
      <p:sp>
        <p:nvSpPr>
          <p:cNvPr id="5" name="Text 3"/>
          <p:cNvSpPr txBox="1"/>
          <p:nvPr/>
        </p:nvSpPr>
        <p:spPr>
          <a:xfrm>
            <a:off x="1019175" y="3159889"/>
            <a:ext cx="292586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1 retrained ViT-B copy</a:t>
            </a:r>
            <a:endParaRPr lang="en-US" sz="1350" dirty="0"/>
          </a:p>
        </p:txBody>
      </p:sp>
      <p:sp>
        <p:nvSpPr>
          <p:cNvPr id="6" name="Text 4"/>
          <p:cNvSpPr txBox="1"/>
          <p:nvPr/>
        </p:nvSpPr>
        <p:spPr>
          <a:xfrm>
            <a:off x="1019175" y="4553396"/>
            <a:ext cx="1670590" cy="514350"/>
          </a:xfrm>
          <a:prstGeom prst="rect">
            <a:avLst/>
          </a:prstGeom>
          <a:noFill/>
          <a:ln/>
        </p:spPr>
        <p:txBody>
          <a:bodyPr wrap="none" lIns="0" tIns="0" rIns="0" bIns="0" rtlCol="0" anchor="t"/>
          <a:lstStyle/>
          <a:p>
            <a:pPr algn="l" indent="0" marL="0">
              <a:lnSpc>
                <a:spcPts val="4050"/>
              </a:lnSpc>
              <a:buNone/>
            </a:pPr>
            <a:r>
              <a:rPr lang="en-US" sz="4050" b="1" dirty="0">
                <a:solidFill>
                  <a:srgbClr val="1B1E22"/>
                </a:solidFill>
                <a:latin typeface="Source Sans 3 ExtraLight" pitchFamily="34" charset="0"/>
                <a:ea typeface="Source Sans 3 ExtraLight" pitchFamily="34" charset="-122"/>
                <a:cs typeface="Source Sans 3 ExtraLight" pitchFamily="34" charset="-120"/>
              </a:rPr>
              <a:t>343 MB</a:t>
            </a:r>
            <a:endParaRPr lang="en-US" sz="4050" dirty="0"/>
          </a:p>
        </p:txBody>
      </p:sp>
      <p:sp>
        <p:nvSpPr>
          <p:cNvPr id="7" name="Text 5"/>
          <p:cNvSpPr txBox="1"/>
          <p:nvPr/>
        </p:nvSpPr>
        <p:spPr>
          <a:xfrm>
            <a:off x="1019175" y="5162044"/>
            <a:ext cx="1682044"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1 copy at 343 MB each</a:t>
            </a:r>
            <a:endParaRPr lang="en-US" sz="1350" dirty="0"/>
          </a:p>
        </p:txBody>
      </p:sp>
      <p:sp>
        <p:nvSpPr>
          <p:cNvPr id="8" name="Text 6"/>
          <p:cNvSpPr txBox="1"/>
          <p:nvPr/>
        </p:nvSpPr>
        <p:spPr>
          <a:xfrm>
            <a:off x="6619875" y="3159889"/>
            <a:ext cx="2953572"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LoRA:</a:t>
            </a:r>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one shared ViT-B plus 1 small file</a:t>
            </a:r>
            <a:endParaRPr lang="en-US" sz="1350" dirty="0"/>
          </a:p>
        </p:txBody>
      </p:sp>
      <p:sp>
        <p:nvSpPr>
          <p:cNvPr id="9" name="Text 7"/>
          <p:cNvSpPr txBox="1"/>
          <p:nvPr/>
        </p:nvSpPr>
        <p:spPr>
          <a:xfrm>
            <a:off x="9058275" y="3530411"/>
            <a:ext cx="2210622" cy="39624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each red speck is one task file, to</a:t>
            </a:r>
            <a:br/>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scale</a:t>
            </a:r>
            <a:endParaRPr lang="en-US" sz="1200" dirty="0"/>
          </a:p>
        </p:txBody>
      </p:sp>
      <p:sp>
        <p:nvSpPr>
          <p:cNvPr id="10" name="Text 8"/>
          <p:cNvSpPr txBox="1"/>
          <p:nvPr/>
        </p:nvSpPr>
        <p:spPr>
          <a:xfrm>
            <a:off x="6619875" y="4553396"/>
            <a:ext cx="1670590" cy="514350"/>
          </a:xfrm>
          <a:prstGeom prst="rect">
            <a:avLst/>
          </a:prstGeom>
          <a:noFill/>
          <a:ln/>
        </p:spPr>
        <p:txBody>
          <a:bodyPr wrap="none" lIns="0" tIns="0" rIns="0" bIns="0" rtlCol="0" anchor="t"/>
          <a:lstStyle/>
          <a:p>
            <a:pPr algn="l" indent="0" marL="0">
              <a:lnSpc>
                <a:spcPts val="4050"/>
              </a:lnSpc>
              <a:buNone/>
            </a:pPr>
            <a:r>
              <a:rPr lang="en-US" sz="4050" b="1" dirty="0">
                <a:solidFill>
                  <a:srgbClr val="C4432C"/>
                </a:solidFill>
                <a:latin typeface="Source Sans 3 ExtraLight" pitchFamily="34" charset="0"/>
                <a:ea typeface="Source Sans 3 ExtraLight" pitchFamily="34" charset="-122"/>
                <a:cs typeface="Source Sans 3 ExtraLight" pitchFamily="34" charset="-120"/>
              </a:rPr>
              <a:t>345 MB</a:t>
            </a:r>
            <a:endParaRPr lang="en-US" sz="4050" dirty="0"/>
          </a:p>
        </p:txBody>
      </p:sp>
      <p:sp>
        <p:nvSpPr>
          <p:cNvPr id="11" name="Text 9"/>
          <p:cNvSpPr txBox="1"/>
          <p:nvPr/>
        </p:nvSpPr>
        <p:spPr>
          <a:xfrm>
            <a:off x="6619875" y="5162044"/>
            <a:ext cx="2542627"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343 MB once, plus 1.5 MB per task</a:t>
            </a:r>
            <a:endParaRPr lang="en-US" sz="1350" dirty="0"/>
          </a:p>
        </p:txBody>
      </p:sp>
      <p:sp>
        <p:nvSpPr>
          <p:cNvPr id="12" name="Text 10"/>
          <p:cNvSpPr txBox="1"/>
          <p:nvPr/>
        </p:nvSpPr>
        <p:spPr>
          <a:xfrm>
            <a:off x="762000" y="6096000"/>
            <a:ext cx="10844474"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GPT-3 in 16-bit numbers: 350 GB per copy, 35 MB per LoRA file at rank 4 on the query and value weights (Hu et al. 2022, Sec. 4.2). ViT-B/16 in 32-bit: 343 MB per copy; its LoRA file</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is rank 8 on the same weights plus a 102-class head. Squares are sized by area.</a:t>
            </a:r>
            <a:endParaRPr lang="en-US" sz="1125" dirty="0"/>
          </a:p>
        </p:txBody>
      </p:sp>
      <p:sp>
        <p:nvSpPr>
          <p:cNvPr id="13" name="Text 11"/>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a:t>
            </a:r>
            <a:endParaRPr lang="en-US" sz="112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515862"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Every fine-tuned copy is as big as the model</a:t>
            </a:r>
            <a:endParaRPr lang="en-US" sz="2625" dirty="0"/>
          </a:p>
        </p:txBody>
      </p:sp>
      <p:sp>
        <p:nvSpPr>
          <p:cNvPr id="3" name="Text 1"/>
          <p:cNvSpPr txBox="1"/>
          <p:nvPr/>
        </p:nvSpPr>
        <p:spPr>
          <a:xfrm>
            <a:off x="762000" y="1127968"/>
            <a:ext cx="6211872" cy="1464469"/>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 paper starts from the largest model of its time, GPT-3, with 175</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billion weights. Each fine-tuned copy takes 350 GB, so a service with a</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hundred tasks would store 35 TB. LoRA keeps one shared model and only</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a small file per task, and the frozen weights also need no optimizer state,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which cuts training memory from 1.2 TB to 350 GB.</a:t>
            </a:r>
            <a:endParaRPr lang="en-US" sz="1538" dirty="0"/>
          </a:p>
        </p:txBody>
      </p:sp>
      <p:sp>
        <p:nvSpPr>
          <p:cNvPr id="4" name="Text 2"/>
          <p:cNvSpPr txBox="1"/>
          <p:nvPr/>
        </p:nvSpPr>
        <p:spPr>
          <a:xfrm>
            <a:off x="7239000" y="1136303"/>
            <a:ext cx="3664327" cy="571500"/>
          </a:xfrm>
          <a:prstGeom prst="rect">
            <a:avLst/>
          </a:prstGeom>
          <a:noFill/>
          <a:ln/>
        </p:spPr>
        <p:txBody>
          <a:bodyPr wrap="none" lIns="0" tIns="0" rIns="0" bIns="0" rtlCol="0" anchor="t"/>
          <a:lstStyle/>
          <a:p>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Shown for</a:t>
            </a:r>
            <a:pPr algn="l" indent="0" marL="0">
              <a:lnSpc>
                <a:spcPts val="225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100 tasks</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on</a:t>
            </a:r>
            <a:pPr algn="l" indent="0" marL="0">
              <a:lnSpc>
                <a:spcPts val="225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ViT-B/16, 86 million</a:t>
            </a:r>
            <a:br/>
            <a:pPr algn="l" indent="0" marL="0">
              <a:lnSpc>
                <a:spcPts val="225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weights</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a:t>
            </a:r>
            <a:endParaRPr lang="en-US" sz="1500" dirty="0"/>
          </a:p>
        </p:txBody>
      </p:sp>
      <p:sp>
        <p:nvSpPr>
          <p:cNvPr id="5" name="Text 3"/>
          <p:cNvSpPr txBox="1"/>
          <p:nvPr/>
        </p:nvSpPr>
        <p:spPr>
          <a:xfrm>
            <a:off x="1019175" y="3159889"/>
            <a:ext cx="3227689"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100 retrained ViT-B copies</a:t>
            </a:r>
            <a:endParaRPr lang="en-US" sz="1350" dirty="0"/>
          </a:p>
        </p:txBody>
      </p:sp>
      <p:sp>
        <p:nvSpPr>
          <p:cNvPr id="6" name="Text 4"/>
          <p:cNvSpPr txBox="1"/>
          <p:nvPr/>
        </p:nvSpPr>
        <p:spPr>
          <a:xfrm>
            <a:off x="1019175" y="4553396"/>
            <a:ext cx="1301746" cy="514350"/>
          </a:xfrm>
          <a:prstGeom prst="rect">
            <a:avLst/>
          </a:prstGeom>
          <a:noFill/>
          <a:ln/>
        </p:spPr>
        <p:txBody>
          <a:bodyPr wrap="none" lIns="0" tIns="0" rIns="0" bIns="0" rtlCol="0" anchor="t"/>
          <a:lstStyle/>
          <a:p>
            <a:pPr algn="l" indent="0" marL="0">
              <a:lnSpc>
                <a:spcPts val="4050"/>
              </a:lnSpc>
              <a:buNone/>
            </a:pPr>
            <a:r>
              <a:rPr lang="en-US" sz="4050" b="1" dirty="0">
                <a:solidFill>
                  <a:srgbClr val="1B1E22"/>
                </a:solidFill>
                <a:latin typeface="Source Sans 3 ExtraLight" pitchFamily="34" charset="0"/>
                <a:ea typeface="Source Sans 3 ExtraLight" pitchFamily="34" charset="-122"/>
                <a:cs typeface="Source Sans 3 ExtraLight" pitchFamily="34" charset="-120"/>
              </a:rPr>
              <a:t>34 GB</a:t>
            </a:r>
            <a:endParaRPr lang="en-US" sz="4050" dirty="0"/>
          </a:p>
        </p:txBody>
      </p:sp>
      <p:sp>
        <p:nvSpPr>
          <p:cNvPr id="7" name="Text 5"/>
          <p:cNvSpPr txBox="1"/>
          <p:nvPr/>
        </p:nvSpPr>
        <p:spPr>
          <a:xfrm>
            <a:off x="1019175" y="5162044"/>
            <a:ext cx="1983867"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100 copies at 343 MB each</a:t>
            </a:r>
            <a:endParaRPr lang="en-US" sz="1350" dirty="0"/>
          </a:p>
        </p:txBody>
      </p:sp>
      <p:sp>
        <p:nvSpPr>
          <p:cNvPr id="8" name="Text 6"/>
          <p:cNvSpPr txBox="1"/>
          <p:nvPr/>
        </p:nvSpPr>
        <p:spPr>
          <a:xfrm>
            <a:off x="6619875" y="3159889"/>
            <a:ext cx="3205555"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LoRA:</a:t>
            </a:r>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one shared ViT-B plus 100 small files</a:t>
            </a:r>
            <a:endParaRPr lang="en-US" sz="1350" dirty="0"/>
          </a:p>
        </p:txBody>
      </p:sp>
      <p:sp>
        <p:nvSpPr>
          <p:cNvPr id="9" name="Text 7"/>
          <p:cNvSpPr txBox="1"/>
          <p:nvPr/>
        </p:nvSpPr>
        <p:spPr>
          <a:xfrm>
            <a:off x="6619875" y="4553396"/>
            <a:ext cx="1670590" cy="514350"/>
          </a:xfrm>
          <a:prstGeom prst="rect">
            <a:avLst/>
          </a:prstGeom>
          <a:noFill/>
          <a:ln/>
        </p:spPr>
        <p:txBody>
          <a:bodyPr wrap="none" lIns="0" tIns="0" rIns="0" bIns="0" rtlCol="0" anchor="t"/>
          <a:lstStyle/>
          <a:p>
            <a:pPr algn="l" indent="0" marL="0">
              <a:lnSpc>
                <a:spcPts val="4050"/>
              </a:lnSpc>
              <a:buNone/>
            </a:pPr>
            <a:r>
              <a:rPr lang="en-US" sz="4050" b="1" dirty="0">
                <a:solidFill>
                  <a:srgbClr val="C4432C"/>
                </a:solidFill>
                <a:latin typeface="Source Sans 3 ExtraLight" pitchFamily="34" charset="0"/>
                <a:ea typeface="Source Sans 3 ExtraLight" pitchFamily="34" charset="-122"/>
                <a:cs typeface="Source Sans 3 ExtraLight" pitchFamily="34" charset="-120"/>
              </a:rPr>
              <a:t>493 MB</a:t>
            </a:r>
            <a:endParaRPr lang="en-US" sz="4050" dirty="0"/>
          </a:p>
        </p:txBody>
      </p:sp>
      <p:sp>
        <p:nvSpPr>
          <p:cNvPr id="10" name="Text 8"/>
          <p:cNvSpPr txBox="1"/>
          <p:nvPr/>
        </p:nvSpPr>
        <p:spPr>
          <a:xfrm>
            <a:off x="6619875" y="5162044"/>
            <a:ext cx="2542627"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343 MB once, plus 1.5 MB per task</a:t>
            </a:r>
            <a:endParaRPr lang="en-US" sz="1350" dirty="0"/>
          </a:p>
        </p:txBody>
      </p:sp>
      <p:sp>
        <p:nvSpPr>
          <p:cNvPr id="11" name="Text 9"/>
          <p:cNvSpPr txBox="1"/>
          <p:nvPr/>
        </p:nvSpPr>
        <p:spPr>
          <a:xfrm>
            <a:off x="762000" y="6096000"/>
            <a:ext cx="10844474"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GPT-3 in 16-bit numbers: 350 GB per copy, 35 MB per LoRA file at rank 4 on the query and value weights (Hu et al. 2022, Sec. 4.2). ViT-B/16 in 32-bit: 343 MB per copy; its LoRA file</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is rank 8 on the same weights plus a 102-class head. Squares are sized by area.</a:t>
            </a:r>
            <a:endParaRPr lang="en-US" sz="1125" dirty="0"/>
          </a:p>
        </p:txBody>
      </p:sp>
      <p:sp>
        <p:nvSpPr>
          <p:cNvPr id="12" name="Text 10"/>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a:t>
            </a:r>
            <a:endParaRPr lang="en-US" sz="112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515862"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Every fine-tuned copy is as big as the model</a:t>
            </a:r>
            <a:endParaRPr lang="en-US" sz="2625" dirty="0"/>
          </a:p>
        </p:txBody>
      </p:sp>
      <p:sp>
        <p:nvSpPr>
          <p:cNvPr id="3" name="Text 1"/>
          <p:cNvSpPr txBox="1"/>
          <p:nvPr/>
        </p:nvSpPr>
        <p:spPr>
          <a:xfrm>
            <a:off x="762000" y="1127968"/>
            <a:ext cx="6211872" cy="1464469"/>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 paper starts from the largest model of its time, GPT-3, with 175</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billion weights. Each fine-tuned copy takes 350 GB, so a service with a</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hundred tasks would store 35 TB. LoRA keeps one shared model and only</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a small file per task, and the frozen weights also need no optimizer state,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which cuts training memory from 1.2 TB to 350 GB.</a:t>
            </a:r>
            <a:endParaRPr lang="en-US" sz="1538" dirty="0"/>
          </a:p>
        </p:txBody>
      </p:sp>
      <p:sp>
        <p:nvSpPr>
          <p:cNvPr id="4" name="Text 2"/>
          <p:cNvSpPr txBox="1"/>
          <p:nvPr/>
        </p:nvSpPr>
        <p:spPr>
          <a:xfrm>
            <a:off x="7239000" y="1136303"/>
            <a:ext cx="4257139" cy="285750"/>
          </a:xfrm>
          <a:prstGeom prst="rect">
            <a:avLst/>
          </a:prstGeom>
          <a:noFill/>
          <a:ln/>
        </p:spPr>
        <p:txBody>
          <a:bodyPr wrap="none" lIns="0" tIns="0" rIns="0" bIns="0" rtlCol="0" anchor="t"/>
          <a:lstStyle/>
          <a:p>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Shown for</a:t>
            </a:r>
            <a:pPr algn="l" indent="0" marL="0">
              <a:lnSpc>
                <a:spcPts val="225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100 tasks</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on</a:t>
            </a:r>
            <a:pPr algn="l" indent="0" marL="0">
              <a:lnSpc>
                <a:spcPts val="225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GPT-3, 175 billion weights</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a:t>
            </a:r>
            <a:endParaRPr lang="en-US" sz="1500" dirty="0"/>
          </a:p>
        </p:txBody>
      </p:sp>
      <p:sp>
        <p:nvSpPr>
          <p:cNvPr id="5" name="Text 3"/>
          <p:cNvSpPr txBox="1"/>
          <p:nvPr/>
        </p:nvSpPr>
        <p:spPr>
          <a:xfrm>
            <a:off x="1019175" y="3159889"/>
            <a:ext cx="328232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100 retrained GPT-3 copies</a:t>
            </a:r>
            <a:endParaRPr lang="en-US" sz="1350" dirty="0"/>
          </a:p>
        </p:txBody>
      </p:sp>
      <p:sp>
        <p:nvSpPr>
          <p:cNvPr id="6" name="Text 4"/>
          <p:cNvSpPr txBox="1"/>
          <p:nvPr/>
        </p:nvSpPr>
        <p:spPr>
          <a:xfrm>
            <a:off x="1019175" y="4553396"/>
            <a:ext cx="1273111" cy="514350"/>
          </a:xfrm>
          <a:prstGeom prst="rect">
            <a:avLst/>
          </a:prstGeom>
          <a:noFill/>
          <a:ln/>
        </p:spPr>
        <p:txBody>
          <a:bodyPr wrap="none" lIns="0" tIns="0" rIns="0" bIns="0" rtlCol="0" anchor="t"/>
          <a:lstStyle/>
          <a:p>
            <a:pPr algn="l" indent="0" marL="0">
              <a:lnSpc>
                <a:spcPts val="4050"/>
              </a:lnSpc>
              <a:buNone/>
            </a:pPr>
            <a:r>
              <a:rPr lang="en-US" sz="4050" b="1" dirty="0">
                <a:solidFill>
                  <a:srgbClr val="1B1E22"/>
                </a:solidFill>
                <a:latin typeface="Source Sans 3 ExtraLight" pitchFamily="34" charset="0"/>
                <a:ea typeface="Source Sans 3 ExtraLight" pitchFamily="34" charset="-122"/>
                <a:cs typeface="Source Sans 3 ExtraLight" pitchFamily="34" charset="-120"/>
              </a:rPr>
              <a:t>35 TB</a:t>
            </a:r>
            <a:endParaRPr lang="en-US" sz="4050" dirty="0"/>
          </a:p>
        </p:txBody>
      </p:sp>
      <p:sp>
        <p:nvSpPr>
          <p:cNvPr id="7" name="Text 5"/>
          <p:cNvSpPr txBox="1"/>
          <p:nvPr/>
        </p:nvSpPr>
        <p:spPr>
          <a:xfrm>
            <a:off x="1019175" y="5162044"/>
            <a:ext cx="1964365"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100 copies at 350 GB each</a:t>
            </a:r>
            <a:endParaRPr lang="en-US" sz="1350" dirty="0"/>
          </a:p>
        </p:txBody>
      </p:sp>
      <p:sp>
        <p:nvSpPr>
          <p:cNvPr id="8" name="Text 6"/>
          <p:cNvSpPr txBox="1"/>
          <p:nvPr/>
        </p:nvSpPr>
        <p:spPr>
          <a:xfrm>
            <a:off x="6619875" y="3159889"/>
            <a:ext cx="326019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LoRA:</a:t>
            </a:r>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one shared GPT-3 plus 100 small files</a:t>
            </a:r>
            <a:endParaRPr lang="en-US" sz="1350" dirty="0"/>
          </a:p>
        </p:txBody>
      </p:sp>
      <p:sp>
        <p:nvSpPr>
          <p:cNvPr id="9" name="Text 7"/>
          <p:cNvSpPr txBox="1"/>
          <p:nvPr/>
        </p:nvSpPr>
        <p:spPr>
          <a:xfrm>
            <a:off x="6619875" y="4553396"/>
            <a:ext cx="1560076" cy="514350"/>
          </a:xfrm>
          <a:prstGeom prst="rect">
            <a:avLst/>
          </a:prstGeom>
          <a:noFill/>
          <a:ln/>
        </p:spPr>
        <p:txBody>
          <a:bodyPr wrap="none" lIns="0" tIns="0" rIns="0" bIns="0" rtlCol="0" anchor="t"/>
          <a:lstStyle/>
          <a:p>
            <a:pPr algn="l" indent="0" marL="0">
              <a:lnSpc>
                <a:spcPts val="4050"/>
              </a:lnSpc>
              <a:buNone/>
            </a:pPr>
            <a:r>
              <a:rPr lang="en-US" sz="4050" b="1" dirty="0">
                <a:solidFill>
                  <a:srgbClr val="C4432C"/>
                </a:solidFill>
                <a:latin typeface="Source Sans 3 ExtraLight" pitchFamily="34" charset="0"/>
                <a:ea typeface="Source Sans 3 ExtraLight" pitchFamily="34" charset="-122"/>
                <a:cs typeface="Source Sans 3 ExtraLight" pitchFamily="34" charset="-120"/>
              </a:rPr>
              <a:t>354 GB</a:t>
            </a:r>
            <a:endParaRPr lang="en-US" sz="4050" dirty="0"/>
          </a:p>
        </p:txBody>
      </p:sp>
      <p:sp>
        <p:nvSpPr>
          <p:cNvPr id="10" name="Text 8"/>
          <p:cNvSpPr txBox="1"/>
          <p:nvPr/>
        </p:nvSpPr>
        <p:spPr>
          <a:xfrm>
            <a:off x="6619875" y="5162044"/>
            <a:ext cx="2478548"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350 GB once, plus 35 MB per task</a:t>
            </a:r>
            <a:endParaRPr lang="en-US" sz="1350" dirty="0"/>
          </a:p>
        </p:txBody>
      </p:sp>
      <p:sp>
        <p:nvSpPr>
          <p:cNvPr id="11" name="Text 9"/>
          <p:cNvSpPr txBox="1"/>
          <p:nvPr/>
        </p:nvSpPr>
        <p:spPr>
          <a:xfrm>
            <a:off x="762000" y="6096000"/>
            <a:ext cx="10844474"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GPT-3 in 16-bit numbers: 350 GB per copy, 35 MB per LoRA file at rank 4 on the query and value weights (Hu et al. 2022, Sec. 4.2). ViT-B/16 in 32-bit: 343 MB per copy; its LoRA file</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is rank 8 on the same weights plus a 102-class head. Squares are sized by area.</a:t>
            </a:r>
            <a:endParaRPr lang="en-US" sz="1125" dirty="0"/>
          </a:p>
        </p:txBody>
      </p:sp>
      <p:sp>
        <p:nvSpPr>
          <p:cNvPr id="12" name="Text 10"/>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a:t>
            </a:r>
            <a:endParaRPr lang="en-US" sz="112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731050"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Earlier cheap methods cost time or sequence length</a:t>
            </a:r>
            <a:endParaRPr lang="en-US" sz="2625" dirty="0"/>
          </a:p>
        </p:txBody>
      </p:sp>
      <p:sp>
        <p:nvSpPr>
          <p:cNvPr id="3" name="Text 1"/>
          <p:cNvSpPr txBox="1"/>
          <p:nvPr/>
        </p:nvSpPr>
        <p:spPr>
          <a:xfrm>
            <a:off x="3238500" y="1149638"/>
            <a:ext cx="1775686"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Time for one forward pass</a:t>
            </a:r>
            <a:endParaRPr lang="en-US" sz="1200" dirty="0"/>
          </a:p>
        </p:txBody>
      </p:sp>
      <p:sp>
        <p:nvSpPr>
          <p:cNvPr id="4" name="Text 2"/>
          <p:cNvSpPr txBox="1"/>
          <p:nvPr/>
        </p:nvSpPr>
        <p:spPr>
          <a:xfrm>
            <a:off x="6752183" y="1149638"/>
            <a:ext cx="721935"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Extra time</a:t>
            </a:r>
            <a:endParaRPr lang="en-US" sz="1200" dirty="0"/>
          </a:p>
        </p:txBody>
      </p:sp>
      <p:sp>
        <p:nvSpPr>
          <p:cNvPr id="5" name="Text 3"/>
          <p:cNvSpPr txBox="1"/>
          <p:nvPr/>
        </p:nvSpPr>
        <p:spPr>
          <a:xfrm>
            <a:off x="762000" y="1582073"/>
            <a:ext cx="1764232"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One input of 128 tokens</a:t>
            </a:r>
            <a:endParaRPr lang="en-US" sz="1275" dirty="0"/>
          </a:p>
        </p:txBody>
      </p:sp>
      <p:sp>
        <p:nvSpPr>
          <p:cNvPr id="6" name="Text 4"/>
          <p:cNvSpPr txBox="1"/>
          <p:nvPr/>
        </p:nvSpPr>
        <p:spPr>
          <a:xfrm>
            <a:off x="762000" y="1859280"/>
            <a:ext cx="219019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Fine-tuned, or LoRA merged</a:t>
            </a:r>
            <a:endParaRPr lang="en-US" sz="1350" dirty="0"/>
          </a:p>
        </p:txBody>
      </p:sp>
      <p:sp>
        <p:nvSpPr>
          <p:cNvPr id="7" name="Text 5"/>
          <p:cNvSpPr txBox="1"/>
          <p:nvPr/>
        </p:nvSpPr>
        <p:spPr>
          <a:xfrm>
            <a:off x="5219700" y="1862108"/>
            <a:ext cx="64346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19.8 ms</a:t>
            </a:r>
            <a:endParaRPr lang="en-US" sz="1350" dirty="0"/>
          </a:p>
        </p:txBody>
      </p:sp>
      <p:sp>
        <p:nvSpPr>
          <p:cNvPr id="8" name="Text 6"/>
          <p:cNvSpPr txBox="1"/>
          <p:nvPr/>
        </p:nvSpPr>
        <p:spPr>
          <a:xfrm>
            <a:off x="762000" y="2183130"/>
            <a:ext cx="17750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 one per block</a:t>
            </a:r>
            <a:endParaRPr lang="en-US" sz="1350" dirty="0"/>
          </a:p>
        </p:txBody>
      </p:sp>
      <p:sp>
        <p:nvSpPr>
          <p:cNvPr id="9" name="Text 7"/>
          <p:cNvSpPr txBox="1"/>
          <p:nvPr/>
        </p:nvSpPr>
        <p:spPr>
          <a:xfrm>
            <a:off x="5613946" y="2185958"/>
            <a:ext cx="64346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23.9 ms</a:t>
            </a:r>
            <a:endParaRPr lang="en-US" sz="1350" dirty="0"/>
          </a:p>
        </p:txBody>
      </p:sp>
      <p:sp>
        <p:nvSpPr>
          <p:cNvPr id="10" name="Text 8"/>
          <p:cNvSpPr txBox="1"/>
          <p:nvPr/>
        </p:nvSpPr>
        <p:spPr>
          <a:xfrm>
            <a:off x="6881068" y="2188815"/>
            <a:ext cx="587895"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+20.7%</a:t>
            </a:r>
            <a:endParaRPr lang="en-US" sz="1313" dirty="0"/>
          </a:p>
        </p:txBody>
      </p:sp>
      <p:sp>
        <p:nvSpPr>
          <p:cNvPr id="11" name="Text 9"/>
          <p:cNvSpPr txBox="1"/>
          <p:nvPr/>
        </p:nvSpPr>
        <p:spPr>
          <a:xfrm>
            <a:off x="762000" y="2506980"/>
            <a:ext cx="178156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 two per block</a:t>
            </a:r>
            <a:endParaRPr lang="en-US" sz="1350" dirty="0"/>
          </a:p>
        </p:txBody>
      </p:sp>
      <p:sp>
        <p:nvSpPr>
          <p:cNvPr id="12" name="Text 10"/>
          <p:cNvSpPr txBox="1"/>
          <p:nvPr/>
        </p:nvSpPr>
        <p:spPr>
          <a:xfrm>
            <a:off x="5796855" y="2509808"/>
            <a:ext cx="64346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25.8 ms</a:t>
            </a:r>
            <a:endParaRPr lang="en-US" sz="1350" dirty="0"/>
          </a:p>
        </p:txBody>
      </p:sp>
      <p:sp>
        <p:nvSpPr>
          <p:cNvPr id="13" name="Text 11"/>
          <p:cNvSpPr txBox="1"/>
          <p:nvPr/>
        </p:nvSpPr>
        <p:spPr>
          <a:xfrm>
            <a:off x="6881068" y="2512665"/>
            <a:ext cx="587895"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+30.3%</a:t>
            </a:r>
            <a:endParaRPr lang="en-US" sz="1313" dirty="0"/>
          </a:p>
        </p:txBody>
      </p:sp>
      <p:sp>
        <p:nvSpPr>
          <p:cNvPr id="14" name="Text 12"/>
          <p:cNvSpPr txBox="1"/>
          <p:nvPr/>
        </p:nvSpPr>
        <p:spPr>
          <a:xfrm>
            <a:off x="762000" y="2906048"/>
            <a:ext cx="1714702"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16 inputs of 256 tokens</a:t>
            </a:r>
            <a:endParaRPr lang="en-US" sz="1275" dirty="0"/>
          </a:p>
        </p:txBody>
      </p:sp>
      <p:sp>
        <p:nvSpPr>
          <p:cNvPr id="15" name="Text 13"/>
          <p:cNvSpPr txBox="1"/>
          <p:nvPr/>
        </p:nvSpPr>
        <p:spPr>
          <a:xfrm>
            <a:off x="762000" y="3183255"/>
            <a:ext cx="219019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Fine-tuned, or LoRA merged</a:t>
            </a:r>
            <a:endParaRPr lang="en-US" sz="1350" dirty="0"/>
          </a:p>
        </p:txBody>
      </p:sp>
      <p:sp>
        <p:nvSpPr>
          <p:cNvPr id="16" name="Text 14"/>
          <p:cNvSpPr txBox="1"/>
          <p:nvPr/>
        </p:nvSpPr>
        <p:spPr>
          <a:xfrm>
            <a:off x="5219700" y="3186083"/>
            <a:ext cx="59439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338 ms</a:t>
            </a:r>
            <a:endParaRPr lang="en-US" sz="1350" dirty="0"/>
          </a:p>
        </p:txBody>
      </p:sp>
      <p:sp>
        <p:nvSpPr>
          <p:cNvPr id="17" name="Text 15"/>
          <p:cNvSpPr txBox="1"/>
          <p:nvPr/>
        </p:nvSpPr>
        <p:spPr>
          <a:xfrm>
            <a:off x="762000" y="3507105"/>
            <a:ext cx="17750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 one per block</a:t>
            </a:r>
            <a:endParaRPr lang="en-US" sz="1350" dirty="0"/>
          </a:p>
        </p:txBody>
      </p:sp>
      <p:sp>
        <p:nvSpPr>
          <p:cNvPr id="18" name="Text 16"/>
          <p:cNvSpPr txBox="1"/>
          <p:nvPr/>
        </p:nvSpPr>
        <p:spPr>
          <a:xfrm>
            <a:off x="5313908" y="3509933"/>
            <a:ext cx="73493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354.8 ms</a:t>
            </a:r>
            <a:endParaRPr lang="en-US" sz="1350" dirty="0"/>
          </a:p>
        </p:txBody>
      </p:sp>
      <p:sp>
        <p:nvSpPr>
          <p:cNvPr id="19" name="Text 17"/>
          <p:cNvSpPr txBox="1"/>
          <p:nvPr/>
        </p:nvSpPr>
        <p:spPr>
          <a:xfrm>
            <a:off x="6963966" y="3512790"/>
            <a:ext cx="501682"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+5.0%</a:t>
            </a:r>
            <a:endParaRPr lang="en-US" sz="1313" dirty="0"/>
          </a:p>
        </p:txBody>
      </p:sp>
      <p:sp>
        <p:nvSpPr>
          <p:cNvPr id="20" name="Text 18"/>
          <p:cNvSpPr txBox="1"/>
          <p:nvPr/>
        </p:nvSpPr>
        <p:spPr>
          <a:xfrm>
            <a:off x="762000" y="3830955"/>
            <a:ext cx="178156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 two per block</a:t>
            </a:r>
            <a:endParaRPr lang="en-US" sz="1350" dirty="0"/>
          </a:p>
        </p:txBody>
      </p:sp>
      <p:sp>
        <p:nvSpPr>
          <p:cNvPr id="21" name="Text 19"/>
          <p:cNvSpPr txBox="1"/>
          <p:nvPr/>
        </p:nvSpPr>
        <p:spPr>
          <a:xfrm>
            <a:off x="5378648" y="3833783"/>
            <a:ext cx="73493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366.3 ms</a:t>
            </a:r>
            <a:endParaRPr lang="en-US" sz="1350" dirty="0"/>
          </a:p>
        </p:txBody>
      </p:sp>
      <p:sp>
        <p:nvSpPr>
          <p:cNvPr id="22" name="Text 20"/>
          <p:cNvSpPr txBox="1"/>
          <p:nvPr/>
        </p:nvSpPr>
        <p:spPr>
          <a:xfrm>
            <a:off x="6963966" y="3836640"/>
            <a:ext cx="501682"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+8.4%</a:t>
            </a:r>
            <a:endParaRPr lang="en-US" sz="1313" dirty="0"/>
          </a:p>
        </p:txBody>
      </p:sp>
      <p:sp>
        <p:nvSpPr>
          <p:cNvPr id="23" name="Text 21"/>
          <p:cNvSpPr txBox="1"/>
          <p:nvPr/>
        </p:nvSpPr>
        <p:spPr>
          <a:xfrm>
            <a:off x="762000" y="4230023"/>
            <a:ext cx="1714702"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32 inputs of 512 tokens</a:t>
            </a:r>
            <a:endParaRPr lang="en-US" sz="1275" dirty="0"/>
          </a:p>
        </p:txBody>
      </p:sp>
      <p:sp>
        <p:nvSpPr>
          <p:cNvPr id="24" name="Text 22"/>
          <p:cNvSpPr txBox="1"/>
          <p:nvPr/>
        </p:nvSpPr>
        <p:spPr>
          <a:xfrm>
            <a:off x="762000" y="4507230"/>
            <a:ext cx="219019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Fine-tuned, or LoRA merged</a:t>
            </a:r>
            <a:endParaRPr lang="en-US" sz="1350" dirty="0"/>
          </a:p>
        </p:txBody>
      </p:sp>
      <p:sp>
        <p:nvSpPr>
          <p:cNvPr id="25" name="Text 23"/>
          <p:cNvSpPr txBox="1"/>
          <p:nvPr/>
        </p:nvSpPr>
        <p:spPr>
          <a:xfrm>
            <a:off x="5219700" y="4510058"/>
            <a:ext cx="82641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1449.4 ms</a:t>
            </a:r>
            <a:endParaRPr lang="en-US" sz="1350" dirty="0"/>
          </a:p>
        </p:txBody>
      </p:sp>
      <p:sp>
        <p:nvSpPr>
          <p:cNvPr id="26" name="Text 24"/>
          <p:cNvSpPr txBox="1"/>
          <p:nvPr/>
        </p:nvSpPr>
        <p:spPr>
          <a:xfrm>
            <a:off x="762000" y="4831080"/>
            <a:ext cx="17750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 one per block</a:t>
            </a:r>
            <a:endParaRPr lang="en-US" sz="1350" dirty="0"/>
          </a:p>
        </p:txBody>
      </p:sp>
      <p:sp>
        <p:nvSpPr>
          <p:cNvPr id="27" name="Text 25"/>
          <p:cNvSpPr txBox="1"/>
          <p:nvPr/>
        </p:nvSpPr>
        <p:spPr>
          <a:xfrm>
            <a:off x="5262563" y="4833908"/>
            <a:ext cx="68587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1482 ms</a:t>
            </a:r>
            <a:endParaRPr lang="en-US" sz="1350" dirty="0"/>
          </a:p>
        </p:txBody>
      </p:sp>
      <p:sp>
        <p:nvSpPr>
          <p:cNvPr id="28" name="Text 26"/>
          <p:cNvSpPr txBox="1"/>
          <p:nvPr/>
        </p:nvSpPr>
        <p:spPr>
          <a:xfrm>
            <a:off x="6963966" y="4836765"/>
            <a:ext cx="501682"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+2.2%</a:t>
            </a:r>
            <a:endParaRPr lang="en-US" sz="1313" dirty="0"/>
          </a:p>
        </p:txBody>
      </p:sp>
      <p:sp>
        <p:nvSpPr>
          <p:cNvPr id="29" name="Text 27"/>
          <p:cNvSpPr txBox="1"/>
          <p:nvPr/>
        </p:nvSpPr>
        <p:spPr>
          <a:xfrm>
            <a:off x="762000" y="5154930"/>
            <a:ext cx="178156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 two per block</a:t>
            </a:r>
            <a:endParaRPr lang="en-US" sz="1350" dirty="0"/>
          </a:p>
        </p:txBody>
      </p:sp>
      <p:sp>
        <p:nvSpPr>
          <p:cNvPr id="30" name="Text 28"/>
          <p:cNvSpPr txBox="1"/>
          <p:nvPr/>
        </p:nvSpPr>
        <p:spPr>
          <a:xfrm>
            <a:off x="5275808" y="5157758"/>
            <a:ext cx="82641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1492.2 ms</a:t>
            </a:r>
            <a:endParaRPr lang="en-US" sz="1350" dirty="0"/>
          </a:p>
        </p:txBody>
      </p:sp>
      <p:sp>
        <p:nvSpPr>
          <p:cNvPr id="31" name="Text 29"/>
          <p:cNvSpPr txBox="1"/>
          <p:nvPr/>
        </p:nvSpPr>
        <p:spPr>
          <a:xfrm>
            <a:off x="6963966" y="5160615"/>
            <a:ext cx="501682"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+3.0%</a:t>
            </a:r>
            <a:endParaRPr lang="en-US" sz="1313" dirty="0"/>
          </a:p>
        </p:txBody>
      </p:sp>
      <p:sp>
        <p:nvSpPr>
          <p:cNvPr id="32" name="Text 30"/>
          <p:cNvSpPr txBox="1"/>
          <p:nvPr/>
        </p:nvSpPr>
        <p:spPr>
          <a:xfrm>
            <a:off x="7810500" y="1186309"/>
            <a:ext cx="3796665" cy="1628775"/>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Adapters insert small extra layers into every</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block. They have few weights, but an image or a</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sentence must pass through them one after</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another, so serving a single input takes 20 to</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30% longer. With large batches the gap shrinks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to 2 or 3%.</a:t>
            </a:r>
            <a:endParaRPr lang="en-US" sz="1425" dirty="0"/>
          </a:p>
        </p:txBody>
      </p:sp>
      <p:sp>
        <p:nvSpPr>
          <p:cNvPr id="33" name="Text 31"/>
          <p:cNvSpPr txBox="1"/>
          <p:nvPr/>
        </p:nvSpPr>
        <p:spPr>
          <a:xfrm>
            <a:off x="7810500" y="2948434"/>
            <a:ext cx="3717107"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Prompt methods such as prefix tuning and VPT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lengthen the input instead. That leaves less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room for the real input and costs compute in</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every layer, and on GPT-3 prefix tuning got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worse beyond 256 prompt tokens.</a:t>
            </a:r>
            <a:endParaRPr lang="en-US" sz="1425" dirty="0"/>
          </a:p>
        </p:txBody>
      </p:sp>
      <p:sp>
        <p:nvSpPr>
          <p:cNvPr id="34" name="Text 32"/>
          <p:cNvSpPr txBox="1"/>
          <p:nvPr/>
        </p:nvSpPr>
        <p:spPr>
          <a:xfrm>
            <a:off x="7810500" y="4439096"/>
            <a:ext cx="3583841" cy="27146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LoRA adds no layer and no token at test time.</a:t>
            </a:r>
            <a:endParaRPr lang="en-US" sz="1425" dirty="0"/>
          </a:p>
        </p:txBody>
      </p:sp>
      <p:sp>
        <p:nvSpPr>
          <p:cNvPr id="35" name="Text 33"/>
          <p:cNvSpPr txBox="1"/>
          <p:nvPr/>
        </p:nvSpPr>
        <p:spPr>
          <a:xfrm>
            <a:off x="762000" y="6096000"/>
            <a:ext cx="10728698"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Table 1: one forward pass of GPT-2 medium, mean of 100 trials on one NVIDIA Quadro RTX 8000; bars are drawn relative to the fine-tuned model in each setting.</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Prefix tuning: Sec. 5.5 and Table 15.</a:t>
            </a:r>
            <a:endParaRPr lang="en-US" sz="1125" dirty="0"/>
          </a:p>
        </p:txBody>
      </p:sp>
      <p:sp>
        <p:nvSpPr>
          <p:cNvPr id="36" name="Text 34"/>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4</a:t>
            </a:r>
            <a:endParaRPr lang="en-US" sz="112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89618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a low-rank matrix is</a:t>
            </a:r>
            <a:endParaRPr lang="en-US" sz="2625" dirty="0"/>
          </a:p>
        </p:txBody>
      </p:sp>
      <p:sp>
        <p:nvSpPr>
          <p:cNvPr id="3" name="Text 1"/>
          <p:cNvSpPr txBox="1"/>
          <p:nvPr/>
        </p:nvSpPr>
        <p:spPr>
          <a:xfrm>
            <a:off x="762000" y="4716750"/>
            <a:ext cx="3548705" cy="48006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Rank 1: 1 × (274 + 274) =</a:t>
            </a:r>
            <a:pPr algn="l" indent="0" marL="0">
              <a:lnSpc>
                <a:spcPts val="1890"/>
              </a:lnSpc>
              <a:buNone/>
            </a:pPr>
            <a:r>
              <a:rPr lang="en-US" sz="1800" b="1" dirty="0">
                <a:solidFill>
                  <a:srgbClr val="1B1E22"/>
                </a:solidFill>
                <a:latin typeface="Source Serif 4" pitchFamily="34" charset="0"/>
                <a:ea typeface="Source Serif 4" pitchFamily="34" charset="-122"/>
                <a:cs typeface="Source Serif 4" pitchFamily="34" charset="-120"/>
              </a:rPr>
              <a:t> 548</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numbers, 0.7% of</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the photo's 75,076</a:t>
            </a:r>
            <a:endParaRPr lang="en-US" sz="1350" dirty="0"/>
          </a:p>
        </p:txBody>
      </p:sp>
      <p:sp>
        <p:nvSpPr>
          <p:cNvPr id="4" name="Text 2"/>
          <p:cNvSpPr txBox="1"/>
          <p:nvPr/>
        </p:nvSpPr>
        <p:spPr>
          <a:xfrm>
            <a:off x="4724400" y="1680418"/>
            <a:ext cx="6620494"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A grayscale photo is a matrix of 274 × 274 brightness values. Any matrix can be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written as a sum of simple pieces, where each piece is one column of numbers</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times one row. The rank is the number of pieces.</a:t>
            </a:r>
            <a:endParaRPr lang="en-US" sz="1538" dirty="0"/>
          </a:p>
        </p:txBody>
      </p:sp>
      <p:sp>
        <p:nvSpPr>
          <p:cNvPr id="5" name="Text 3"/>
          <p:cNvSpPr txBox="1"/>
          <p:nvPr/>
        </p:nvSpPr>
        <p:spPr>
          <a:xfrm>
            <a:off x="4724400" y="2730550"/>
            <a:ext cx="6797100" cy="585788"/>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One piece gives only bands of light and dark, because every row of it is the same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pattern, scaled.</a:t>
            </a:r>
            <a:endParaRPr lang="en-US" sz="1538" dirty="0"/>
          </a:p>
        </p:txBody>
      </p:sp>
      <p:sp>
        <p:nvSpPr>
          <p:cNvPr id="6" name="Text 4"/>
          <p:cNvSpPr txBox="1"/>
          <p:nvPr/>
        </p:nvSpPr>
        <p:spPr>
          <a:xfrm>
            <a:off x="4943475" y="3525887"/>
            <a:ext cx="6403491"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LoRA bets that the change fine-tuning makes to a weight</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matrix is like this photo: a few pieces carry almost all of it.</a:t>
            </a:r>
            <a:endParaRPr lang="en-US" sz="1875" dirty="0"/>
          </a:p>
        </p:txBody>
      </p:sp>
      <p:sp>
        <p:nvSpPr>
          <p:cNvPr id="7" name="Text 5"/>
          <p:cNvSpPr txBox="1"/>
          <p:nvPr/>
        </p:nvSpPr>
        <p:spPr>
          <a:xfrm>
            <a:off x="762000" y="6290816"/>
            <a:ext cx="1048631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Not from the paper: the best rank-</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approximation (SVD) of an Oxford Pets photo, Jia et al. 2022, Fig. 10. The low-rank bet follows Li et al. 2018 and Aghajanyan et al. 2021.</a:t>
            </a:r>
            <a:endParaRPr lang="en-US" sz="1125" dirty="0"/>
          </a:p>
        </p:txBody>
      </p:sp>
      <p:sp>
        <p:nvSpPr>
          <p:cNvPr id="8" name="Text 6"/>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5</a:t>
            </a:r>
            <a:endParaRPr lang="en-US" sz="1125"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89618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a low-rank matrix is</a:t>
            </a:r>
            <a:endParaRPr lang="en-US" sz="2625" dirty="0"/>
          </a:p>
        </p:txBody>
      </p:sp>
      <p:sp>
        <p:nvSpPr>
          <p:cNvPr id="3" name="Text 1"/>
          <p:cNvSpPr txBox="1"/>
          <p:nvPr/>
        </p:nvSpPr>
        <p:spPr>
          <a:xfrm>
            <a:off x="762000" y="4716750"/>
            <a:ext cx="3558147" cy="48006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Rank 2: 2 × (274 + 274) =</a:t>
            </a:r>
            <a:pPr algn="l" indent="0" marL="0">
              <a:lnSpc>
                <a:spcPts val="1890"/>
              </a:lnSpc>
              <a:buNone/>
            </a:pPr>
            <a:r>
              <a:rPr lang="en-US" sz="1800" b="1" dirty="0">
                <a:solidFill>
                  <a:srgbClr val="1B1E22"/>
                </a:solidFill>
                <a:latin typeface="Source Serif 4" pitchFamily="34" charset="0"/>
                <a:ea typeface="Source Serif 4" pitchFamily="34" charset="-122"/>
                <a:cs typeface="Source Serif 4" pitchFamily="34" charset="-120"/>
              </a:rPr>
              <a:t> 1,096</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numbers, 1.5%</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of the photo's 75,076</a:t>
            </a:r>
            <a:endParaRPr lang="en-US" sz="1350" dirty="0"/>
          </a:p>
        </p:txBody>
      </p:sp>
      <p:sp>
        <p:nvSpPr>
          <p:cNvPr id="4" name="Text 2"/>
          <p:cNvSpPr txBox="1"/>
          <p:nvPr/>
        </p:nvSpPr>
        <p:spPr>
          <a:xfrm>
            <a:off x="4724400" y="1680418"/>
            <a:ext cx="6620494"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A grayscale photo is a matrix of 274 × 274 brightness values. Any matrix can be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written as a sum of simple pieces, where each piece is one column of numbers</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times one row. The rank is the number of pieces.</a:t>
            </a:r>
            <a:endParaRPr lang="en-US" sz="1538" dirty="0"/>
          </a:p>
        </p:txBody>
      </p:sp>
      <p:sp>
        <p:nvSpPr>
          <p:cNvPr id="5" name="Text 3"/>
          <p:cNvSpPr txBox="1"/>
          <p:nvPr/>
        </p:nvSpPr>
        <p:spPr>
          <a:xfrm>
            <a:off x="4724400" y="2730550"/>
            <a:ext cx="4647652" cy="292894"/>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Two pieces are still mostly bands, now in two patterns.</a:t>
            </a:r>
            <a:endParaRPr lang="en-US" sz="1538" dirty="0"/>
          </a:p>
        </p:txBody>
      </p:sp>
      <p:sp>
        <p:nvSpPr>
          <p:cNvPr id="6" name="Text 4"/>
          <p:cNvSpPr txBox="1"/>
          <p:nvPr/>
        </p:nvSpPr>
        <p:spPr>
          <a:xfrm>
            <a:off x="4943475" y="3525887"/>
            <a:ext cx="6403491"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LoRA bets that the change fine-tuning makes to a weight</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matrix is like this photo: a few pieces carry almost all of it.</a:t>
            </a:r>
            <a:endParaRPr lang="en-US" sz="1875" dirty="0"/>
          </a:p>
        </p:txBody>
      </p:sp>
      <p:sp>
        <p:nvSpPr>
          <p:cNvPr id="7" name="Text 5"/>
          <p:cNvSpPr txBox="1"/>
          <p:nvPr/>
        </p:nvSpPr>
        <p:spPr>
          <a:xfrm>
            <a:off x="762000" y="6290816"/>
            <a:ext cx="1048631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Not from the paper: the best rank-</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approximation (SVD) of an Oxford Pets photo, Jia et al. 2022, Fig. 10. The low-rank bet follows Li et al. 2018 and Aghajanyan et al. 2021.</a:t>
            </a:r>
            <a:endParaRPr lang="en-US" sz="1125" dirty="0"/>
          </a:p>
        </p:txBody>
      </p:sp>
      <p:sp>
        <p:nvSpPr>
          <p:cNvPr id="8" name="Text 6"/>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5</a:t>
            </a:r>
            <a:endParaRPr lang="en-US" sz="1125"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89618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a low-rank matrix is</a:t>
            </a:r>
            <a:endParaRPr lang="en-US" sz="2625" dirty="0"/>
          </a:p>
        </p:txBody>
      </p:sp>
      <p:sp>
        <p:nvSpPr>
          <p:cNvPr id="3" name="Text 1"/>
          <p:cNvSpPr txBox="1"/>
          <p:nvPr/>
        </p:nvSpPr>
        <p:spPr>
          <a:xfrm>
            <a:off x="762000" y="4716750"/>
            <a:ext cx="3558147" cy="48006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Rank 4: 4 × (274 + 274) =</a:t>
            </a:r>
            <a:pPr algn="l" indent="0" marL="0">
              <a:lnSpc>
                <a:spcPts val="1890"/>
              </a:lnSpc>
              <a:buNone/>
            </a:pPr>
            <a:r>
              <a:rPr lang="en-US" sz="1800" b="1" dirty="0">
                <a:solidFill>
                  <a:srgbClr val="1B1E22"/>
                </a:solidFill>
                <a:latin typeface="Source Serif 4" pitchFamily="34" charset="0"/>
                <a:ea typeface="Source Serif 4" pitchFamily="34" charset="-122"/>
                <a:cs typeface="Source Serif 4" pitchFamily="34" charset="-120"/>
              </a:rPr>
              <a:t> 2,192</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numbers, 2.9%</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of the photo's 75,076</a:t>
            </a:r>
            <a:endParaRPr lang="en-US" sz="1350" dirty="0"/>
          </a:p>
        </p:txBody>
      </p:sp>
      <p:sp>
        <p:nvSpPr>
          <p:cNvPr id="4" name="Text 2"/>
          <p:cNvSpPr txBox="1"/>
          <p:nvPr/>
        </p:nvSpPr>
        <p:spPr>
          <a:xfrm>
            <a:off x="4724400" y="1680418"/>
            <a:ext cx="6620494"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A grayscale photo is a matrix of 274 × 274 brightness values. Any matrix can be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written as a sum of simple pieces, where each piece is one column of numbers</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times one row. The rank is the number of pieces.</a:t>
            </a:r>
            <a:endParaRPr lang="en-US" sz="1538" dirty="0"/>
          </a:p>
        </p:txBody>
      </p:sp>
      <p:sp>
        <p:nvSpPr>
          <p:cNvPr id="5" name="Text 3"/>
          <p:cNvSpPr txBox="1"/>
          <p:nvPr/>
        </p:nvSpPr>
        <p:spPr>
          <a:xfrm>
            <a:off x="4724400" y="2730550"/>
            <a:ext cx="4598587" cy="292894"/>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With four pieces the main light and dark areas appear.</a:t>
            </a:r>
            <a:endParaRPr lang="en-US" sz="1538" dirty="0"/>
          </a:p>
        </p:txBody>
      </p:sp>
      <p:sp>
        <p:nvSpPr>
          <p:cNvPr id="6" name="Text 4"/>
          <p:cNvSpPr txBox="1"/>
          <p:nvPr/>
        </p:nvSpPr>
        <p:spPr>
          <a:xfrm>
            <a:off x="4943475" y="3525887"/>
            <a:ext cx="6403491"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LoRA bets that the change fine-tuning makes to a weight</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matrix is like this photo: a few pieces carry almost all of it.</a:t>
            </a:r>
            <a:endParaRPr lang="en-US" sz="1875" dirty="0"/>
          </a:p>
        </p:txBody>
      </p:sp>
      <p:sp>
        <p:nvSpPr>
          <p:cNvPr id="7" name="Text 5"/>
          <p:cNvSpPr txBox="1"/>
          <p:nvPr/>
        </p:nvSpPr>
        <p:spPr>
          <a:xfrm>
            <a:off x="762000" y="6290816"/>
            <a:ext cx="1048631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Not from the paper: the best rank-</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approximation (SVD) of an Oxford Pets photo, Jia et al. 2022, Fig. 10. The low-rank bet follows Li et al. 2018 and Aghajanyan et al. 2021.</a:t>
            </a:r>
            <a:endParaRPr lang="en-US" sz="1125" dirty="0"/>
          </a:p>
        </p:txBody>
      </p:sp>
      <p:sp>
        <p:nvSpPr>
          <p:cNvPr id="8" name="Text 6"/>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5</a:t>
            </a:r>
            <a:endParaRPr lang="en-US" sz="112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89618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a low-rank matrix is</a:t>
            </a:r>
            <a:endParaRPr lang="en-US" sz="2625" dirty="0"/>
          </a:p>
        </p:txBody>
      </p:sp>
      <p:sp>
        <p:nvSpPr>
          <p:cNvPr id="3" name="Text 1"/>
          <p:cNvSpPr txBox="1"/>
          <p:nvPr/>
        </p:nvSpPr>
        <p:spPr>
          <a:xfrm>
            <a:off x="762000" y="4716750"/>
            <a:ext cx="3558147" cy="48006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Rank 8: 8 × (274 + 274) =</a:t>
            </a:r>
            <a:pPr algn="l" indent="0" marL="0">
              <a:lnSpc>
                <a:spcPts val="1890"/>
              </a:lnSpc>
              <a:buNone/>
            </a:pPr>
            <a:r>
              <a:rPr lang="en-US" sz="1800" b="1" dirty="0">
                <a:solidFill>
                  <a:srgbClr val="1B1E22"/>
                </a:solidFill>
                <a:latin typeface="Source Serif 4" pitchFamily="34" charset="0"/>
                <a:ea typeface="Source Serif 4" pitchFamily="34" charset="-122"/>
                <a:cs typeface="Source Serif 4" pitchFamily="34" charset="-120"/>
              </a:rPr>
              <a:t> 4,384</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numbers, 5.8%</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of the photo's 75,076</a:t>
            </a:r>
            <a:endParaRPr lang="en-US" sz="1350" dirty="0"/>
          </a:p>
        </p:txBody>
      </p:sp>
      <p:sp>
        <p:nvSpPr>
          <p:cNvPr id="4" name="Text 2"/>
          <p:cNvSpPr txBox="1"/>
          <p:nvPr/>
        </p:nvSpPr>
        <p:spPr>
          <a:xfrm>
            <a:off x="4724400" y="1680418"/>
            <a:ext cx="6620494"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A grayscale photo is a matrix of 274 × 274 brightness values. Any matrix can be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written as a sum of simple pieces, where each piece is one column of numbers</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times one row. The rank is the number of pieces.</a:t>
            </a:r>
            <a:endParaRPr lang="en-US" sz="1538" dirty="0"/>
          </a:p>
        </p:txBody>
      </p:sp>
      <p:sp>
        <p:nvSpPr>
          <p:cNvPr id="5" name="Text 3"/>
          <p:cNvSpPr txBox="1"/>
          <p:nvPr/>
        </p:nvSpPr>
        <p:spPr>
          <a:xfrm>
            <a:off x="4724400" y="2730550"/>
            <a:ext cx="6996767" cy="585788"/>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With eight pieces, 6% of the numbers, the rough shape of the cat appears, because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 first pieces carry most of the picture.</a:t>
            </a:r>
            <a:endParaRPr lang="en-US" sz="1538" dirty="0"/>
          </a:p>
        </p:txBody>
      </p:sp>
      <p:sp>
        <p:nvSpPr>
          <p:cNvPr id="6" name="Text 4"/>
          <p:cNvSpPr txBox="1"/>
          <p:nvPr/>
        </p:nvSpPr>
        <p:spPr>
          <a:xfrm>
            <a:off x="4943475" y="3525887"/>
            <a:ext cx="6403491"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LoRA bets that the change fine-tuning makes to a weight</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matrix is like this photo: a few pieces carry almost all of it.</a:t>
            </a:r>
            <a:endParaRPr lang="en-US" sz="1875" dirty="0"/>
          </a:p>
        </p:txBody>
      </p:sp>
      <p:sp>
        <p:nvSpPr>
          <p:cNvPr id="7" name="Text 5"/>
          <p:cNvSpPr txBox="1"/>
          <p:nvPr/>
        </p:nvSpPr>
        <p:spPr>
          <a:xfrm>
            <a:off x="762000" y="6290816"/>
            <a:ext cx="1048631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Not from the paper: the best rank-</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approximation (SVD) of an Oxford Pets photo, Jia et al. 2022, Fig. 10. The low-rank bet follows Li et al. 2018 and Aghajanyan et al. 2021.</a:t>
            </a:r>
            <a:endParaRPr lang="en-US" sz="1125" dirty="0"/>
          </a:p>
        </p:txBody>
      </p:sp>
      <p:sp>
        <p:nvSpPr>
          <p:cNvPr id="8" name="Text 6"/>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5</a:t>
            </a:r>
            <a:endParaRPr lang="en-US" sz="112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89618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a low-rank matrix is</a:t>
            </a:r>
            <a:endParaRPr lang="en-US" sz="2625" dirty="0"/>
          </a:p>
        </p:txBody>
      </p:sp>
      <p:sp>
        <p:nvSpPr>
          <p:cNvPr id="3" name="Text 1"/>
          <p:cNvSpPr txBox="1"/>
          <p:nvPr/>
        </p:nvSpPr>
        <p:spPr>
          <a:xfrm>
            <a:off x="762000" y="4716750"/>
            <a:ext cx="3331083" cy="48006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Rank 16: 16 × (274 + 274) =</a:t>
            </a:r>
            <a:pPr algn="l" indent="0" marL="0">
              <a:lnSpc>
                <a:spcPts val="1890"/>
              </a:lnSpc>
              <a:buNone/>
            </a:pPr>
            <a:r>
              <a:rPr lang="en-US" sz="1800" b="1" dirty="0">
                <a:solidFill>
                  <a:srgbClr val="1B1E22"/>
                </a:solidFill>
                <a:latin typeface="Source Serif 4" pitchFamily="34" charset="0"/>
                <a:ea typeface="Source Serif 4" pitchFamily="34" charset="-122"/>
                <a:cs typeface="Source Serif 4" pitchFamily="34" charset="-120"/>
              </a:rPr>
              <a:t> 8,768</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numbers,</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11.7% of the photo's 75,076</a:t>
            </a:r>
            <a:endParaRPr lang="en-US" sz="1350" dirty="0"/>
          </a:p>
        </p:txBody>
      </p:sp>
      <p:sp>
        <p:nvSpPr>
          <p:cNvPr id="4" name="Text 2"/>
          <p:cNvSpPr txBox="1"/>
          <p:nvPr/>
        </p:nvSpPr>
        <p:spPr>
          <a:xfrm>
            <a:off x="4724400" y="1680418"/>
            <a:ext cx="6620494"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A grayscale photo is a matrix of 274 × 274 brightness values. Any matrix can be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written as a sum of simple pieces, where each piece is one column of numbers</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times one row. The rank is the number of pieces.</a:t>
            </a:r>
            <a:endParaRPr lang="en-US" sz="1538" dirty="0"/>
          </a:p>
        </p:txBody>
      </p:sp>
      <p:sp>
        <p:nvSpPr>
          <p:cNvPr id="5" name="Text 3"/>
          <p:cNvSpPr txBox="1"/>
          <p:nvPr/>
        </p:nvSpPr>
        <p:spPr>
          <a:xfrm>
            <a:off x="4724400" y="2730550"/>
            <a:ext cx="5472636" cy="292894"/>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With 16 pieces the cat is recognisable, from 12% of the numbers.</a:t>
            </a:r>
            <a:endParaRPr lang="en-US" sz="1538" dirty="0"/>
          </a:p>
        </p:txBody>
      </p:sp>
      <p:sp>
        <p:nvSpPr>
          <p:cNvPr id="6" name="Text 4"/>
          <p:cNvSpPr txBox="1"/>
          <p:nvPr/>
        </p:nvSpPr>
        <p:spPr>
          <a:xfrm>
            <a:off x="4943475" y="3525887"/>
            <a:ext cx="6403491"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LoRA bets that the change fine-tuning makes to a weight</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matrix is like this photo: a few pieces carry almost all of it.</a:t>
            </a:r>
            <a:endParaRPr lang="en-US" sz="1875" dirty="0"/>
          </a:p>
        </p:txBody>
      </p:sp>
      <p:sp>
        <p:nvSpPr>
          <p:cNvPr id="7" name="Text 5"/>
          <p:cNvSpPr txBox="1"/>
          <p:nvPr/>
        </p:nvSpPr>
        <p:spPr>
          <a:xfrm>
            <a:off x="762000" y="6290816"/>
            <a:ext cx="1048631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Not from the paper: the best rank-</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approximation (SVD) of an Oxford Pets photo, Jia et al. 2022, Fig. 10. The low-rank bet follows Li et al. 2018 and Aghajanyan et al. 2021.</a:t>
            </a:r>
            <a:endParaRPr lang="en-US" sz="1125" dirty="0"/>
          </a:p>
        </p:txBody>
      </p:sp>
      <p:sp>
        <p:nvSpPr>
          <p:cNvPr id="8" name="Text 6"/>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5</a:t>
            </a:r>
            <a:endParaRPr lang="en-US" sz="112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89618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a low-rank matrix is</a:t>
            </a:r>
            <a:endParaRPr lang="en-US" sz="2625" dirty="0"/>
          </a:p>
        </p:txBody>
      </p:sp>
      <p:sp>
        <p:nvSpPr>
          <p:cNvPr id="3" name="Text 1"/>
          <p:cNvSpPr txBox="1"/>
          <p:nvPr/>
        </p:nvSpPr>
        <p:spPr>
          <a:xfrm>
            <a:off x="762000" y="4716750"/>
            <a:ext cx="3453979" cy="48006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Rank 32: 32 × (274 + 274) =</a:t>
            </a:r>
            <a:pPr algn="l" indent="0" marL="0">
              <a:lnSpc>
                <a:spcPts val="1890"/>
              </a:lnSpc>
              <a:buNone/>
            </a:pPr>
            <a:r>
              <a:rPr lang="en-US" sz="1800" b="1" dirty="0">
                <a:solidFill>
                  <a:srgbClr val="1B1E22"/>
                </a:solidFill>
                <a:latin typeface="Source Serif 4" pitchFamily="34" charset="0"/>
                <a:ea typeface="Source Serif 4" pitchFamily="34" charset="-122"/>
                <a:cs typeface="Source Serif 4" pitchFamily="34" charset="-120"/>
              </a:rPr>
              <a:t> 17,536</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numbers,</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23.4% of the photo's 75,076</a:t>
            </a:r>
            <a:endParaRPr lang="en-US" sz="1350" dirty="0"/>
          </a:p>
        </p:txBody>
      </p:sp>
      <p:sp>
        <p:nvSpPr>
          <p:cNvPr id="4" name="Text 2"/>
          <p:cNvSpPr txBox="1"/>
          <p:nvPr/>
        </p:nvSpPr>
        <p:spPr>
          <a:xfrm>
            <a:off x="4724400" y="1680418"/>
            <a:ext cx="6620494"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A grayscale photo is a matrix of 274 × 274 brightness values. Any matrix can be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written as a sum of simple pieces, where each piece is one column of numbers</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times one row. The rank is the number of pieces.</a:t>
            </a:r>
            <a:endParaRPr lang="en-US" sz="1538" dirty="0"/>
          </a:p>
        </p:txBody>
      </p:sp>
      <p:sp>
        <p:nvSpPr>
          <p:cNvPr id="5" name="Text 3"/>
          <p:cNvSpPr txBox="1"/>
          <p:nvPr/>
        </p:nvSpPr>
        <p:spPr>
          <a:xfrm>
            <a:off x="4724400" y="2730550"/>
            <a:ext cx="3620679" cy="292894"/>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With 32 pieces the face and the fur appear.</a:t>
            </a:r>
            <a:endParaRPr lang="en-US" sz="1538" dirty="0"/>
          </a:p>
        </p:txBody>
      </p:sp>
      <p:sp>
        <p:nvSpPr>
          <p:cNvPr id="6" name="Text 4"/>
          <p:cNvSpPr txBox="1"/>
          <p:nvPr/>
        </p:nvSpPr>
        <p:spPr>
          <a:xfrm>
            <a:off x="4943475" y="3525887"/>
            <a:ext cx="6403491"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LoRA bets that the change fine-tuning makes to a weight</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matrix is like this photo: a few pieces carry almost all of it.</a:t>
            </a:r>
            <a:endParaRPr lang="en-US" sz="1875" dirty="0"/>
          </a:p>
        </p:txBody>
      </p:sp>
      <p:sp>
        <p:nvSpPr>
          <p:cNvPr id="7" name="Text 5"/>
          <p:cNvSpPr txBox="1"/>
          <p:nvPr/>
        </p:nvSpPr>
        <p:spPr>
          <a:xfrm>
            <a:off x="762000" y="6290816"/>
            <a:ext cx="1048631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Not from the paper: the best rank-</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approximation (SVD) of an Oxford Pets photo, Jia et al. 2022, Fig. 10. The low-rank bet follows Li et al. 2018 and Aghajanyan et al. 2021.</a:t>
            </a:r>
            <a:endParaRPr lang="en-US" sz="1125" dirty="0"/>
          </a:p>
        </p:txBody>
      </p:sp>
      <p:sp>
        <p:nvSpPr>
          <p:cNvPr id="8" name="Text 6"/>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5</a:t>
            </a:r>
            <a:endParaRPr lang="en-US" sz="112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89618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a low-rank matrix is</a:t>
            </a:r>
            <a:endParaRPr lang="en-US" sz="2625" dirty="0"/>
          </a:p>
        </p:txBody>
      </p:sp>
      <p:sp>
        <p:nvSpPr>
          <p:cNvPr id="3" name="Text 1"/>
          <p:cNvSpPr txBox="1"/>
          <p:nvPr/>
        </p:nvSpPr>
        <p:spPr>
          <a:xfrm>
            <a:off x="762000" y="4716750"/>
            <a:ext cx="3453979" cy="48006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Rank 64: 64 × (274 + 274) =</a:t>
            </a:r>
            <a:pPr algn="l" indent="0" marL="0">
              <a:lnSpc>
                <a:spcPts val="1890"/>
              </a:lnSpc>
              <a:buNone/>
            </a:pPr>
            <a:r>
              <a:rPr lang="en-US" sz="1800" b="1" dirty="0">
                <a:solidFill>
                  <a:srgbClr val="1B1E22"/>
                </a:solidFill>
                <a:latin typeface="Source Serif 4" pitchFamily="34" charset="0"/>
                <a:ea typeface="Source Serif 4" pitchFamily="34" charset="-122"/>
                <a:cs typeface="Source Serif 4" pitchFamily="34" charset="-120"/>
              </a:rPr>
              <a:t> 35,072</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numbers,</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46.7% of the photo's 75,076</a:t>
            </a:r>
            <a:endParaRPr lang="en-US" sz="1350" dirty="0"/>
          </a:p>
        </p:txBody>
      </p:sp>
      <p:sp>
        <p:nvSpPr>
          <p:cNvPr id="4" name="Text 2"/>
          <p:cNvSpPr txBox="1"/>
          <p:nvPr/>
        </p:nvSpPr>
        <p:spPr>
          <a:xfrm>
            <a:off x="4724400" y="1680418"/>
            <a:ext cx="6620494"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A grayscale photo is a matrix of 274 × 274 brightness values. Any matrix can be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written as a sum of simple pieces, where each piece is one column of numbers</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times one row. The rank is the number of pieces.</a:t>
            </a:r>
            <a:endParaRPr lang="en-US" sz="1538" dirty="0"/>
          </a:p>
        </p:txBody>
      </p:sp>
      <p:sp>
        <p:nvSpPr>
          <p:cNvPr id="5" name="Text 3"/>
          <p:cNvSpPr txBox="1"/>
          <p:nvPr/>
        </p:nvSpPr>
        <p:spPr>
          <a:xfrm>
            <a:off x="4724400" y="2730550"/>
            <a:ext cx="4070783" cy="292894"/>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With 64 pieces it is hard to tell from the original.</a:t>
            </a:r>
            <a:endParaRPr lang="en-US" sz="1538" dirty="0"/>
          </a:p>
        </p:txBody>
      </p:sp>
      <p:sp>
        <p:nvSpPr>
          <p:cNvPr id="6" name="Text 4"/>
          <p:cNvSpPr txBox="1"/>
          <p:nvPr/>
        </p:nvSpPr>
        <p:spPr>
          <a:xfrm>
            <a:off x="4943475" y="3525887"/>
            <a:ext cx="6403491"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LoRA bets that the change fine-tuning makes to a weight</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matrix is like this photo: a few pieces carry almost all of it.</a:t>
            </a:r>
            <a:endParaRPr lang="en-US" sz="1875" dirty="0"/>
          </a:p>
        </p:txBody>
      </p:sp>
      <p:sp>
        <p:nvSpPr>
          <p:cNvPr id="7" name="Text 5"/>
          <p:cNvSpPr txBox="1"/>
          <p:nvPr/>
        </p:nvSpPr>
        <p:spPr>
          <a:xfrm>
            <a:off x="762000" y="6290816"/>
            <a:ext cx="1048631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Not from the paper: the best rank-</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approximation (SVD) of an Oxford Pets photo, Jia et al. 2022, Fig. 10. The low-rank bet follows Li et al. 2018 and Aghajanyan et al. 2021.</a:t>
            </a:r>
            <a:endParaRPr lang="en-US" sz="1125" dirty="0"/>
          </a:p>
        </p:txBody>
      </p:sp>
      <p:sp>
        <p:nvSpPr>
          <p:cNvPr id="8" name="Text 6"/>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5</a:t>
            </a:r>
            <a:endParaRPr lang="en-US" sz="112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89618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a low-rank matrix is</a:t>
            </a:r>
            <a:endParaRPr lang="en-US" sz="2625" dirty="0"/>
          </a:p>
        </p:txBody>
      </p:sp>
      <p:sp>
        <p:nvSpPr>
          <p:cNvPr id="3" name="Text 1"/>
          <p:cNvSpPr txBox="1"/>
          <p:nvPr/>
        </p:nvSpPr>
        <p:spPr>
          <a:xfrm>
            <a:off x="762000" y="4716750"/>
            <a:ext cx="2524363" cy="240030"/>
          </a:xfrm>
          <a:prstGeom prst="rect">
            <a:avLst/>
          </a:prstGeom>
          <a:noFill/>
          <a:ln/>
        </p:spPr>
        <p:txBody>
          <a:bodyPr wrap="none" lIns="0" tIns="0" rIns="0" bIns="0" rtlCol="0" anchor="t"/>
          <a:lstStyle/>
          <a:p>
            <a:pPr algn="l" indent="0" marL="0">
              <a:lnSpc>
                <a:spcPts val="1890"/>
              </a:lnSpc>
              <a:buNone/>
            </a:pPr>
            <a:r>
              <a:rPr lang="en-US" sz="1800" b="1" dirty="0">
                <a:solidFill>
                  <a:srgbClr val="1B1E22"/>
                </a:solidFill>
                <a:latin typeface="Source Serif 4" pitchFamily="34" charset="0"/>
                <a:ea typeface="Source Serif 4" pitchFamily="34" charset="-122"/>
                <a:cs typeface="Source Serif 4" pitchFamily="34" charset="-120"/>
              </a:rPr>
              <a:t>75,076</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numbers: the full photo</a:t>
            </a:r>
            <a:endParaRPr lang="en-US" sz="1800" dirty="0"/>
          </a:p>
        </p:txBody>
      </p:sp>
      <p:sp>
        <p:nvSpPr>
          <p:cNvPr id="4" name="Text 2"/>
          <p:cNvSpPr txBox="1"/>
          <p:nvPr/>
        </p:nvSpPr>
        <p:spPr>
          <a:xfrm>
            <a:off x="4724400" y="1680418"/>
            <a:ext cx="6620494"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A grayscale photo is a matrix of 274 × 274 brightness values. Any matrix can be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written as a sum of simple pieces, where each piece is one column of numbers</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times one row. The rank is the number of pieces.</a:t>
            </a:r>
            <a:endParaRPr lang="en-US" sz="1538" dirty="0"/>
          </a:p>
        </p:txBody>
      </p:sp>
      <p:sp>
        <p:nvSpPr>
          <p:cNvPr id="5" name="Text 3"/>
          <p:cNvSpPr txBox="1"/>
          <p:nvPr/>
        </p:nvSpPr>
        <p:spPr>
          <a:xfrm>
            <a:off x="4724400" y="2730550"/>
            <a:ext cx="3573161" cy="292894"/>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All 274 pieces give back the photo exactly.</a:t>
            </a:r>
            <a:endParaRPr lang="en-US" sz="1538" dirty="0"/>
          </a:p>
        </p:txBody>
      </p:sp>
      <p:sp>
        <p:nvSpPr>
          <p:cNvPr id="6" name="Text 4"/>
          <p:cNvSpPr txBox="1"/>
          <p:nvPr/>
        </p:nvSpPr>
        <p:spPr>
          <a:xfrm>
            <a:off x="4943475" y="3525887"/>
            <a:ext cx="6403491"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LoRA bets that the change fine-tuning makes to a weight</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matrix is like this photo: a few pieces carry almost all of it.</a:t>
            </a:r>
            <a:endParaRPr lang="en-US" sz="1875" dirty="0"/>
          </a:p>
        </p:txBody>
      </p:sp>
      <p:sp>
        <p:nvSpPr>
          <p:cNvPr id="7" name="Text 5"/>
          <p:cNvSpPr txBox="1"/>
          <p:nvPr/>
        </p:nvSpPr>
        <p:spPr>
          <a:xfrm>
            <a:off x="762000" y="6290816"/>
            <a:ext cx="1048631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Not from the paper: the best rank-</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approximation (SVD) of an Oxford Pets photo, Jia et al. 2022, Fig. 10. The low-rank bet follows Li et al. 2018 and Aghajanyan et al. 2021.</a:t>
            </a:r>
            <a:endParaRPr lang="en-US" sz="1125" dirty="0"/>
          </a:p>
        </p:txBody>
      </p:sp>
      <p:sp>
        <p:nvSpPr>
          <p:cNvPr id="8" name="Text 6"/>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5</a:t>
            </a:r>
            <a:endParaRPr lang="en-US" sz="112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107126"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adds a trainable bypass to a frozen weight</a:t>
            </a:r>
            <a:endParaRPr lang="en-US" sz="2625" dirty="0"/>
          </a:p>
        </p:txBody>
      </p:sp>
      <p:sp>
        <p:nvSpPr>
          <p:cNvPr id="3" name="Text 1"/>
          <p:cNvSpPr txBox="1"/>
          <p:nvPr/>
        </p:nvSpPr>
        <p:spPr>
          <a:xfrm>
            <a:off x="6248400" y="1736378"/>
            <a:ext cx="5227308" cy="1143000"/>
          </a:xfrm>
          <a:prstGeom prst="rect">
            <a:avLst/>
          </a:prstGeom>
          <a:noFill/>
          <a:ln/>
        </p:spPr>
        <p:txBody>
          <a:bodyPr wrap="none" lIns="0" tIns="0" rIns="0" bIns="0" rtlCol="0" anchor="t"/>
          <a:lstStyle/>
          <a:p>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The input goes through the frozen weight</a:t>
            </a:r>
            <a:pPr algn="l" indent="0" marL="0">
              <a:lnSpc>
                <a:spcPts val="2250"/>
              </a:lnSpc>
              <a:buNone/>
            </a:pPr>
            <a:r>
              <a:rPr lang="en-US" sz="1575" i="1" dirty="0">
                <a:solidFill>
                  <a:srgbClr val="2D5D92"/>
                </a:solidFill>
                <a:latin typeface="Source Serif 4" pitchFamily="34" charset="0"/>
                <a:ea typeface="Source Serif 4" pitchFamily="34" charset="-122"/>
                <a:cs typeface="Source Serif 4" pitchFamily="34" charset="-120"/>
              </a:rPr>
              <a:t> W</a:t>
            </a:r>
            <a:pPr algn="l" indent="0" marL="0">
              <a:lnSpc>
                <a:spcPts val="2250"/>
              </a:lnSpc>
              <a:buNone/>
            </a:pPr>
            <a:r>
              <a:rPr lang="en-US" sz="1250" dirty="0">
                <a:solidFill>
                  <a:srgbClr val="2D5D92"/>
                </a:solidFill>
                <a:latin typeface="Source Sans 3 ExtraLight" pitchFamily="34" charset="0"/>
                <a:ea typeface="Source Sans 3 ExtraLight" pitchFamily="34" charset="-122"/>
                <a:cs typeface="Source Sans 3 ExtraLight" pitchFamily="34" charset="-120"/>
              </a:rPr>
              <a:t>0</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and, in parallel,</a:t>
            </a:r>
            <a:b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through</a:t>
            </a:r>
            <a:pPr algn="l" indent="0" marL="0">
              <a:lnSpc>
                <a:spcPts val="2250"/>
              </a:lnSpc>
              <a:buNone/>
            </a:pPr>
            <a:r>
              <a:rPr lang="en-US" sz="1575" i="1" dirty="0">
                <a:solidFill>
                  <a:srgbClr val="C4432C"/>
                </a:solidFill>
                <a:latin typeface="Source Serif 4" pitchFamily="34" charset="0"/>
                <a:ea typeface="Source Serif 4" pitchFamily="34" charset="-122"/>
                <a:cs typeface="Source Serif 4" pitchFamily="34" charset="-120"/>
              </a:rPr>
              <a:t> A</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and</a:t>
            </a:r>
            <a:pPr algn="l" indent="0" marL="0">
              <a:lnSpc>
                <a:spcPts val="2250"/>
              </a:lnSpc>
              <a:buNone/>
            </a:pPr>
            <a:r>
              <a:rPr lang="en-US" sz="1575" i="1" dirty="0">
                <a:solidFill>
                  <a:srgbClr val="C4432C"/>
                </a:solidFill>
                <a:latin typeface="Source Serif 4" pitchFamily="34" charset="0"/>
                <a:ea typeface="Source Serif 4" pitchFamily="34" charset="-122"/>
                <a:cs typeface="Source Serif 4" pitchFamily="34" charset="-120"/>
              </a:rPr>
              <a:t> B</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which are trained. The two results are added.</a:t>
            </a:r>
            <a:b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The full change Δ</a:t>
            </a:r>
            <a:pPr algn="l" indent="0" marL="0">
              <a:lnSpc>
                <a:spcPts val="2250"/>
              </a:lnSpc>
              <a:buNone/>
            </a:pPr>
            <a:r>
              <a:rPr lang="en-US" sz="1575" i="1" dirty="0">
                <a:solidFill>
                  <a:srgbClr val="474D54"/>
                </a:solidFill>
                <a:latin typeface="Source Serif 4" pitchFamily="34" charset="0"/>
                <a:ea typeface="Source Serif 4" pitchFamily="34" charset="-122"/>
                <a:cs typeface="Source Serif 4" pitchFamily="34" charset="-120"/>
              </a:rPr>
              <a:t>W</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is never built; LoRA trains the thin matrices</a:t>
            </a:r>
            <a:b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directly, with a rank</a:t>
            </a:r>
            <a:pPr algn="l" indent="0" marL="0">
              <a:lnSpc>
                <a:spcPts val="2250"/>
              </a:lnSpc>
              <a:buNone/>
            </a:pPr>
            <a:r>
              <a:rPr lang="en-US" sz="1575" i="1" dirty="0">
                <a:solidFill>
                  <a:srgbClr val="474D54"/>
                </a:solidFill>
                <a:latin typeface="Source Serif 4" pitchFamily="34" charset="0"/>
                <a:ea typeface="Source Serif 4" pitchFamily="34" charset="-122"/>
                <a:cs typeface="Source Serif 4" pitchFamily="34" charset="-120"/>
              </a:rPr>
              <a:t> r</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chosen by hand.</a:t>
            </a:r>
            <a:endParaRPr lang="en-US" sz="1500" dirty="0"/>
          </a:p>
        </p:txBody>
      </p:sp>
      <p:sp>
        <p:nvSpPr>
          <p:cNvPr id="4" name="Text 2"/>
          <p:cNvSpPr txBox="1"/>
          <p:nvPr/>
        </p:nvSpPr>
        <p:spPr>
          <a:xfrm>
            <a:off x="6248400" y="3068389"/>
            <a:ext cx="2160782" cy="433388"/>
          </a:xfrm>
          <a:prstGeom prst="rect">
            <a:avLst/>
          </a:prstGeom>
          <a:noFill/>
          <a:ln/>
        </p:spPr>
        <p:txBody>
          <a:bodyPr wrap="none" lIns="0" tIns="0" rIns="0" bIns="0" rtlCol="0" anchor="t"/>
          <a:lstStyle/>
          <a:p>
            <a:pPr algn="l" indent="0" marL="0">
              <a:lnSpc>
                <a:spcPts val="3413"/>
              </a:lnSpc>
              <a:buNone/>
            </a:pPr>
            <a:r>
              <a:rPr lang="en-US" sz="1950" i="1" dirty="0">
                <a:solidFill>
                  <a:srgbClr val="1B1E22"/>
                </a:solidFill>
                <a:latin typeface="Source Serif 4" pitchFamily="34" charset="0"/>
                <a:ea typeface="Source Serif 4" pitchFamily="34" charset="-122"/>
                <a:cs typeface="Source Serif 4" pitchFamily="34" charset="-120"/>
              </a:rPr>
              <a:t>h</a:t>
            </a:r>
            <a:pPr algn="l" indent="0" marL="0">
              <a:lnSpc>
                <a:spcPts val="3413"/>
              </a:lnSpc>
              <a:buNone/>
            </a:pPr>
            <a:r>
              <a:rPr lang="en-US" sz="1950" dirty="0">
                <a:solidFill>
                  <a:srgbClr val="1B1E22"/>
                </a:solidFill>
                <a:latin typeface="Source Serif 4" pitchFamily="34" charset="0"/>
                <a:ea typeface="Source Serif 4" pitchFamily="34" charset="-122"/>
                <a:cs typeface="Source Serif 4" pitchFamily="34" charset="-120"/>
              </a:rPr>
              <a:t> =</a:t>
            </a:r>
            <a:pPr algn="l" indent="0" marL="0">
              <a:lnSpc>
                <a:spcPts val="3413"/>
              </a:lnSpc>
              <a:buNone/>
            </a:pPr>
            <a:r>
              <a:rPr lang="en-US" sz="1950" i="1" dirty="0">
                <a:solidFill>
                  <a:srgbClr val="2D5D92"/>
                </a:solidFill>
                <a:latin typeface="Source Serif 4" pitchFamily="34" charset="0"/>
                <a:ea typeface="Source Serif 4" pitchFamily="34" charset="-122"/>
                <a:cs typeface="Source Serif 4" pitchFamily="34" charset="-120"/>
              </a:rPr>
              <a:t> W</a:t>
            </a:r>
            <a:pPr algn="l" indent="0" marL="0">
              <a:lnSpc>
                <a:spcPts val="3413"/>
              </a:lnSpc>
              <a:buNone/>
            </a:pPr>
            <a:r>
              <a:rPr lang="en-US" sz="1287" dirty="0">
                <a:solidFill>
                  <a:srgbClr val="2D5D92"/>
                </a:solidFill>
                <a:latin typeface="Source Serif 4" pitchFamily="34" charset="0"/>
                <a:ea typeface="Source Serif 4" pitchFamily="34" charset="-122"/>
                <a:cs typeface="Source Serif 4" pitchFamily="34" charset="-120"/>
              </a:rPr>
              <a:t>0</a:t>
            </a:r>
            <a:pPr algn="l" indent="0" marL="0">
              <a:lnSpc>
                <a:spcPts val="3413"/>
              </a:lnSpc>
              <a:buNone/>
            </a:pPr>
            <a:r>
              <a:rPr lang="en-US" sz="1950" i="1" dirty="0">
                <a:solidFill>
                  <a:srgbClr val="1B1E22"/>
                </a:solidFill>
                <a:latin typeface="Source Serif 4" pitchFamily="34" charset="0"/>
                <a:ea typeface="Source Serif 4" pitchFamily="34" charset="-122"/>
                <a:cs typeface="Source Serif 4" pitchFamily="34" charset="-120"/>
              </a:rPr>
              <a:t>x</a:t>
            </a:r>
            <a:pPr algn="l" indent="0" marL="0">
              <a:lnSpc>
                <a:spcPts val="3413"/>
              </a:lnSpc>
              <a:buNone/>
            </a:pPr>
            <a:r>
              <a:rPr lang="en-US" sz="1950" dirty="0">
                <a:solidFill>
                  <a:srgbClr val="1B1E22"/>
                </a:solidFill>
                <a:latin typeface="Source Serif 4" pitchFamily="34" charset="0"/>
                <a:ea typeface="Source Serif 4" pitchFamily="34" charset="-122"/>
                <a:cs typeface="Source Serif 4" pitchFamily="34" charset="-120"/>
              </a:rPr>
              <a:t> +</a:t>
            </a:r>
            <a:pPr algn="l" indent="0" marL="0">
              <a:lnSpc>
                <a:spcPts val="3413"/>
              </a:lnSpc>
              <a:buNone/>
            </a:pPr>
            <a:r>
              <a:rPr lang="en-US" sz="1950" dirty="0">
                <a:solidFill>
                  <a:srgbClr val="C4432C"/>
                </a:solidFill>
                <a:latin typeface="Source Serif 4" pitchFamily="34" charset="0"/>
                <a:ea typeface="Source Serif 4" pitchFamily="34" charset="-122"/>
                <a:cs typeface="Source Serif 4" pitchFamily="34" charset="-120"/>
              </a:rPr>
              <a:t> (α/</a:t>
            </a:r>
            <a:pPr algn="l" indent="0" marL="0">
              <a:lnSpc>
                <a:spcPts val="3413"/>
              </a:lnSpc>
              <a:buNone/>
            </a:pPr>
            <a:r>
              <a:rPr lang="en-US" sz="1950" i="1" dirty="0">
                <a:solidFill>
                  <a:srgbClr val="C4432C"/>
                </a:solidFill>
                <a:latin typeface="Source Serif 4" pitchFamily="34" charset="0"/>
                <a:ea typeface="Source Serif 4" pitchFamily="34" charset="-122"/>
                <a:cs typeface="Source Serif 4" pitchFamily="34" charset="-120"/>
              </a:rPr>
              <a:t>r</a:t>
            </a:r>
            <a:pPr algn="l" indent="0" marL="0">
              <a:lnSpc>
                <a:spcPts val="3413"/>
              </a:lnSpc>
              <a:buNone/>
            </a:pPr>
            <a:r>
              <a:rPr lang="en-US" sz="1950" dirty="0">
                <a:solidFill>
                  <a:srgbClr val="C4432C"/>
                </a:solidFill>
                <a:latin typeface="Source Serif 4" pitchFamily="34" charset="0"/>
                <a:ea typeface="Source Serif 4" pitchFamily="34" charset="-122"/>
                <a:cs typeface="Source Serif 4" pitchFamily="34" charset="-120"/>
              </a:rPr>
              <a:t>)</a:t>
            </a:r>
            <a:pPr algn="l" indent="0" marL="0">
              <a:lnSpc>
                <a:spcPts val="3413"/>
              </a:lnSpc>
              <a:buNone/>
            </a:pPr>
            <a:r>
              <a:rPr lang="en-US" sz="1950" i="1" dirty="0">
                <a:solidFill>
                  <a:srgbClr val="C4432C"/>
                </a:solidFill>
                <a:latin typeface="Source Serif 4" pitchFamily="34" charset="0"/>
                <a:ea typeface="Source Serif 4" pitchFamily="34" charset="-122"/>
                <a:cs typeface="Source Serif 4" pitchFamily="34" charset="-120"/>
              </a:rPr>
              <a:t> BA</a:t>
            </a:r>
            <a:pPr algn="l" indent="0" marL="0">
              <a:lnSpc>
                <a:spcPts val="3413"/>
              </a:lnSpc>
              <a:buNone/>
            </a:pPr>
            <a:r>
              <a:rPr lang="en-US" sz="1950" i="1" dirty="0">
                <a:solidFill>
                  <a:srgbClr val="1B1E22"/>
                </a:solidFill>
                <a:latin typeface="Source Serif 4" pitchFamily="34" charset="0"/>
                <a:ea typeface="Source Serif 4" pitchFamily="34" charset="-122"/>
                <a:cs typeface="Source Serif 4" pitchFamily="34" charset="-120"/>
              </a:rPr>
              <a:t>x</a:t>
            </a:r>
            <a:endParaRPr lang="en-US" sz="1950" dirty="0"/>
          </a:p>
        </p:txBody>
      </p:sp>
      <p:sp>
        <p:nvSpPr>
          <p:cNvPr id="5" name="Text 3"/>
          <p:cNvSpPr txBox="1"/>
          <p:nvPr/>
        </p:nvSpPr>
        <p:spPr>
          <a:xfrm>
            <a:off x="6248400" y="5010894"/>
            <a:ext cx="5360730" cy="557213"/>
          </a:xfrm>
          <a:prstGeom prst="rect">
            <a:avLst/>
          </a:prstGeom>
          <a:noFill/>
          <a:ln/>
        </p:spPr>
        <p:txBody>
          <a:bodyPr wrap="none" lIns="0" tIns="0" rIns="0" bIns="0" rtlCol="0" anchor="t"/>
          <a:lstStyle/>
          <a:p>
            <a:pPr algn="l" indent="0" marL="0">
              <a:lnSpc>
                <a:spcPts val="2194"/>
              </a:lnSpc>
              <a:buNone/>
            </a:pPr>
            <a:r>
              <a:rPr lang="en-US" sz="1536" i="1" dirty="0">
                <a:solidFill>
                  <a:srgbClr val="C4432C"/>
                </a:solidFill>
                <a:latin typeface="Source Serif 4" pitchFamily="34" charset="0"/>
                <a:ea typeface="Source Serif 4" pitchFamily="34" charset="-122"/>
                <a:cs typeface="Source Serif 4" pitchFamily="34" charset="-120"/>
              </a:rPr>
              <a:t>B</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starts at zero, so training begins exactly at the pretrained model.</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Only</a:t>
            </a:r>
            <a:pPr algn="l" indent="0" marL="0">
              <a:lnSpc>
                <a:spcPts val="2194"/>
              </a:lnSpc>
              <a:buNone/>
            </a:pPr>
            <a:r>
              <a:rPr lang="en-US" sz="1536" i="1" dirty="0">
                <a:solidFill>
                  <a:srgbClr val="C4432C"/>
                </a:solidFill>
                <a:latin typeface="Source Serif 4" pitchFamily="34" charset="0"/>
                <a:ea typeface="Source Serif 4" pitchFamily="34" charset="-122"/>
                <a:cs typeface="Source Serif 4" pitchFamily="34" charset="-120"/>
              </a:rPr>
              <a:t> A</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and</a:t>
            </a:r>
            <a:pPr algn="l" indent="0" marL="0">
              <a:lnSpc>
                <a:spcPts val="2194"/>
              </a:lnSpc>
              <a:buNone/>
            </a:pPr>
            <a:r>
              <a:rPr lang="en-US" sz="1536" i="1" dirty="0">
                <a:solidFill>
                  <a:srgbClr val="C4432C"/>
                </a:solidFill>
                <a:latin typeface="Source Serif 4" pitchFamily="34" charset="0"/>
                <a:ea typeface="Source Serif 4" pitchFamily="34" charset="-122"/>
                <a:cs typeface="Source Serif 4" pitchFamily="34" charset="-120"/>
              </a:rPr>
              <a:t> B</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get gradients and optimizer state.</a:t>
            </a:r>
            <a:endParaRPr lang="en-US" sz="1536" dirty="0"/>
          </a:p>
        </p:txBody>
      </p:sp>
      <p:sp>
        <p:nvSpPr>
          <p:cNvPr id="6" name="Text 4"/>
          <p:cNvSpPr txBox="1"/>
          <p:nvPr/>
        </p:nvSpPr>
        <p:spPr>
          <a:xfrm>
            <a:off x="762000" y="6290816"/>
            <a:ext cx="8418743"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Figure: Hu et al. 2022, Fig. 1, where orange is trained. Equation (3) and Sec. 4.1. The paper sets α to the first</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it tries and does not tune it.</a:t>
            </a:r>
            <a:endParaRPr lang="en-US" sz="1125" dirty="0"/>
          </a:p>
        </p:txBody>
      </p:sp>
      <p:sp>
        <p:nvSpPr>
          <p:cNvPr id="7" name="Text 5"/>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6</a:t>
            </a:r>
            <a:endParaRPr lang="en-US" sz="112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107126"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adds a trainable bypass to a frozen weight</a:t>
            </a:r>
            <a:endParaRPr lang="en-US" sz="2625" dirty="0"/>
          </a:p>
        </p:txBody>
      </p:sp>
      <p:sp>
        <p:nvSpPr>
          <p:cNvPr id="3" name="Text 1"/>
          <p:cNvSpPr txBox="1"/>
          <p:nvPr/>
        </p:nvSpPr>
        <p:spPr>
          <a:xfrm>
            <a:off x="6248400" y="1717328"/>
            <a:ext cx="5356086" cy="857250"/>
          </a:xfrm>
          <a:prstGeom prst="rect">
            <a:avLst/>
          </a:prstGeom>
          <a:noFill/>
          <a:ln/>
        </p:spPr>
        <p:txBody>
          <a:bodyPr wrap="none" lIns="0" tIns="0" rIns="0" bIns="0" rtlCol="0" anchor="t"/>
          <a:lstStyle/>
          <a:p>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After training, the product</a:t>
            </a:r>
            <a:pPr algn="l" indent="0" marL="0">
              <a:lnSpc>
                <a:spcPts val="2250"/>
              </a:lnSpc>
              <a:buNone/>
            </a:pPr>
            <a:r>
              <a:rPr lang="en-US" sz="1575" i="1" dirty="0">
                <a:solidFill>
                  <a:srgbClr val="C4432C"/>
                </a:solidFill>
                <a:latin typeface="Source Serif 4" pitchFamily="34" charset="0"/>
                <a:ea typeface="Source Serif 4" pitchFamily="34" charset="-122"/>
                <a:cs typeface="Source Serif 4" pitchFamily="34" charset="-120"/>
              </a:rPr>
              <a:t> BA</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is added into the weight once. The</a:t>
            </a:r>
            <a:b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model is again one matrix per layer, of the same size, so it runs</a:t>
            </a:r>
            <a:b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exactly as fast as before.</a:t>
            </a:r>
            <a:endParaRPr lang="en-US" sz="1500" dirty="0"/>
          </a:p>
        </p:txBody>
      </p:sp>
      <p:sp>
        <p:nvSpPr>
          <p:cNvPr id="4" name="Text 2"/>
          <p:cNvSpPr txBox="1"/>
          <p:nvPr/>
        </p:nvSpPr>
        <p:spPr>
          <a:xfrm>
            <a:off x="6248400" y="2687389"/>
            <a:ext cx="1982629" cy="866775"/>
          </a:xfrm>
          <a:prstGeom prst="rect">
            <a:avLst/>
          </a:prstGeom>
          <a:noFill/>
          <a:ln/>
        </p:spPr>
        <p:txBody>
          <a:bodyPr wrap="none" lIns="0" tIns="0" rIns="0" bIns="0" rtlCol="0" anchor="t"/>
          <a:lstStyle/>
          <a:p>
            <a:pPr algn="l" indent="0" marL="0">
              <a:lnSpc>
                <a:spcPts val="3413"/>
              </a:lnSpc>
              <a:buNone/>
            </a:pPr>
            <a:r>
              <a:rPr lang="en-US" sz="1950" i="1" dirty="0">
                <a:solidFill>
                  <a:srgbClr val="1B1E22"/>
                </a:solidFill>
                <a:latin typeface="Source Serif 4" pitchFamily="34" charset="0"/>
                <a:ea typeface="Source Serif 4" pitchFamily="34" charset="-122"/>
                <a:cs typeface="Source Serif 4" pitchFamily="34" charset="-120"/>
              </a:rPr>
              <a:t>W</a:t>
            </a:r>
            <a:pPr algn="l" indent="0" marL="0">
              <a:lnSpc>
                <a:spcPts val="3413"/>
              </a:lnSpc>
              <a:buNone/>
            </a:pPr>
            <a:r>
              <a:rPr lang="en-US" sz="1950" dirty="0">
                <a:solidFill>
                  <a:srgbClr val="1B1E22"/>
                </a:solidFill>
                <a:latin typeface="Source Serif 4" pitchFamily="34" charset="0"/>
                <a:ea typeface="Source Serif 4" pitchFamily="34" charset="-122"/>
                <a:cs typeface="Source Serif 4" pitchFamily="34" charset="-120"/>
              </a:rPr>
              <a:t> =</a:t>
            </a:r>
            <a:pPr algn="l" indent="0" marL="0">
              <a:lnSpc>
                <a:spcPts val="3413"/>
              </a:lnSpc>
              <a:buNone/>
            </a:pPr>
            <a:r>
              <a:rPr lang="en-US" sz="1950" i="1" dirty="0">
                <a:solidFill>
                  <a:srgbClr val="2D5D92"/>
                </a:solidFill>
                <a:latin typeface="Source Serif 4" pitchFamily="34" charset="0"/>
                <a:ea typeface="Source Serif 4" pitchFamily="34" charset="-122"/>
                <a:cs typeface="Source Serif 4" pitchFamily="34" charset="-120"/>
              </a:rPr>
              <a:t> W</a:t>
            </a:r>
            <a:pPr algn="l" indent="0" marL="0">
              <a:lnSpc>
                <a:spcPts val="3413"/>
              </a:lnSpc>
              <a:buNone/>
            </a:pPr>
            <a:r>
              <a:rPr lang="en-US" sz="1287" dirty="0">
                <a:solidFill>
                  <a:srgbClr val="2D5D92"/>
                </a:solidFill>
                <a:latin typeface="Source Serif 4" pitchFamily="34" charset="0"/>
                <a:ea typeface="Source Serif 4" pitchFamily="34" charset="-122"/>
                <a:cs typeface="Source Serif 4" pitchFamily="34" charset="-120"/>
              </a:rPr>
              <a:t>0</a:t>
            </a:r>
            <a:pPr algn="l" indent="0" marL="0">
              <a:lnSpc>
                <a:spcPts val="3413"/>
              </a:lnSpc>
              <a:buNone/>
            </a:pPr>
            <a:r>
              <a:rPr lang="en-US" sz="1950" dirty="0">
                <a:solidFill>
                  <a:srgbClr val="1B1E22"/>
                </a:solidFill>
                <a:latin typeface="Source Serif 4" pitchFamily="34" charset="0"/>
                <a:ea typeface="Source Serif 4" pitchFamily="34" charset="-122"/>
                <a:cs typeface="Source Serif 4" pitchFamily="34" charset="-120"/>
              </a:rPr>
              <a:t> +</a:t>
            </a:r>
            <a:pPr algn="l" indent="0" marL="0">
              <a:lnSpc>
                <a:spcPts val="3413"/>
              </a:lnSpc>
              <a:buNone/>
            </a:pPr>
            <a:r>
              <a:rPr lang="en-US" sz="1950" dirty="0">
                <a:solidFill>
                  <a:srgbClr val="C4432C"/>
                </a:solidFill>
                <a:latin typeface="Source Serif 4" pitchFamily="34" charset="0"/>
                <a:ea typeface="Source Serif 4" pitchFamily="34" charset="-122"/>
                <a:cs typeface="Source Serif 4" pitchFamily="34" charset="-120"/>
              </a:rPr>
              <a:t> (α/</a:t>
            </a:r>
            <a:pPr algn="l" indent="0" marL="0">
              <a:lnSpc>
                <a:spcPts val="3413"/>
              </a:lnSpc>
              <a:buNone/>
            </a:pPr>
            <a:r>
              <a:rPr lang="en-US" sz="1950" i="1" dirty="0">
                <a:solidFill>
                  <a:srgbClr val="C4432C"/>
                </a:solidFill>
                <a:latin typeface="Source Serif 4" pitchFamily="34" charset="0"/>
                <a:ea typeface="Source Serif 4" pitchFamily="34" charset="-122"/>
                <a:cs typeface="Source Serif 4" pitchFamily="34" charset="-120"/>
              </a:rPr>
              <a:t>r</a:t>
            </a:r>
            <a:pPr algn="l" indent="0" marL="0">
              <a:lnSpc>
                <a:spcPts val="3413"/>
              </a:lnSpc>
              <a:buNone/>
            </a:pPr>
            <a:r>
              <a:rPr lang="en-US" sz="1950" dirty="0">
                <a:solidFill>
                  <a:srgbClr val="C4432C"/>
                </a:solidFill>
                <a:latin typeface="Source Serif 4" pitchFamily="34" charset="0"/>
                <a:ea typeface="Source Serif 4" pitchFamily="34" charset="-122"/>
                <a:cs typeface="Source Serif 4" pitchFamily="34" charset="-120"/>
              </a:rPr>
              <a:t>)</a:t>
            </a:r>
            <a:pPr algn="l" indent="0" marL="0">
              <a:lnSpc>
                <a:spcPts val="3413"/>
              </a:lnSpc>
              <a:buNone/>
            </a:pPr>
            <a:r>
              <a:rPr lang="en-US" sz="1950" i="1" dirty="0">
                <a:solidFill>
                  <a:srgbClr val="C4432C"/>
                </a:solidFill>
                <a:latin typeface="Source Serif 4" pitchFamily="34" charset="0"/>
                <a:ea typeface="Source Serif 4" pitchFamily="34" charset="-122"/>
                <a:cs typeface="Source Serif 4" pitchFamily="34" charset="-120"/>
              </a:rPr>
              <a:t> BA</a:t>
            </a:r>
            <a:br/>
            <a:pPr algn="l" indent="0" marL="0">
              <a:lnSpc>
                <a:spcPts val="3413"/>
              </a:lnSpc>
              <a:buNone/>
            </a:pPr>
            <a:r>
              <a:rPr lang="en-US" sz="1950" i="1" dirty="0">
                <a:solidFill>
                  <a:srgbClr val="1B1E22"/>
                </a:solidFill>
                <a:latin typeface="Source Serif 4" pitchFamily="34" charset="0"/>
                <a:ea typeface="Source Serif 4" pitchFamily="34" charset="-122"/>
                <a:cs typeface="Source Serif 4" pitchFamily="34" charset="-120"/>
              </a:rPr>
              <a:t>h</a:t>
            </a:r>
            <a:pPr algn="l" indent="0" marL="0">
              <a:lnSpc>
                <a:spcPts val="3413"/>
              </a:lnSpc>
              <a:buNone/>
            </a:pPr>
            <a:r>
              <a:rPr lang="en-US" sz="1950" dirty="0">
                <a:solidFill>
                  <a:srgbClr val="1B1E22"/>
                </a:solidFill>
                <a:latin typeface="Source Serif 4" pitchFamily="34" charset="0"/>
                <a:ea typeface="Source Serif 4" pitchFamily="34" charset="-122"/>
                <a:cs typeface="Source Serif 4" pitchFamily="34" charset="-120"/>
              </a:rPr>
              <a:t> =</a:t>
            </a:r>
            <a:pPr algn="l" indent="0" marL="0">
              <a:lnSpc>
                <a:spcPts val="3413"/>
              </a:lnSpc>
              <a:buNone/>
            </a:pPr>
            <a:r>
              <a:rPr lang="en-US" sz="1950" i="1" dirty="0">
                <a:solidFill>
                  <a:srgbClr val="1B1E22"/>
                </a:solidFill>
                <a:latin typeface="Source Serif 4" pitchFamily="34" charset="0"/>
                <a:ea typeface="Source Serif 4" pitchFamily="34" charset="-122"/>
                <a:cs typeface="Source Serif 4" pitchFamily="34" charset="-120"/>
              </a:rPr>
              <a:t> Wx</a:t>
            </a:r>
            <a:endParaRPr lang="en-US" sz="1950" dirty="0"/>
          </a:p>
        </p:txBody>
      </p:sp>
      <p:sp>
        <p:nvSpPr>
          <p:cNvPr id="5" name="Text 3"/>
          <p:cNvSpPr txBox="1"/>
          <p:nvPr/>
        </p:nvSpPr>
        <p:spPr>
          <a:xfrm>
            <a:off x="6248400" y="5010894"/>
            <a:ext cx="5289840" cy="557213"/>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To switch task, subtract this</a:t>
            </a:r>
            <a:pPr algn="l" indent="0" marL="0">
              <a:lnSpc>
                <a:spcPts val="2194"/>
              </a:lnSpc>
              <a:buNone/>
            </a:pPr>
            <a:r>
              <a:rPr lang="en-US" sz="1536" i="1" dirty="0">
                <a:solidFill>
                  <a:srgbClr val="C4432C"/>
                </a:solidFill>
                <a:latin typeface="Source Serif 4" pitchFamily="34" charset="0"/>
                <a:ea typeface="Source Serif 4" pitchFamily="34" charset="-122"/>
                <a:cs typeface="Source Serif 4" pitchFamily="34" charset="-120"/>
              </a:rPr>
              <a:t> BA</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and add that task's</a:t>
            </a:r>
            <a:pPr algn="l" indent="0" marL="0">
              <a:lnSpc>
                <a:spcPts val="2194"/>
              </a:lnSpc>
              <a:buNone/>
            </a:pPr>
            <a:r>
              <a:rPr lang="en-US" sz="1536" i="1" dirty="0">
                <a:solidFill>
                  <a:srgbClr val="C4432C"/>
                </a:solidFill>
                <a:latin typeface="Source Serif 4" pitchFamily="34" charset="0"/>
                <a:ea typeface="Source Serif 4" pitchFamily="34" charset="-122"/>
                <a:cs typeface="Source Serif 4" pitchFamily="34" charset="-120"/>
              </a:rPr>
              <a:t> B′A′</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Per task,</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only</a:t>
            </a:r>
            <a:pPr algn="l" indent="0" marL="0">
              <a:lnSpc>
                <a:spcPts val="2194"/>
              </a:lnSpc>
              <a:buNone/>
            </a:pPr>
            <a:r>
              <a:rPr lang="en-US" sz="1536" i="1" dirty="0">
                <a:solidFill>
                  <a:srgbClr val="C4432C"/>
                </a:solidFill>
                <a:latin typeface="Source Serif 4" pitchFamily="34" charset="0"/>
                <a:ea typeface="Source Serif 4" pitchFamily="34" charset="-122"/>
                <a:cs typeface="Source Serif 4" pitchFamily="34" charset="-120"/>
              </a:rPr>
              <a:t> A</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and</a:t>
            </a:r>
            <a:pPr algn="l" indent="0" marL="0">
              <a:lnSpc>
                <a:spcPts val="2194"/>
              </a:lnSpc>
              <a:buNone/>
            </a:pPr>
            <a:r>
              <a:rPr lang="en-US" sz="1536" i="1" dirty="0">
                <a:solidFill>
                  <a:srgbClr val="C4432C"/>
                </a:solidFill>
                <a:latin typeface="Source Serif 4" pitchFamily="34" charset="0"/>
                <a:ea typeface="Source Serif 4" pitchFamily="34" charset="-122"/>
                <a:cs typeface="Source Serif 4" pitchFamily="34" charset="-120"/>
              </a:rPr>
              <a:t> B</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are stored.</a:t>
            </a:r>
            <a:endParaRPr lang="en-US" sz="1463" dirty="0"/>
          </a:p>
        </p:txBody>
      </p:sp>
      <p:sp>
        <p:nvSpPr>
          <p:cNvPr id="6" name="Text 4"/>
          <p:cNvSpPr txBox="1"/>
          <p:nvPr/>
        </p:nvSpPr>
        <p:spPr>
          <a:xfrm>
            <a:off x="762000" y="6290816"/>
            <a:ext cx="8418743"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Figure: Hu et al. 2022, Fig. 1, where orange is trained. Equation (3) and Sec. 4.1. The paper sets α to the first</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it tries and does not tune it.</a:t>
            </a:r>
            <a:endParaRPr lang="en-US" sz="1125" dirty="0"/>
          </a:p>
        </p:txBody>
      </p:sp>
      <p:sp>
        <p:nvSpPr>
          <p:cNvPr id="7" name="Text 5"/>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6</a:t>
            </a:r>
            <a:endParaRPr lang="en-US" sz="1125"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453866"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on a 3 × 3 weight matrix</a:t>
            </a:r>
            <a:endParaRPr lang="en-US" sz="2625" dirty="0"/>
          </a:p>
        </p:txBody>
      </p:sp>
      <p:sp>
        <p:nvSpPr>
          <p:cNvPr id="3" name="Text 1"/>
          <p:cNvSpPr txBox="1"/>
          <p:nvPr/>
        </p:nvSpPr>
        <p:spPr>
          <a:xfrm>
            <a:off x="762000" y="2070675"/>
            <a:ext cx="1173742" cy="222885"/>
          </a:xfrm>
          <a:prstGeom prst="rect">
            <a:avLst/>
          </a:prstGeom>
          <a:noFill/>
          <a:ln/>
        </p:spPr>
        <p:txBody>
          <a:bodyPr wrap="none" lIns="0" tIns="0" rIns="0" bIns="0" rtlCol="0" anchor="t"/>
          <a:lstStyle/>
          <a:p>
            <a:pPr algn="l" indent="0" marL="0">
              <a:lnSpc>
                <a:spcPts val="1755"/>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During training</a:t>
            </a:r>
            <a:endParaRPr lang="en-US" sz="1350" dirty="0"/>
          </a:p>
        </p:txBody>
      </p:sp>
      <p:sp>
        <p:nvSpPr>
          <p:cNvPr id="4" name="Text 2"/>
          <p:cNvSpPr txBox="1"/>
          <p:nvPr/>
        </p:nvSpPr>
        <p:spPr>
          <a:xfrm>
            <a:off x="2480370"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5" name="Text 3"/>
          <p:cNvSpPr txBox="1"/>
          <p:nvPr/>
        </p:nvSpPr>
        <p:spPr>
          <a:xfrm>
            <a:off x="2794695"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6" name="Text 4"/>
          <p:cNvSpPr txBox="1"/>
          <p:nvPr/>
        </p:nvSpPr>
        <p:spPr>
          <a:xfrm>
            <a:off x="3109020"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7" name="Text 5"/>
          <p:cNvSpPr txBox="1"/>
          <p:nvPr/>
        </p:nvSpPr>
        <p:spPr>
          <a:xfrm>
            <a:off x="2480370"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8" name="Text 6"/>
          <p:cNvSpPr txBox="1"/>
          <p:nvPr/>
        </p:nvSpPr>
        <p:spPr>
          <a:xfrm>
            <a:off x="2794695"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3</a:t>
            </a:r>
            <a:endParaRPr lang="en-US" sz="1350" dirty="0"/>
          </a:p>
        </p:txBody>
      </p:sp>
      <p:sp>
        <p:nvSpPr>
          <p:cNvPr id="9" name="Text 7"/>
          <p:cNvSpPr txBox="1"/>
          <p:nvPr/>
        </p:nvSpPr>
        <p:spPr>
          <a:xfrm>
            <a:off x="3109020"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10" name="Text 8"/>
          <p:cNvSpPr txBox="1"/>
          <p:nvPr/>
        </p:nvSpPr>
        <p:spPr>
          <a:xfrm>
            <a:off x="2480370"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11" name="Text 9"/>
          <p:cNvSpPr txBox="1"/>
          <p:nvPr/>
        </p:nvSpPr>
        <p:spPr>
          <a:xfrm>
            <a:off x="2794695"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12" name="Text 10"/>
          <p:cNvSpPr txBox="1"/>
          <p:nvPr/>
        </p:nvSpPr>
        <p:spPr>
          <a:xfrm>
            <a:off x="3109020"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13" name="Text 11"/>
          <p:cNvSpPr txBox="1"/>
          <p:nvPr/>
        </p:nvSpPr>
        <p:spPr>
          <a:xfrm>
            <a:off x="2762399" y="2693640"/>
            <a:ext cx="215336" cy="171450"/>
          </a:xfrm>
          <a:prstGeom prst="rect">
            <a:avLst/>
          </a:prstGeom>
          <a:noFill/>
          <a:ln/>
        </p:spPr>
        <p:txBody>
          <a:bodyPr wrap="none" lIns="0" tIns="0" rIns="0" bIns="0" rtlCol="0" anchor="t"/>
          <a:lstStyle/>
          <a:p>
            <a:pPr algn="l" indent="0" marL="0">
              <a:lnSpc>
                <a:spcPts val="1350"/>
              </a:lnSpc>
              <a:buNone/>
            </a:pPr>
            <a:r>
              <a:rPr lang="en-US" sz="1350" i="1" dirty="0">
                <a:solidFill>
                  <a:srgbClr val="2D5D92"/>
                </a:solidFill>
                <a:latin typeface="Source Serif 4" pitchFamily="34" charset="0"/>
                <a:ea typeface="Source Serif 4" pitchFamily="34" charset="-122"/>
                <a:cs typeface="Source Serif 4" pitchFamily="34" charset="-120"/>
              </a:rPr>
              <a:t>W</a:t>
            </a:r>
            <a:endParaRPr lang="en-US" sz="1350" dirty="0"/>
          </a:p>
        </p:txBody>
      </p:sp>
      <p:sp>
        <p:nvSpPr>
          <p:cNvPr id="14" name="Text 12"/>
          <p:cNvSpPr txBox="1"/>
          <p:nvPr/>
        </p:nvSpPr>
        <p:spPr>
          <a:xfrm>
            <a:off x="3490020"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1</a:t>
            </a:r>
            <a:endParaRPr lang="en-US" sz="1350" dirty="0"/>
          </a:p>
        </p:txBody>
      </p:sp>
      <p:sp>
        <p:nvSpPr>
          <p:cNvPr id="15" name="Text 13"/>
          <p:cNvSpPr txBox="1"/>
          <p:nvPr/>
        </p:nvSpPr>
        <p:spPr>
          <a:xfrm>
            <a:off x="3490020"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2</a:t>
            </a:r>
            <a:endParaRPr lang="en-US" sz="1350" dirty="0"/>
          </a:p>
        </p:txBody>
      </p:sp>
      <p:sp>
        <p:nvSpPr>
          <p:cNvPr id="16" name="Text 14"/>
          <p:cNvSpPr txBox="1"/>
          <p:nvPr/>
        </p:nvSpPr>
        <p:spPr>
          <a:xfrm>
            <a:off x="3490020"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3</a:t>
            </a:r>
            <a:endParaRPr lang="en-US" sz="1350" dirty="0"/>
          </a:p>
        </p:txBody>
      </p:sp>
      <p:sp>
        <p:nvSpPr>
          <p:cNvPr id="17" name="Text 15"/>
          <p:cNvSpPr txBox="1"/>
          <p:nvPr/>
        </p:nvSpPr>
        <p:spPr>
          <a:xfrm>
            <a:off x="3487936" y="2693640"/>
            <a:ext cx="152495"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x</a:t>
            </a:r>
            <a:endParaRPr lang="en-US" sz="1350" dirty="0"/>
          </a:p>
        </p:txBody>
      </p:sp>
      <p:sp>
        <p:nvSpPr>
          <p:cNvPr id="18" name="Text 16"/>
          <p:cNvSpPr txBox="1"/>
          <p:nvPr/>
        </p:nvSpPr>
        <p:spPr>
          <a:xfrm>
            <a:off x="3771900" y="20354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19" name="Text 17"/>
          <p:cNvSpPr txBox="1"/>
          <p:nvPr/>
        </p:nvSpPr>
        <p:spPr>
          <a:xfrm>
            <a:off x="4095006" y="17668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5</a:t>
            </a:r>
            <a:endParaRPr lang="en-US" sz="1350" dirty="0"/>
          </a:p>
        </p:txBody>
      </p:sp>
      <p:sp>
        <p:nvSpPr>
          <p:cNvPr id="20" name="Text 18"/>
          <p:cNvSpPr txBox="1"/>
          <p:nvPr/>
        </p:nvSpPr>
        <p:spPr>
          <a:xfrm>
            <a:off x="4095006"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7</a:t>
            </a:r>
            <a:endParaRPr lang="en-US" sz="1350" dirty="0"/>
          </a:p>
        </p:txBody>
      </p:sp>
      <p:sp>
        <p:nvSpPr>
          <p:cNvPr id="21" name="Text 19"/>
          <p:cNvSpPr txBox="1"/>
          <p:nvPr/>
        </p:nvSpPr>
        <p:spPr>
          <a:xfrm>
            <a:off x="4095006" y="23955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8</a:t>
            </a:r>
            <a:endParaRPr lang="en-US" sz="1350" dirty="0"/>
          </a:p>
        </p:txBody>
      </p:sp>
      <p:sp>
        <p:nvSpPr>
          <p:cNvPr id="22" name="Text 20"/>
          <p:cNvSpPr txBox="1"/>
          <p:nvPr/>
        </p:nvSpPr>
        <p:spPr>
          <a:xfrm>
            <a:off x="4021634" y="2693640"/>
            <a:ext cx="304026"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Wx</a:t>
            </a:r>
            <a:endParaRPr lang="en-US" sz="1350" dirty="0"/>
          </a:p>
        </p:txBody>
      </p:sp>
      <p:sp>
        <p:nvSpPr>
          <p:cNvPr id="23" name="Text 21"/>
          <p:cNvSpPr txBox="1"/>
          <p:nvPr/>
        </p:nvSpPr>
        <p:spPr>
          <a:xfrm>
            <a:off x="762000" y="3327975"/>
            <a:ext cx="1462719" cy="222885"/>
          </a:xfrm>
          <a:prstGeom prst="rect">
            <a:avLst/>
          </a:prstGeom>
          <a:noFill/>
          <a:ln/>
        </p:spPr>
        <p:txBody>
          <a:bodyPr wrap="none" lIns="0" tIns="0" rIns="0" bIns="0" rtlCol="0" anchor="t"/>
          <a:lstStyle/>
          <a:p>
            <a:pPr algn="l" indent="0" marL="0">
              <a:lnSpc>
                <a:spcPts val="1755"/>
              </a:lnSpc>
              <a:buNone/>
            </a:pPr>
            <a:r>
              <a:rPr lang="en-US" sz="1350" dirty="0">
                <a:solidFill>
                  <a:srgbClr val="DAD6CD"/>
                </a:solidFill>
                <a:latin typeface="Source Sans 3 ExtraLight" pitchFamily="34" charset="0"/>
                <a:ea typeface="Source Sans 3 ExtraLight" pitchFamily="34" charset="-122"/>
                <a:cs typeface="Source Sans 3 ExtraLight" pitchFamily="34" charset="-120"/>
              </a:rPr>
              <a:t>After training, once</a:t>
            </a:r>
            <a:endParaRPr lang="en-US" sz="1350" dirty="0"/>
          </a:p>
        </p:txBody>
      </p:sp>
      <p:sp>
        <p:nvSpPr>
          <p:cNvPr id="24" name="Text 22"/>
          <p:cNvSpPr txBox="1"/>
          <p:nvPr/>
        </p:nvSpPr>
        <p:spPr>
          <a:xfrm>
            <a:off x="762000" y="4356675"/>
            <a:ext cx="901482" cy="222885"/>
          </a:xfrm>
          <a:prstGeom prst="rect">
            <a:avLst/>
          </a:prstGeom>
          <a:noFill/>
          <a:ln/>
        </p:spPr>
        <p:txBody>
          <a:bodyPr wrap="none" lIns="0" tIns="0" rIns="0" bIns="0" rtlCol="0" anchor="t"/>
          <a:lstStyle/>
          <a:p>
            <a:pPr algn="l" indent="0" marL="0">
              <a:lnSpc>
                <a:spcPts val="1755"/>
              </a:lnSpc>
              <a:buNone/>
            </a:pPr>
            <a:r>
              <a:rPr lang="en-US" sz="1350" dirty="0">
                <a:solidFill>
                  <a:srgbClr val="DAD6CD"/>
                </a:solidFill>
                <a:latin typeface="Source Sans 3 ExtraLight" pitchFamily="34" charset="0"/>
                <a:ea typeface="Source Sans 3 ExtraLight" pitchFamily="34" charset="-122"/>
                <a:cs typeface="Source Sans 3 ExtraLight" pitchFamily="34" charset="-120"/>
              </a:rPr>
              <a:t>At test time</a:t>
            </a:r>
            <a:endParaRPr lang="en-US" sz="1350" dirty="0"/>
          </a:p>
        </p:txBody>
      </p:sp>
      <p:sp>
        <p:nvSpPr>
          <p:cNvPr id="25" name="Text 23"/>
          <p:cNvSpPr txBox="1"/>
          <p:nvPr/>
        </p:nvSpPr>
        <p:spPr>
          <a:xfrm>
            <a:off x="762000" y="5584478"/>
            <a:ext cx="8610981" cy="28575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Take a tiny weight</a:t>
            </a:r>
            <a:pPr algn="l" indent="0" marL="0">
              <a:lnSpc>
                <a:spcPts val="2250"/>
              </a:lnSpc>
              <a:buNone/>
            </a:pPr>
            <a:r>
              <a:rPr lang="en-US" sz="1575" i="1" dirty="0">
                <a:solidFill>
                  <a:srgbClr val="2D5D92"/>
                </a:solidFill>
                <a:latin typeface="Source Serif 4" pitchFamily="34" charset="0"/>
                <a:ea typeface="Source Serif 4" pitchFamily="34" charset="-122"/>
                <a:cs typeface="Source Serif 4" pitchFamily="34" charset="-120"/>
              </a:rPr>
              <a:t> W</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and an input</a:t>
            </a:r>
            <a:pPr algn="l" indent="0" marL="0">
              <a:lnSpc>
                <a:spcPts val="2250"/>
              </a:lnSpc>
              <a:buNone/>
            </a:pPr>
            <a:r>
              <a:rPr lang="en-US" sz="1575" i="1" dirty="0">
                <a:solidFill>
                  <a:srgbClr val="1B1E22"/>
                </a:solidFill>
                <a:latin typeface="Source Serif 4" pitchFamily="34" charset="0"/>
                <a:ea typeface="Source Serif 4" pitchFamily="34" charset="-122"/>
                <a:cs typeface="Source Serif 4" pitchFamily="34" charset="-120"/>
              </a:rPr>
              <a:t> x</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The frozen path is just the pretrained layer, and</a:t>
            </a:r>
            <a:pPr algn="l" indent="0" marL="0">
              <a:lnSpc>
                <a:spcPts val="2250"/>
              </a:lnSpc>
              <a:buNone/>
            </a:pPr>
            <a:r>
              <a:rPr lang="en-US" sz="1575" i="1" dirty="0">
                <a:solidFill>
                  <a:srgbClr val="1B1E22"/>
                </a:solidFill>
                <a:latin typeface="Source Serif 4" pitchFamily="34" charset="0"/>
                <a:ea typeface="Source Serif 4" pitchFamily="34" charset="-122"/>
                <a:cs typeface="Source Serif 4" pitchFamily="34" charset="-120"/>
              </a:rPr>
              <a:t> Wx</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gives 5, 7 and 8.</a:t>
            </a:r>
            <a:endParaRPr lang="en-US" sz="1500" dirty="0"/>
          </a:p>
        </p:txBody>
      </p:sp>
      <p:sp>
        <p:nvSpPr>
          <p:cNvPr id="26" name="Text 24"/>
          <p:cNvSpPr txBox="1"/>
          <p:nvPr/>
        </p:nvSpPr>
        <p:spPr>
          <a:xfrm>
            <a:off x="762000" y="6290816"/>
            <a:ext cx="9056287"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Made-up numbers with rank</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1 and α/</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1, so every product can be checked by eye. In ViT-B the same happens with 768 × 768 weights and</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8.</a:t>
            </a:r>
            <a:endParaRPr lang="en-US" sz="1125" dirty="0"/>
          </a:p>
        </p:txBody>
      </p:sp>
      <p:sp>
        <p:nvSpPr>
          <p:cNvPr id="27" name="Text 25"/>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7</a:t>
            </a:r>
            <a:endParaRPr lang="en-US" sz="1125"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453866"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on a 3 × 3 weight matrix</a:t>
            </a:r>
            <a:endParaRPr lang="en-US" sz="2625" dirty="0"/>
          </a:p>
        </p:txBody>
      </p:sp>
      <p:sp>
        <p:nvSpPr>
          <p:cNvPr id="3" name="Text 1"/>
          <p:cNvSpPr txBox="1"/>
          <p:nvPr/>
        </p:nvSpPr>
        <p:spPr>
          <a:xfrm>
            <a:off x="762000" y="2070675"/>
            <a:ext cx="1173742" cy="222885"/>
          </a:xfrm>
          <a:prstGeom prst="rect">
            <a:avLst/>
          </a:prstGeom>
          <a:noFill/>
          <a:ln/>
        </p:spPr>
        <p:txBody>
          <a:bodyPr wrap="none" lIns="0" tIns="0" rIns="0" bIns="0" rtlCol="0" anchor="t"/>
          <a:lstStyle/>
          <a:p>
            <a:pPr algn="l" indent="0" marL="0">
              <a:lnSpc>
                <a:spcPts val="1755"/>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During training</a:t>
            </a:r>
            <a:endParaRPr lang="en-US" sz="1350" dirty="0"/>
          </a:p>
        </p:txBody>
      </p:sp>
      <p:sp>
        <p:nvSpPr>
          <p:cNvPr id="4" name="Text 2"/>
          <p:cNvSpPr txBox="1"/>
          <p:nvPr/>
        </p:nvSpPr>
        <p:spPr>
          <a:xfrm>
            <a:off x="2480370"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5" name="Text 3"/>
          <p:cNvSpPr txBox="1"/>
          <p:nvPr/>
        </p:nvSpPr>
        <p:spPr>
          <a:xfrm>
            <a:off x="2794695"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6" name="Text 4"/>
          <p:cNvSpPr txBox="1"/>
          <p:nvPr/>
        </p:nvSpPr>
        <p:spPr>
          <a:xfrm>
            <a:off x="3109020"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7" name="Text 5"/>
          <p:cNvSpPr txBox="1"/>
          <p:nvPr/>
        </p:nvSpPr>
        <p:spPr>
          <a:xfrm>
            <a:off x="2480370"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8" name="Text 6"/>
          <p:cNvSpPr txBox="1"/>
          <p:nvPr/>
        </p:nvSpPr>
        <p:spPr>
          <a:xfrm>
            <a:off x="2794695"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3</a:t>
            </a:r>
            <a:endParaRPr lang="en-US" sz="1350" dirty="0"/>
          </a:p>
        </p:txBody>
      </p:sp>
      <p:sp>
        <p:nvSpPr>
          <p:cNvPr id="9" name="Text 7"/>
          <p:cNvSpPr txBox="1"/>
          <p:nvPr/>
        </p:nvSpPr>
        <p:spPr>
          <a:xfrm>
            <a:off x="3109020"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10" name="Text 8"/>
          <p:cNvSpPr txBox="1"/>
          <p:nvPr/>
        </p:nvSpPr>
        <p:spPr>
          <a:xfrm>
            <a:off x="2480370"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11" name="Text 9"/>
          <p:cNvSpPr txBox="1"/>
          <p:nvPr/>
        </p:nvSpPr>
        <p:spPr>
          <a:xfrm>
            <a:off x="2794695"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12" name="Text 10"/>
          <p:cNvSpPr txBox="1"/>
          <p:nvPr/>
        </p:nvSpPr>
        <p:spPr>
          <a:xfrm>
            <a:off x="3109020"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13" name="Text 11"/>
          <p:cNvSpPr txBox="1"/>
          <p:nvPr/>
        </p:nvSpPr>
        <p:spPr>
          <a:xfrm>
            <a:off x="2762399" y="2693640"/>
            <a:ext cx="215336" cy="171450"/>
          </a:xfrm>
          <a:prstGeom prst="rect">
            <a:avLst/>
          </a:prstGeom>
          <a:noFill/>
          <a:ln/>
        </p:spPr>
        <p:txBody>
          <a:bodyPr wrap="none" lIns="0" tIns="0" rIns="0" bIns="0" rtlCol="0" anchor="t"/>
          <a:lstStyle/>
          <a:p>
            <a:pPr algn="l" indent="0" marL="0">
              <a:lnSpc>
                <a:spcPts val="1350"/>
              </a:lnSpc>
              <a:buNone/>
            </a:pPr>
            <a:r>
              <a:rPr lang="en-US" sz="1350" i="1" dirty="0">
                <a:solidFill>
                  <a:srgbClr val="2D5D92"/>
                </a:solidFill>
                <a:latin typeface="Source Serif 4" pitchFamily="34" charset="0"/>
                <a:ea typeface="Source Serif 4" pitchFamily="34" charset="-122"/>
                <a:cs typeface="Source Serif 4" pitchFamily="34" charset="-120"/>
              </a:rPr>
              <a:t>W</a:t>
            </a:r>
            <a:endParaRPr lang="en-US" sz="1350" dirty="0"/>
          </a:p>
        </p:txBody>
      </p:sp>
      <p:sp>
        <p:nvSpPr>
          <p:cNvPr id="14" name="Text 12"/>
          <p:cNvSpPr txBox="1"/>
          <p:nvPr/>
        </p:nvSpPr>
        <p:spPr>
          <a:xfrm>
            <a:off x="3490020"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1</a:t>
            </a:r>
            <a:endParaRPr lang="en-US" sz="1350" dirty="0"/>
          </a:p>
        </p:txBody>
      </p:sp>
      <p:sp>
        <p:nvSpPr>
          <p:cNvPr id="15" name="Text 13"/>
          <p:cNvSpPr txBox="1"/>
          <p:nvPr/>
        </p:nvSpPr>
        <p:spPr>
          <a:xfrm>
            <a:off x="3490020"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2</a:t>
            </a:r>
            <a:endParaRPr lang="en-US" sz="1350" dirty="0"/>
          </a:p>
        </p:txBody>
      </p:sp>
      <p:sp>
        <p:nvSpPr>
          <p:cNvPr id="16" name="Text 14"/>
          <p:cNvSpPr txBox="1"/>
          <p:nvPr/>
        </p:nvSpPr>
        <p:spPr>
          <a:xfrm>
            <a:off x="3490020"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3</a:t>
            </a:r>
            <a:endParaRPr lang="en-US" sz="1350" dirty="0"/>
          </a:p>
        </p:txBody>
      </p:sp>
      <p:sp>
        <p:nvSpPr>
          <p:cNvPr id="17" name="Text 15"/>
          <p:cNvSpPr txBox="1"/>
          <p:nvPr/>
        </p:nvSpPr>
        <p:spPr>
          <a:xfrm>
            <a:off x="3487936" y="2693640"/>
            <a:ext cx="152495"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x</a:t>
            </a:r>
            <a:endParaRPr lang="en-US" sz="1350" dirty="0"/>
          </a:p>
        </p:txBody>
      </p:sp>
      <p:sp>
        <p:nvSpPr>
          <p:cNvPr id="18" name="Text 16"/>
          <p:cNvSpPr txBox="1"/>
          <p:nvPr/>
        </p:nvSpPr>
        <p:spPr>
          <a:xfrm>
            <a:off x="3771900" y="20354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19" name="Text 17"/>
          <p:cNvSpPr txBox="1"/>
          <p:nvPr/>
        </p:nvSpPr>
        <p:spPr>
          <a:xfrm>
            <a:off x="4095006" y="17668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20" name="Text 18"/>
          <p:cNvSpPr txBox="1"/>
          <p:nvPr/>
        </p:nvSpPr>
        <p:spPr>
          <a:xfrm>
            <a:off x="4095006"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21" name="Text 19"/>
          <p:cNvSpPr txBox="1"/>
          <p:nvPr/>
        </p:nvSpPr>
        <p:spPr>
          <a:xfrm>
            <a:off x="4095006" y="23955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22" name="Text 20"/>
          <p:cNvSpPr txBox="1"/>
          <p:nvPr/>
        </p:nvSpPr>
        <p:spPr>
          <a:xfrm>
            <a:off x="4086969" y="2693640"/>
            <a:ext cx="168283"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B</a:t>
            </a:r>
            <a:endParaRPr lang="en-US" sz="1350" dirty="0"/>
          </a:p>
        </p:txBody>
      </p:sp>
      <p:sp>
        <p:nvSpPr>
          <p:cNvPr id="23" name="Text 21"/>
          <p:cNvSpPr txBox="1"/>
          <p:nvPr/>
        </p:nvSpPr>
        <p:spPr>
          <a:xfrm>
            <a:off x="4476006"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24" name="Text 22"/>
          <p:cNvSpPr txBox="1"/>
          <p:nvPr/>
        </p:nvSpPr>
        <p:spPr>
          <a:xfrm>
            <a:off x="4790331"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25" name="Text 23"/>
          <p:cNvSpPr txBox="1"/>
          <p:nvPr/>
        </p:nvSpPr>
        <p:spPr>
          <a:xfrm>
            <a:off x="5104656"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26" name="Text 24"/>
          <p:cNvSpPr txBox="1"/>
          <p:nvPr/>
        </p:nvSpPr>
        <p:spPr>
          <a:xfrm>
            <a:off x="4777532" y="2693640"/>
            <a:ext cx="178189"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A</a:t>
            </a:r>
            <a:endParaRPr lang="en-US" sz="1350" dirty="0"/>
          </a:p>
        </p:txBody>
      </p:sp>
      <p:sp>
        <p:nvSpPr>
          <p:cNvPr id="27" name="Text 25"/>
          <p:cNvSpPr txBox="1"/>
          <p:nvPr/>
        </p:nvSpPr>
        <p:spPr>
          <a:xfrm>
            <a:off x="5487293"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1</a:t>
            </a:r>
            <a:endParaRPr lang="en-US" sz="1350" dirty="0"/>
          </a:p>
        </p:txBody>
      </p:sp>
      <p:sp>
        <p:nvSpPr>
          <p:cNvPr id="28" name="Text 26"/>
          <p:cNvSpPr txBox="1"/>
          <p:nvPr/>
        </p:nvSpPr>
        <p:spPr>
          <a:xfrm>
            <a:off x="5487293"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2</a:t>
            </a:r>
            <a:endParaRPr lang="en-US" sz="1350" dirty="0"/>
          </a:p>
        </p:txBody>
      </p:sp>
      <p:sp>
        <p:nvSpPr>
          <p:cNvPr id="29" name="Text 27"/>
          <p:cNvSpPr txBox="1"/>
          <p:nvPr/>
        </p:nvSpPr>
        <p:spPr>
          <a:xfrm>
            <a:off x="5487293"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3</a:t>
            </a:r>
            <a:endParaRPr lang="en-US" sz="1350" dirty="0"/>
          </a:p>
        </p:txBody>
      </p:sp>
      <p:sp>
        <p:nvSpPr>
          <p:cNvPr id="30" name="Text 28"/>
          <p:cNvSpPr txBox="1"/>
          <p:nvPr/>
        </p:nvSpPr>
        <p:spPr>
          <a:xfrm>
            <a:off x="5485209" y="2693640"/>
            <a:ext cx="152495"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x</a:t>
            </a:r>
            <a:endParaRPr lang="en-US" sz="1350" dirty="0"/>
          </a:p>
        </p:txBody>
      </p:sp>
      <p:sp>
        <p:nvSpPr>
          <p:cNvPr id="31" name="Text 29"/>
          <p:cNvSpPr txBox="1"/>
          <p:nvPr/>
        </p:nvSpPr>
        <p:spPr>
          <a:xfrm>
            <a:off x="5769173" y="20354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32" name="Text 30"/>
          <p:cNvSpPr txBox="1"/>
          <p:nvPr/>
        </p:nvSpPr>
        <p:spPr>
          <a:xfrm>
            <a:off x="6093916"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5</a:t>
            </a:r>
            <a:endParaRPr lang="en-US" sz="1350" dirty="0"/>
          </a:p>
        </p:txBody>
      </p:sp>
      <p:sp>
        <p:nvSpPr>
          <p:cNvPr id="33" name="Text 31"/>
          <p:cNvSpPr txBox="1"/>
          <p:nvPr/>
        </p:nvSpPr>
        <p:spPr>
          <a:xfrm>
            <a:off x="6093916"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7</a:t>
            </a:r>
            <a:endParaRPr lang="en-US" sz="1350" dirty="0"/>
          </a:p>
        </p:txBody>
      </p:sp>
      <p:sp>
        <p:nvSpPr>
          <p:cNvPr id="34" name="Text 32"/>
          <p:cNvSpPr txBox="1"/>
          <p:nvPr/>
        </p:nvSpPr>
        <p:spPr>
          <a:xfrm>
            <a:off x="6093916"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8</a:t>
            </a:r>
            <a:endParaRPr lang="en-US" sz="1350" dirty="0"/>
          </a:p>
        </p:txBody>
      </p:sp>
      <p:sp>
        <p:nvSpPr>
          <p:cNvPr id="35" name="Text 33"/>
          <p:cNvSpPr txBox="1"/>
          <p:nvPr/>
        </p:nvSpPr>
        <p:spPr>
          <a:xfrm>
            <a:off x="6018907" y="2693640"/>
            <a:ext cx="304026"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Wx</a:t>
            </a:r>
            <a:endParaRPr lang="en-US" sz="1350" dirty="0"/>
          </a:p>
        </p:txBody>
      </p:sp>
      <p:sp>
        <p:nvSpPr>
          <p:cNvPr id="36" name="Text 34"/>
          <p:cNvSpPr txBox="1"/>
          <p:nvPr/>
        </p:nvSpPr>
        <p:spPr>
          <a:xfrm>
            <a:off x="6375797" y="20354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37" name="Text 35"/>
          <p:cNvSpPr txBox="1"/>
          <p:nvPr/>
        </p:nvSpPr>
        <p:spPr>
          <a:xfrm>
            <a:off x="6712744"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3</a:t>
            </a:r>
            <a:endParaRPr lang="en-US" sz="1350" dirty="0"/>
          </a:p>
        </p:txBody>
      </p:sp>
      <p:sp>
        <p:nvSpPr>
          <p:cNvPr id="38" name="Text 36"/>
          <p:cNvSpPr txBox="1"/>
          <p:nvPr/>
        </p:nvSpPr>
        <p:spPr>
          <a:xfrm>
            <a:off x="6712744"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0</a:t>
            </a:r>
            <a:endParaRPr lang="en-US" sz="1350" dirty="0"/>
          </a:p>
        </p:txBody>
      </p:sp>
      <p:sp>
        <p:nvSpPr>
          <p:cNvPr id="39" name="Text 37"/>
          <p:cNvSpPr txBox="1"/>
          <p:nvPr/>
        </p:nvSpPr>
        <p:spPr>
          <a:xfrm>
            <a:off x="6712744"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6</a:t>
            </a:r>
            <a:endParaRPr lang="en-US" sz="1350" dirty="0"/>
          </a:p>
        </p:txBody>
      </p:sp>
      <p:sp>
        <p:nvSpPr>
          <p:cNvPr id="40" name="Text 38"/>
          <p:cNvSpPr txBox="1"/>
          <p:nvPr/>
        </p:nvSpPr>
        <p:spPr>
          <a:xfrm>
            <a:off x="6601420" y="2693640"/>
            <a:ext cx="379714"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BAx</a:t>
            </a:r>
            <a:endParaRPr lang="en-US" sz="1350" dirty="0"/>
          </a:p>
        </p:txBody>
      </p:sp>
      <p:sp>
        <p:nvSpPr>
          <p:cNvPr id="41" name="Text 39"/>
          <p:cNvSpPr txBox="1"/>
          <p:nvPr/>
        </p:nvSpPr>
        <p:spPr>
          <a:xfrm>
            <a:off x="7006828" y="20354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42" name="Text 40"/>
          <p:cNvSpPr txBox="1"/>
          <p:nvPr/>
        </p:nvSpPr>
        <p:spPr>
          <a:xfrm>
            <a:off x="7329934" y="17668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8</a:t>
            </a:r>
            <a:endParaRPr lang="en-US" sz="1350" dirty="0"/>
          </a:p>
        </p:txBody>
      </p:sp>
      <p:sp>
        <p:nvSpPr>
          <p:cNvPr id="43" name="Text 41"/>
          <p:cNvSpPr txBox="1"/>
          <p:nvPr/>
        </p:nvSpPr>
        <p:spPr>
          <a:xfrm>
            <a:off x="7329934"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7</a:t>
            </a:r>
            <a:endParaRPr lang="en-US" sz="1350" dirty="0"/>
          </a:p>
        </p:txBody>
      </p:sp>
      <p:sp>
        <p:nvSpPr>
          <p:cNvPr id="44" name="Text 42"/>
          <p:cNvSpPr txBox="1"/>
          <p:nvPr/>
        </p:nvSpPr>
        <p:spPr>
          <a:xfrm>
            <a:off x="7284541" y="2395508"/>
            <a:ext cx="24582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14</a:t>
            </a:r>
            <a:endParaRPr lang="en-US" sz="1350" dirty="0"/>
          </a:p>
        </p:txBody>
      </p:sp>
      <p:sp>
        <p:nvSpPr>
          <p:cNvPr id="45" name="Text 43"/>
          <p:cNvSpPr txBox="1"/>
          <p:nvPr/>
        </p:nvSpPr>
        <p:spPr>
          <a:xfrm>
            <a:off x="7327553" y="2693640"/>
            <a:ext cx="156365"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h</a:t>
            </a:r>
            <a:endParaRPr lang="en-US" sz="1350" dirty="0"/>
          </a:p>
        </p:txBody>
      </p:sp>
      <p:sp>
        <p:nvSpPr>
          <p:cNvPr id="46" name="Text 44"/>
          <p:cNvSpPr txBox="1"/>
          <p:nvPr/>
        </p:nvSpPr>
        <p:spPr>
          <a:xfrm>
            <a:off x="762000" y="3327975"/>
            <a:ext cx="1462719" cy="222885"/>
          </a:xfrm>
          <a:prstGeom prst="rect">
            <a:avLst/>
          </a:prstGeom>
          <a:noFill/>
          <a:ln/>
        </p:spPr>
        <p:txBody>
          <a:bodyPr wrap="none" lIns="0" tIns="0" rIns="0" bIns="0" rtlCol="0" anchor="t"/>
          <a:lstStyle/>
          <a:p>
            <a:pPr algn="l" indent="0" marL="0">
              <a:lnSpc>
                <a:spcPts val="1755"/>
              </a:lnSpc>
              <a:buNone/>
            </a:pPr>
            <a:r>
              <a:rPr lang="en-US" sz="1350" dirty="0">
                <a:solidFill>
                  <a:srgbClr val="DAD6CD"/>
                </a:solidFill>
                <a:latin typeface="Source Sans 3 ExtraLight" pitchFamily="34" charset="0"/>
                <a:ea typeface="Source Sans 3 ExtraLight" pitchFamily="34" charset="-122"/>
                <a:cs typeface="Source Sans 3 ExtraLight" pitchFamily="34" charset="-120"/>
              </a:rPr>
              <a:t>After training, once</a:t>
            </a:r>
            <a:endParaRPr lang="en-US" sz="1350" dirty="0"/>
          </a:p>
        </p:txBody>
      </p:sp>
      <p:sp>
        <p:nvSpPr>
          <p:cNvPr id="47" name="Text 45"/>
          <p:cNvSpPr txBox="1"/>
          <p:nvPr/>
        </p:nvSpPr>
        <p:spPr>
          <a:xfrm>
            <a:off x="762000" y="4356675"/>
            <a:ext cx="901482" cy="222885"/>
          </a:xfrm>
          <a:prstGeom prst="rect">
            <a:avLst/>
          </a:prstGeom>
          <a:noFill/>
          <a:ln/>
        </p:spPr>
        <p:txBody>
          <a:bodyPr wrap="none" lIns="0" tIns="0" rIns="0" bIns="0" rtlCol="0" anchor="t"/>
          <a:lstStyle/>
          <a:p>
            <a:pPr algn="l" indent="0" marL="0">
              <a:lnSpc>
                <a:spcPts val="1755"/>
              </a:lnSpc>
              <a:buNone/>
            </a:pPr>
            <a:r>
              <a:rPr lang="en-US" sz="1350" dirty="0">
                <a:solidFill>
                  <a:srgbClr val="DAD6CD"/>
                </a:solidFill>
                <a:latin typeface="Source Sans 3 ExtraLight" pitchFamily="34" charset="0"/>
                <a:ea typeface="Source Sans 3 ExtraLight" pitchFamily="34" charset="-122"/>
                <a:cs typeface="Source Sans 3 ExtraLight" pitchFamily="34" charset="-120"/>
              </a:rPr>
              <a:t>At test time</a:t>
            </a:r>
            <a:endParaRPr lang="en-US" sz="1350" dirty="0"/>
          </a:p>
        </p:txBody>
      </p:sp>
      <p:sp>
        <p:nvSpPr>
          <p:cNvPr id="48" name="Text 46"/>
          <p:cNvSpPr txBox="1"/>
          <p:nvPr/>
        </p:nvSpPr>
        <p:spPr>
          <a:xfrm>
            <a:off x="762000" y="5584478"/>
            <a:ext cx="10427029" cy="5715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LoRA adds a second path.</a:t>
            </a:r>
            <a:pPr algn="l" indent="0" marL="0">
              <a:lnSpc>
                <a:spcPts val="2250"/>
              </a:lnSpc>
              <a:buNone/>
            </a:pPr>
            <a:r>
              <a:rPr lang="en-US" sz="1575" i="1" dirty="0">
                <a:solidFill>
                  <a:srgbClr val="C4432C"/>
                </a:solidFill>
                <a:latin typeface="Source Serif 4" pitchFamily="34" charset="0"/>
                <a:ea typeface="Source Serif 4" pitchFamily="34" charset="-122"/>
                <a:cs typeface="Source Serif 4" pitchFamily="34" charset="-120"/>
              </a:rPr>
              <a:t> A</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squeezes the input to</a:t>
            </a:r>
            <a:pPr algn="l" indent="0" marL="0">
              <a:lnSpc>
                <a:spcPts val="2250"/>
              </a:lnSpc>
              <a:buNone/>
            </a:pPr>
            <a:r>
              <a:rPr lang="en-US" sz="1575" i="1" dirty="0">
                <a:solidFill>
                  <a:srgbClr val="1B1E22"/>
                </a:solidFill>
                <a:latin typeface="Source Serif 4" pitchFamily="34" charset="0"/>
                <a:ea typeface="Source Serif 4" pitchFamily="34" charset="-122"/>
                <a:cs typeface="Source Serif 4" pitchFamily="34" charset="-120"/>
              </a:rPr>
              <a:t> r</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numbers, here a single 3, and</a:t>
            </a:r>
            <a:pPr algn="l" indent="0" marL="0">
              <a:lnSpc>
                <a:spcPts val="2250"/>
              </a:lnSpc>
              <a:buNone/>
            </a:pPr>
            <a:r>
              <a:rPr lang="en-US" sz="1575" i="1" dirty="0">
                <a:solidFill>
                  <a:srgbClr val="C4432C"/>
                </a:solidFill>
                <a:latin typeface="Source Serif 4" pitchFamily="34" charset="0"/>
                <a:ea typeface="Source Serif 4" pitchFamily="34" charset="-122"/>
                <a:cs typeface="Source Serif 4" pitchFamily="34" charset="-120"/>
              </a:rPr>
              <a:t> B</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expands it back to three; the two paths are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added. In training, only the six red numbers change.</a:t>
            </a:r>
            <a:endParaRPr lang="en-US" sz="1500" dirty="0"/>
          </a:p>
        </p:txBody>
      </p:sp>
      <p:sp>
        <p:nvSpPr>
          <p:cNvPr id="49" name="Text 47"/>
          <p:cNvSpPr txBox="1"/>
          <p:nvPr/>
        </p:nvSpPr>
        <p:spPr>
          <a:xfrm>
            <a:off x="762000" y="6290816"/>
            <a:ext cx="9056287"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Made-up numbers with rank</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1 and α/</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1, so every product can be checked by eye. In ViT-B the same happens with 768 × 768 weights and</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8.</a:t>
            </a:r>
            <a:endParaRPr lang="en-US" sz="1125" dirty="0"/>
          </a:p>
        </p:txBody>
      </p:sp>
      <p:sp>
        <p:nvSpPr>
          <p:cNvPr id="50" name="Text 48"/>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7</a:t>
            </a:r>
            <a:endParaRPr lang="en-US" sz="1125"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453866"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on a 3 × 3 weight matrix</a:t>
            </a:r>
            <a:endParaRPr lang="en-US" sz="2625" dirty="0"/>
          </a:p>
        </p:txBody>
      </p:sp>
      <p:sp>
        <p:nvSpPr>
          <p:cNvPr id="3" name="Text 1"/>
          <p:cNvSpPr txBox="1"/>
          <p:nvPr/>
        </p:nvSpPr>
        <p:spPr>
          <a:xfrm>
            <a:off x="762000" y="2070675"/>
            <a:ext cx="1173742" cy="222885"/>
          </a:xfrm>
          <a:prstGeom prst="rect">
            <a:avLst/>
          </a:prstGeom>
          <a:noFill/>
          <a:ln/>
        </p:spPr>
        <p:txBody>
          <a:bodyPr wrap="none" lIns="0" tIns="0" rIns="0" bIns="0" rtlCol="0" anchor="t"/>
          <a:lstStyle/>
          <a:p>
            <a:pPr algn="l" indent="0" marL="0">
              <a:lnSpc>
                <a:spcPts val="1755"/>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During training</a:t>
            </a:r>
            <a:endParaRPr lang="en-US" sz="1350" dirty="0"/>
          </a:p>
        </p:txBody>
      </p:sp>
      <p:sp>
        <p:nvSpPr>
          <p:cNvPr id="4" name="Text 2"/>
          <p:cNvSpPr txBox="1"/>
          <p:nvPr/>
        </p:nvSpPr>
        <p:spPr>
          <a:xfrm>
            <a:off x="2480370"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5" name="Text 3"/>
          <p:cNvSpPr txBox="1"/>
          <p:nvPr/>
        </p:nvSpPr>
        <p:spPr>
          <a:xfrm>
            <a:off x="2794695"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6" name="Text 4"/>
          <p:cNvSpPr txBox="1"/>
          <p:nvPr/>
        </p:nvSpPr>
        <p:spPr>
          <a:xfrm>
            <a:off x="3109020"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7" name="Text 5"/>
          <p:cNvSpPr txBox="1"/>
          <p:nvPr/>
        </p:nvSpPr>
        <p:spPr>
          <a:xfrm>
            <a:off x="2480370"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8" name="Text 6"/>
          <p:cNvSpPr txBox="1"/>
          <p:nvPr/>
        </p:nvSpPr>
        <p:spPr>
          <a:xfrm>
            <a:off x="2794695"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3</a:t>
            </a:r>
            <a:endParaRPr lang="en-US" sz="1350" dirty="0"/>
          </a:p>
        </p:txBody>
      </p:sp>
      <p:sp>
        <p:nvSpPr>
          <p:cNvPr id="9" name="Text 7"/>
          <p:cNvSpPr txBox="1"/>
          <p:nvPr/>
        </p:nvSpPr>
        <p:spPr>
          <a:xfrm>
            <a:off x="3109020"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10" name="Text 8"/>
          <p:cNvSpPr txBox="1"/>
          <p:nvPr/>
        </p:nvSpPr>
        <p:spPr>
          <a:xfrm>
            <a:off x="2480370"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11" name="Text 9"/>
          <p:cNvSpPr txBox="1"/>
          <p:nvPr/>
        </p:nvSpPr>
        <p:spPr>
          <a:xfrm>
            <a:off x="2794695"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12" name="Text 10"/>
          <p:cNvSpPr txBox="1"/>
          <p:nvPr/>
        </p:nvSpPr>
        <p:spPr>
          <a:xfrm>
            <a:off x="3109020"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13" name="Text 11"/>
          <p:cNvSpPr txBox="1"/>
          <p:nvPr/>
        </p:nvSpPr>
        <p:spPr>
          <a:xfrm>
            <a:off x="2762399" y="2693640"/>
            <a:ext cx="215336" cy="171450"/>
          </a:xfrm>
          <a:prstGeom prst="rect">
            <a:avLst/>
          </a:prstGeom>
          <a:noFill/>
          <a:ln/>
        </p:spPr>
        <p:txBody>
          <a:bodyPr wrap="none" lIns="0" tIns="0" rIns="0" bIns="0" rtlCol="0" anchor="t"/>
          <a:lstStyle/>
          <a:p>
            <a:pPr algn="l" indent="0" marL="0">
              <a:lnSpc>
                <a:spcPts val="1350"/>
              </a:lnSpc>
              <a:buNone/>
            </a:pPr>
            <a:r>
              <a:rPr lang="en-US" sz="1350" i="1" dirty="0">
                <a:solidFill>
                  <a:srgbClr val="2D5D92"/>
                </a:solidFill>
                <a:latin typeface="Source Serif 4" pitchFamily="34" charset="0"/>
                <a:ea typeface="Source Serif 4" pitchFamily="34" charset="-122"/>
                <a:cs typeface="Source Serif 4" pitchFamily="34" charset="-120"/>
              </a:rPr>
              <a:t>W</a:t>
            </a:r>
            <a:endParaRPr lang="en-US" sz="1350" dirty="0"/>
          </a:p>
        </p:txBody>
      </p:sp>
      <p:sp>
        <p:nvSpPr>
          <p:cNvPr id="14" name="Text 12"/>
          <p:cNvSpPr txBox="1"/>
          <p:nvPr/>
        </p:nvSpPr>
        <p:spPr>
          <a:xfrm>
            <a:off x="3490020"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1</a:t>
            </a:r>
            <a:endParaRPr lang="en-US" sz="1350" dirty="0"/>
          </a:p>
        </p:txBody>
      </p:sp>
      <p:sp>
        <p:nvSpPr>
          <p:cNvPr id="15" name="Text 13"/>
          <p:cNvSpPr txBox="1"/>
          <p:nvPr/>
        </p:nvSpPr>
        <p:spPr>
          <a:xfrm>
            <a:off x="3490020"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2</a:t>
            </a:r>
            <a:endParaRPr lang="en-US" sz="1350" dirty="0"/>
          </a:p>
        </p:txBody>
      </p:sp>
      <p:sp>
        <p:nvSpPr>
          <p:cNvPr id="16" name="Text 14"/>
          <p:cNvSpPr txBox="1"/>
          <p:nvPr/>
        </p:nvSpPr>
        <p:spPr>
          <a:xfrm>
            <a:off x="3490020"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3</a:t>
            </a:r>
            <a:endParaRPr lang="en-US" sz="1350" dirty="0"/>
          </a:p>
        </p:txBody>
      </p:sp>
      <p:sp>
        <p:nvSpPr>
          <p:cNvPr id="17" name="Text 15"/>
          <p:cNvSpPr txBox="1"/>
          <p:nvPr/>
        </p:nvSpPr>
        <p:spPr>
          <a:xfrm>
            <a:off x="3487936" y="2693640"/>
            <a:ext cx="152495"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x</a:t>
            </a:r>
            <a:endParaRPr lang="en-US" sz="1350" dirty="0"/>
          </a:p>
        </p:txBody>
      </p:sp>
      <p:sp>
        <p:nvSpPr>
          <p:cNvPr id="18" name="Text 16"/>
          <p:cNvSpPr txBox="1"/>
          <p:nvPr/>
        </p:nvSpPr>
        <p:spPr>
          <a:xfrm>
            <a:off x="3771900" y="20354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19" name="Text 17"/>
          <p:cNvSpPr txBox="1"/>
          <p:nvPr/>
        </p:nvSpPr>
        <p:spPr>
          <a:xfrm>
            <a:off x="4095006" y="17668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20" name="Text 18"/>
          <p:cNvSpPr txBox="1"/>
          <p:nvPr/>
        </p:nvSpPr>
        <p:spPr>
          <a:xfrm>
            <a:off x="4095006"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21" name="Text 19"/>
          <p:cNvSpPr txBox="1"/>
          <p:nvPr/>
        </p:nvSpPr>
        <p:spPr>
          <a:xfrm>
            <a:off x="4095006" y="23955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22" name="Text 20"/>
          <p:cNvSpPr txBox="1"/>
          <p:nvPr/>
        </p:nvSpPr>
        <p:spPr>
          <a:xfrm>
            <a:off x="4086969" y="2693640"/>
            <a:ext cx="168283"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B</a:t>
            </a:r>
            <a:endParaRPr lang="en-US" sz="1350" dirty="0"/>
          </a:p>
        </p:txBody>
      </p:sp>
      <p:sp>
        <p:nvSpPr>
          <p:cNvPr id="23" name="Text 21"/>
          <p:cNvSpPr txBox="1"/>
          <p:nvPr/>
        </p:nvSpPr>
        <p:spPr>
          <a:xfrm>
            <a:off x="4476006"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24" name="Text 22"/>
          <p:cNvSpPr txBox="1"/>
          <p:nvPr/>
        </p:nvSpPr>
        <p:spPr>
          <a:xfrm>
            <a:off x="4790331"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25" name="Text 23"/>
          <p:cNvSpPr txBox="1"/>
          <p:nvPr/>
        </p:nvSpPr>
        <p:spPr>
          <a:xfrm>
            <a:off x="5104656"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26" name="Text 24"/>
          <p:cNvSpPr txBox="1"/>
          <p:nvPr/>
        </p:nvSpPr>
        <p:spPr>
          <a:xfrm>
            <a:off x="4777532" y="2693640"/>
            <a:ext cx="178189"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A</a:t>
            </a:r>
            <a:endParaRPr lang="en-US" sz="1350" dirty="0"/>
          </a:p>
        </p:txBody>
      </p:sp>
      <p:sp>
        <p:nvSpPr>
          <p:cNvPr id="27" name="Text 25"/>
          <p:cNvSpPr txBox="1"/>
          <p:nvPr/>
        </p:nvSpPr>
        <p:spPr>
          <a:xfrm>
            <a:off x="5487293"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1</a:t>
            </a:r>
            <a:endParaRPr lang="en-US" sz="1350" dirty="0"/>
          </a:p>
        </p:txBody>
      </p:sp>
      <p:sp>
        <p:nvSpPr>
          <p:cNvPr id="28" name="Text 26"/>
          <p:cNvSpPr txBox="1"/>
          <p:nvPr/>
        </p:nvSpPr>
        <p:spPr>
          <a:xfrm>
            <a:off x="5487293"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2</a:t>
            </a:r>
            <a:endParaRPr lang="en-US" sz="1350" dirty="0"/>
          </a:p>
        </p:txBody>
      </p:sp>
      <p:sp>
        <p:nvSpPr>
          <p:cNvPr id="29" name="Text 27"/>
          <p:cNvSpPr txBox="1"/>
          <p:nvPr/>
        </p:nvSpPr>
        <p:spPr>
          <a:xfrm>
            <a:off x="5487293"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3</a:t>
            </a:r>
            <a:endParaRPr lang="en-US" sz="1350" dirty="0"/>
          </a:p>
        </p:txBody>
      </p:sp>
      <p:sp>
        <p:nvSpPr>
          <p:cNvPr id="30" name="Text 28"/>
          <p:cNvSpPr txBox="1"/>
          <p:nvPr/>
        </p:nvSpPr>
        <p:spPr>
          <a:xfrm>
            <a:off x="5485209" y="2693640"/>
            <a:ext cx="152495"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x</a:t>
            </a:r>
            <a:endParaRPr lang="en-US" sz="1350" dirty="0"/>
          </a:p>
        </p:txBody>
      </p:sp>
      <p:sp>
        <p:nvSpPr>
          <p:cNvPr id="31" name="Text 29"/>
          <p:cNvSpPr txBox="1"/>
          <p:nvPr/>
        </p:nvSpPr>
        <p:spPr>
          <a:xfrm>
            <a:off x="5769173" y="20354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32" name="Text 30"/>
          <p:cNvSpPr txBox="1"/>
          <p:nvPr/>
        </p:nvSpPr>
        <p:spPr>
          <a:xfrm>
            <a:off x="6093916"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5</a:t>
            </a:r>
            <a:endParaRPr lang="en-US" sz="1350" dirty="0"/>
          </a:p>
        </p:txBody>
      </p:sp>
      <p:sp>
        <p:nvSpPr>
          <p:cNvPr id="33" name="Text 31"/>
          <p:cNvSpPr txBox="1"/>
          <p:nvPr/>
        </p:nvSpPr>
        <p:spPr>
          <a:xfrm>
            <a:off x="6093916"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7</a:t>
            </a:r>
            <a:endParaRPr lang="en-US" sz="1350" dirty="0"/>
          </a:p>
        </p:txBody>
      </p:sp>
      <p:sp>
        <p:nvSpPr>
          <p:cNvPr id="34" name="Text 32"/>
          <p:cNvSpPr txBox="1"/>
          <p:nvPr/>
        </p:nvSpPr>
        <p:spPr>
          <a:xfrm>
            <a:off x="6093916"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8</a:t>
            </a:r>
            <a:endParaRPr lang="en-US" sz="1350" dirty="0"/>
          </a:p>
        </p:txBody>
      </p:sp>
      <p:sp>
        <p:nvSpPr>
          <p:cNvPr id="35" name="Text 33"/>
          <p:cNvSpPr txBox="1"/>
          <p:nvPr/>
        </p:nvSpPr>
        <p:spPr>
          <a:xfrm>
            <a:off x="6018907" y="2693640"/>
            <a:ext cx="304026"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Wx</a:t>
            </a:r>
            <a:endParaRPr lang="en-US" sz="1350" dirty="0"/>
          </a:p>
        </p:txBody>
      </p:sp>
      <p:sp>
        <p:nvSpPr>
          <p:cNvPr id="36" name="Text 34"/>
          <p:cNvSpPr txBox="1"/>
          <p:nvPr/>
        </p:nvSpPr>
        <p:spPr>
          <a:xfrm>
            <a:off x="6375797" y="20354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37" name="Text 35"/>
          <p:cNvSpPr txBox="1"/>
          <p:nvPr/>
        </p:nvSpPr>
        <p:spPr>
          <a:xfrm>
            <a:off x="6712744"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3</a:t>
            </a:r>
            <a:endParaRPr lang="en-US" sz="1350" dirty="0"/>
          </a:p>
        </p:txBody>
      </p:sp>
      <p:sp>
        <p:nvSpPr>
          <p:cNvPr id="38" name="Text 36"/>
          <p:cNvSpPr txBox="1"/>
          <p:nvPr/>
        </p:nvSpPr>
        <p:spPr>
          <a:xfrm>
            <a:off x="6712744"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0</a:t>
            </a:r>
            <a:endParaRPr lang="en-US" sz="1350" dirty="0"/>
          </a:p>
        </p:txBody>
      </p:sp>
      <p:sp>
        <p:nvSpPr>
          <p:cNvPr id="39" name="Text 37"/>
          <p:cNvSpPr txBox="1"/>
          <p:nvPr/>
        </p:nvSpPr>
        <p:spPr>
          <a:xfrm>
            <a:off x="6712744"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6</a:t>
            </a:r>
            <a:endParaRPr lang="en-US" sz="1350" dirty="0"/>
          </a:p>
        </p:txBody>
      </p:sp>
      <p:sp>
        <p:nvSpPr>
          <p:cNvPr id="40" name="Text 38"/>
          <p:cNvSpPr txBox="1"/>
          <p:nvPr/>
        </p:nvSpPr>
        <p:spPr>
          <a:xfrm>
            <a:off x="6601420" y="2693640"/>
            <a:ext cx="379714"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BAx</a:t>
            </a:r>
            <a:endParaRPr lang="en-US" sz="1350" dirty="0"/>
          </a:p>
        </p:txBody>
      </p:sp>
      <p:sp>
        <p:nvSpPr>
          <p:cNvPr id="41" name="Text 39"/>
          <p:cNvSpPr txBox="1"/>
          <p:nvPr/>
        </p:nvSpPr>
        <p:spPr>
          <a:xfrm>
            <a:off x="7006828" y="20354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42" name="Text 40"/>
          <p:cNvSpPr txBox="1"/>
          <p:nvPr/>
        </p:nvSpPr>
        <p:spPr>
          <a:xfrm>
            <a:off x="7329934" y="17668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8</a:t>
            </a:r>
            <a:endParaRPr lang="en-US" sz="1350" dirty="0"/>
          </a:p>
        </p:txBody>
      </p:sp>
      <p:sp>
        <p:nvSpPr>
          <p:cNvPr id="43" name="Text 41"/>
          <p:cNvSpPr txBox="1"/>
          <p:nvPr/>
        </p:nvSpPr>
        <p:spPr>
          <a:xfrm>
            <a:off x="7329934"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7</a:t>
            </a:r>
            <a:endParaRPr lang="en-US" sz="1350" dirty="0"/>
          </a:p>
        </p:txBody>
      </p:sp>
      <p:sp>
        <p:nvSpPr>
          <p:cNvPr id="44" name="Text 42"/>
          <p:cNvSpPr txBox="1"/>
          <p:nvPr/>
        </p:nvSpPr>
        <p:spPr>
          <a:xfrm>
            <a:off x="7284541" y="2395508"/>
            <a:ext cx="24582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14</a:t>
            </a:r>
            <a:endParaRPr lang="en-US" sz="1350" dirty="0"/>
          </a:p>
        </p:txBody>
      </p:sp>
      <p:sp>
        <p:nvSpPr>
          <p:cNvPr id="45" name="Text 43"/>
          <p:cNvSpPr txBox="1"/>
          <p:nvPr/>
        </p:nvSpPr>
        <p:spPr>
          <a:xfrm>
            <a:off x="7327553" y="2693640"/>
            <a:ext cx="156365"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h</a:t>
            </a:r>
            <a:endParaRPr lang="en-US" sz="1350" dirty="0"/>
          </a:p>
        </p:txBody>
      </p:sp>
      <p:sp>
        <p:nvSpPr>
          <p:cNvPr id="46" name="Text 44"/>
          <p:cNvSpPr txBox="1"/>
          <p:nvPr/>
        </p:nvSpPr>
        <p:spPr>
          <a:xfrm>
            <a:off x="762000" y="3327975"/>
            <a:ext cx="1462719" cy="222885"/>
          </a:xfrm>
          <a:prstGeom prst="rect">
            <a:avLst/>
          </a:prstGeom>
          <a:noFill/>
          <a:ln/>
        </p:spPr>
        <p:txBody>
          <a:bodyPr wrap="none" lIns="0" tIns="0" rIns="0" bIns="0" rtlCol="0" anchor="t"/>
          <a:lstStyle/>
          <a:p>
            <a:pPr algn="l" indent="0" marL="0">
              <a:lnSpc>
                <a:spcPts val="1755"/>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After training, once</a:t>
            </a:r>
            <a:endParaRPr lang="en-US" sz="1350" dirty="0"/>
          </a:p>
        </p:txBody>
      </p:sp>
      <p:sp>
        <p:nvSpPr>
          <p:cNvPr id="47" name="Text 45"/>
          <p:cNvSpPr txBox="1"/>
          <p:nvPr/>
        </p:nvSpPr>
        <p:spPr>
          <a:xfrm>
            <a:off x="2478732"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48" name="Text 46"/>
          <p:cNvSpPr txBox="1"/>
          <p:nvPr/>
        </p:nvSpPr>
        <p:spPr>
          <a:xfrm>
            <a:off x="2478732"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49" name="Text 47"/>
          <p:cNvSpPr txBox="1"/>
          <p:nvPr/>
        </p:nvSpPr>
        <p:spPr>
          <a:xfrm>
            <a:off x="2478732"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50" name="Text 48"/>
          <p:cNvSpPr txBox="1"/>
          <p:nvPr/>
        </p:nvSpPr>
        <p:spPr>
          <a:xfrm>
            <a:off x="2470696" y="3950940"/>
            <a:ext cx="168283"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B</a:t>
            </a:r>
            <a:endParaRPr lang="en-US" sz="1350" dirty="0"/>
          </a:p>
        </p:txBody>
      </p:sp>
      <p:sp>
        <p:nvSpPr>
          <p:cNvPr id="51" name="Text 49"/>
          <p:cNvSpPr txBox="1"/>
          <p:nvPr/>
        </p:nvSpPr>
        <p:spPr>
          <a:xfrm>
            <a:off x="2859732"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52" name="Text 50"/>
          <p:cNvSpPr txBox="1"/>
          <p:nvPr/>
        </p:nvSpPr>
        <p:spPr>
          <a:xfrm>
            <a:off x="3174057"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53" name="Text 51"/>
          <p:cNvSpPr txBox="1"/>
          <p:nvPr/>
        </p:nvSpPr>
        <p:spPr>
          <a:xfrm>
            <a:off x="3488382"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54" name="Text 52"/>
          <p:cNvSpPr txBox="1"/>
          <p:nvPr/>
        </p:nvSpPr>
        <p:spPr>
          <a:xfrm>
            <a:off x="3161258" y="3950940"/>
            <a:ext cx="178189"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A</a:t>
            </a:r>
            <a:endParaRPr lang="en-US" sz="1350" dirty="0"/>
          </a:p>
        </p:txBody>
      </p:sp>
      <p:sp>
        <p:nvSpPr>
          <p:cNvPr id="55" name="Text 53"/>
          <p:cNvSpPr txBox="1"/>
          <p:nvPr/>
        </p:nvSpPr>
        <p:spPr>
          <a:xfrm>
            <a:off x="3771900" y="32927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56" name="Text 54"/>
          <p:cNvSpPr txBox="1"/>
          <p:nvPr/>
        </p:nvSpPr>
        <p:spPr>
          <a:xfrm>
            <a:off x="4095006"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57" name="Text 55"/>
          <p:cNvSpPr txBox="1"/>
          <p:nvPr/>
        </p:nvSpPr>
        <p:spPr>
          <a:xfrm>
            <a:off x="4409331"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58" name="Text 56"/>
          <p:cNvSpPr txBox="1"/>
          <p:nvPr/>
        </p:nvSpPr>
        <p:spPr>
          <a:xfrm>
            <a:off x="4723656"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59" name="Text 57"/>
          <p:cNvSpPr txBox="1"/>
          <p:nvPr/>
        </p:nvSpPr>
        <p:spPr>
          <a:xfrm>
            <a:off x="4095006"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60" name="Text 58"/>
          <p:cNvSpPr txBox="1"/>
          <p:nvPr/>
        </p:nvSpPr>
        <p:spPr>
          <a:xfrm>
            <a:off x="4409331"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61" name="Text 59"/>
          <p:cNvSpPr txBox="1"/>
          <p:nvPr/>
        </p:nvSpPr>
        <p:spPr>
          <a:xfrm>
            <a:off x="4723656"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62" name="Text 60"/>
          <p:cNvSpPr txBox="1"/>
          <p:nvPr/>
        </p:nvSpPr>
        <p:spPr>
          <a:xfrm>
            <a:off x="4095006"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63" name="Text 61"/>
          <p:cNvSpPr txBox="1"/>
          <p:nvPr/>
        </p:nvSpPr>
        <p:spPr>
          <a:xfrm>
            <a:off x="4409331"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64" name="Text 62"/>
          <p:cNvSpPr txBox="1"/>
          <p:nvPr/>
        </p:nvSpPr>
        <p:spPr>
          <a:xfrm>
            <a:off x="4723656"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65" name="Text 63"/>
          <p:cNvSpPr txBox="1"/>
          <p:nvPr/>
        </p:nvSpPr>
        <p:spPr>
          <a:xfrm>
            <a:off x="4345335" y="3950940"/>
            <a:ext cx="284524"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BA</a:t>
            </a:r>
            <a:endParaRPr lang="en-US" sz="1350" dirty="0"/>
          </a:p>
        </p:txBody>
      </p:sp>
      <p:sp>
        <p:nvSpPr>
          <p:cNvPr id="66" name="Text 64"/>
          <p:cNvSpPr txBox="1"/>
          <p:nvPr/>
        </p:nvSpPr>
        <p:spPr>
          <a:xfrm>
            <a:off x="5620643" y="30241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67" name="Text 65"/>
          <p:cNvSpPr txBox="1"/>
          <p:nvPr/>
        </p:nvSpPr>
        <p:spPr>
          <a:xfrm>
            <a:off x="5934968" y="30241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68" name="Text 66"/>
          <p:cNvSpPr txBox="1"/>
          <p:nvPr/>
        </p:nvSpPr>
        <p:spPr>
          <a:xfrm>
            <a:off x="6249293" y="30241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69" name="Text 67"/>
          <p:cNvSpPr txBox="1"/>
          <p:nvPr/>
        </p:nvSpPr>
        <p:spPr>
          <a:xfrm>
            <a:off x="5620643" y="33384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70" name="Text 68"/>
          <p:cNvSpPr txBox="1"/>
          <p:nvPr/>
        </p:nvSpPr>
        <p:spPr>
          <a:xfrm>
            <a:off x="5934968" y="33384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3</a:t>
            </a:r>
            <a:endParaRPr lang="en-US" sz="1350" dirty="0"/>
          </a:p>
        </p:txBody>
      </p:sp>
      <p:sp>
        <p:nvSpPr>
          <p:cNvPr id="71" name="Text 69"/>
          <p:cNvSpPr txBox="1"/>
          <p:nvPr/>
        </p:nvSpPr>
        <p:spPr>
          <a:xfrm>
            <a:off x="6249293" y="33384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72" name="Text 70"/>
          <p:cNvSpPr txBox="1"/>
          <p:nvPr/>
        </p:nvSpPr>
        <p:spPr>
          <a:xfrm>
            <a:off x="5620643" y="36528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73" name="Text 71"/>
          <p:cNvSpPr txBox="1"/>
          <p:nvPr/>
        </p:nvSpPr>
        <p:spPr>
          <a:xfrm>
            <a:off x="5934968" y="36528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74" name="Text 72"/>
          <p:cNvSpPr txBox="1"/>
          <p:nvPr/>
        </p:nvSpPr>
        <p:spPr>
          <a:xfrm>
            <a:off x="6249293" y="36528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75" name="Text 73"/>
          <p:cNvSpPr txBox="1"/>
          <p:nvPr/>
        </p:nvSpPr>
        <p:spPr>
          <a:xfrm>
            <a:off x="5902672" y="3950940"/>
            <a:ext cx="215336" cy="171450"/>
          </a:xfrm>
          <a:prstGeom prst="rect">
            <a:avLst/>
          </a:prstGeom>
          <a:noFill/>
          <a:ln/>
        </p:spPr>
        <p:txBody>
          <a:bodyPr wrap="none" lIns="0" tIns="0" rIns="0" bIns="0" rtlCol="0" anchor="t"/>
          <a:lstStyle/>
          <a:p>
            <a:pPr algn="l" indent="0" marL="0">
              <a:lnSpc>
                <a:spcPts val="1350"/>
              </a:lnSpc>
              <a:buNone/>
            </a:pPr>
            <a:r>
              <a:rPr lang="en-US" sz="1350" i="1" dirty="0">
                <a:solidFill>
                  <a:srgbClr val="2D5D92"/>
                </a:solidFill>
                <a:latin typeface="Source Serif 4" pitchFamily="34" charset="0"/>
                <a:ea typeface="Source Serif 4" pitchFamily="34" charset="-122"/>
                <a:cs typeface="Source Serif 4" pitchFamily="34" charset="-120"/>
              </a:rPr>
              <a:t>W</a:t>
            </a:r>
            <a:endParaRPr lang="en-US" sz="1350" dirty="0"/>
          </a:p>
        </p:txBody>
      </p:sp>
      <p:sp>
        <p:nvSpPr>
          <p:cNvPr id="76" name="Text 74"/>
          <p:cNvSpPr txBox="1"/>
          <p:nvPr/>
        </p:nvSpPr>
        <p:spPr>
          <a:xfrm>
            <a:off x="6531173" y="32927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77" name="Text 75"/>
          <p:cNvSpPr txBox="1"/>
          <p:nvPr/>
        </p:nvSpPr>
        <p:spPr>
          <a:xfrm>
            <a:off x="6854279"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78" name="Text 76"/>
          <p:cNvSpPr txBox="1"/>
          <p:nvPr/>
        </p:nvSpPr>
        <p:spPr>
          <a:xfrm>
            <a:off x="7168604"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79" name="Text 77"/>
          <p:cNvSpPr txBox="1"/>
          <p:nvPr/>
        </p:nvSpPr>
        <p:spPr>
          <a:xfrm>
            <a:off x="7482929"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80" name="Text 78"/>
          <p:cNvSpPr txBox="1"/>
          <p:nvPr/>
        </p:nvSpPr>
        <p:spPr>
          <a:xfrm>
            <a:off x="6854279"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81" name="Text 79"/>
          <p:cNvSpPr txBox="1"/>
          <p:nvPr/>
        </p:nvSpPr>
        <p:spPr>
          <a:xfrm>
            <a:off x="7168604"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82" name="Text 80"/>
          <p:cNvSpPr txBox="1"/>
          <p:nvPr/>
        </p:nvSpPr>
        <p:spPr>
          <a:xfrm>
            <a:off x="7482929"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83" name="Text 81"/>
          <p:cNvSpPr txBox="1"/>
          <p:nvPr/>
        </p:nvSpPr>
        <p:spPr>
          <a:xfrm>
            <a:off x="6854279"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84" name="Text 82"/>
          <p:cNvSpPr txBox="1"/>
          <p:nvPr/>
        </p:nvSpPr>
        <p:spPr>
          <a:xfrm>
            <a:off x="7168604"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85" name="Text 83"/>
          <p:cNvSpPr txBox="1"/>
          <p:nvPr/>
        </p:nvSpPr>
        <p:spPr>
          <a:xfrm>
            <a:off x="7482929"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86" name="Text 84"/>
          <p:cNvSpPr txBox="1"/>
          <p:nvPr/>
        </p:nvSpPr>
        <p:spPr>
          <a:xfrm>
            <a:off x="7104608" y="3950940"/>
            <a:ext cx="284524"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BA</a:t>
            </a:r>
            <a:endParaRPr lang="en-US" sz="1350" dirty="0"/>
          </a:p>
        </p:txBody>
      </p:sp>
      <p:sp>
        <p:nvSpPr>
          <p:cNvPr id="87" name="Text 85"/>
          <p:cNvSpPr txBox="1"/>
          <p:nvPr/>
        </p:nvSpPr>
        <p:spPr>
          <a:xfrm>
            <a:off x="7766447" y="32927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88" name="Text 86"/>
          <p:cNvSpPr txBox="1"/>
          <p:nvPr/>
        </p:nvSpPr>
        <p:spPr>
          <a:xfrm>
            <a:off x="8089553"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3</a:t>
            </a:r>
            <a:endParaRPr lang="en-US" sz="1350" dirty="0"/>
          </a:p>
        </p:txBody>
      </p:sp>
      <p:sp>
        <p:nvSpPr>
          <p:cNvPr id="89" name="Text 87"/>
          <p:cNvSpPr txBox="1"/>
          <p:nvPr/>
        </p:nvSpPr>
        <p:spPr>
          <a:xfrm>
            <a:off x="8403878"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90" name="Text 88"/>
          <p:cNvSpPr txBox="1"/>
          <p:nvPr/>
        </p:nvSpPr>
        <p:spPr>
          <a:xfrm>
            <a:off x="8719840" y="30241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91" name="Text 89"/>
          <p:cNvSpPr txBox="1"/>
          <p:nvPr/>
        </p:nvSpPr>
        <p:spPr>
          <a:xfrm>
            <a:off x="8091190" y="33384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92" name="Text 90"/>
          <p:cNvSpPr txBox="1"/>
          <p:nvPr/>
        </p:nvSpPr>
        <p:spPr>
          <a:xfrm>
            <a:off x="8405515" y="33384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3</a:t>
            </a:r>
            <a:endParaRPr lang="en-US" sz="1350" dirty="0"/>
          </a:p>
        </p:txBody>
      </p:sp>
      <p:sp>
        <p:nvSpPr>
          <p:cNvPr id="93" name="Text 91"/>
          <p:cNvSpPr txBox="1"/>
          <p:nvPr/>
        </p:nvSpPr>
        <p:spPr>
          <a:xfrm>
            <a:off x="8719840" y="33384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94" name="Text 92"/>
          <p:cNvSpPr txBox="1"/>
          <p:nvPr/>
        </p:nvSpPr>
        <p:spPr>
          <a:xfrm>
            <a:off x="8089553"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95" name="Text 93"/>
          <p:cNvSpPr txBox="1"/>
          <p:nvPr/>
        </p:nvSpPr>
        <p:spPr>
          <a:xfrm>
            <a:off x="8403878"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3</a:t>
            </a:r>
            <a:endParaRPr lang="en-US" sz="1350" dirty="0"/>
          </a:p>
        </p:txBody>
      </p:sp>
      <p:sp>
        <p:nvSpPr>
          <p:cNvPr id="96" name="Text 94"/>
          <p:cNvSpPr txBox="1"/>
          <p:nvPr/>
        </p:nvSpPr>
        <p:spPr>
          <a:xfrm>
            <a:off x="8719840" y="36528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97" name="Text 95"/>
          <p:cNvSpPr txBox="1"/>
          <p:nvPr/>
        </p:nvSpPr>
        <p:spPr>
          <a:xfrm>
            <a:off x="8351044" y="3950940"/>
            <a:ext cx="261306" cy="171450"/>
          </a:xfrm>
          <a:prstGeom prst="rect">
            <a:avLst/>
          </a:prstGeom>
          <a:noFill/>
          <a:ln/>
        </p:spPr>
        <p:txBody>
          <a:bodyPr wrap="none" lIns="0" tIns="0" rIns="0" bIns="0" rtlCol="0" anchor="t"/>
          <a:lstStyle/>
          <a:p>
            <a:pPr algn="l" indent="0" marL="0">
              <a:lnSpc>
                <a:spcPts val="1350"/>
              </a:lnSpc>
              <a:buNone/>
            </a:pPr>
            <a:r>
              <a:rPr lang="en-US" sz="1350" i="1" dirty="0">
                <a:solidFill>
                  <a:srgbClr val="2D5D92"/>
                </a:solidFill>
                <a:latin typeface="Source Serif 4" pitchFamily="34" charset="0"/>
                <a:ea typeface="Source Serif 4" pitchFamily="34" charset="-122"/>
                <a:cs typeface="Source Serif 4" pitchFamily="34" charset="-120"/>
              </a:rPr>
              <a:t>W′</a:t>
            </a:r>
            <a:endParaRPr lang="en-US" sz="1350" dirty="0"/>
          </a:p>
        </p:txBody>
      </p:sp>
      <p:sp>
        <p:nvSpPr>
          <p:cNvPr id="98" name="Text 96"/>
          <p:cNvSpPr txBox="1"/>
          <p:nvPr/>
        </p:nvSpPr>
        <p:spPr>
          <a:xfrm>
            <a:off x="762000" y="4585275"/>
            <a:ext cx="901482" cy="222885"/>
          </a:xfrm>
          <a:prstGeom prst="rect">
            <a:avLst/>
          </a:prstGeom>
          <a:noFill/>
          <a:ln/>
        </p:spPr>
        <p:txBody>
          <a:bodyPr wrap="none" lIns="0" tIns="0" rIns="0" bIns="0" rtlCol="0" anchor="t"/>
          <a:lstStyle/>
          <a:p>
            <a:pPr algn="l" indent="0" marL="0">
              <a:lnSpc>
                <a:spcPts val="1755"/>
              </a:lnSpc>
              <a:buNone/>
            </a:pPr>
            <a:r>
              <a:rPr lang="en-US" sz="1350" dirty="0">
                <a:solidFill>
                  <a:srgbClr val="DAD6CD"/>
                </a:solidFill>
                <a:latin typeface="Source Sans 3 ExtraLight" pitchFamily="34" charset="0"/>
                <a:ea typeface="Source Sans 3 ExtraLight" pitchFamily="34" charset="-122"/>
                <a:cs typeface="Source Sans 3 ExtraLight" pitchFamily="34" charset="-120"/>
              </a:rPr>
              <a:t>At test time</a:t>
            </a:r>
            <a:endParaRPr lang="en-US" sz="1350" dirty="0"/>
          </a:p>
        </p:txBody>
      </p:sp>
      <p:sp>
        <p:nvSpPr>
          <p:cNvPr id="99" name="Text 97"/>
          <p:cNvSpPr txBox="1"/>
          <p:nvPr/>
        </p:nvSpPr>
        <p:spPr>
          <a:xfrm>
            <a:off x="762000" y="5584478"/>
            <a:ext cx="10678239" cy="5715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After training,</a:t>
            </a:r>
            <a:pPr algn="l" indent="0" marL="0">
              <a:lnSpc>
                <a:spcPts val="2250"/>
              </a:lnSpc>
              <a:buNone/>
            </a:pPr>
            <a:r>
              <a:rPr lang="en-US" sz="1575" i="1" dirty="0">
                <a:solidFill>
                  <a:srgbClr val="C4432C"/>
                </a:solidFill>
                <a:latin typeface="Source Serif 4" pitchFamily="34" charset="0"/>
                <a:ea typeface="Source Serif 4" pitchFamily="34" charset="-122"/>
                <a:cs typeface="Source Serif 4" pitchFamily="34" charset="-120"/>
              </a:rPr>
              <a:t> B</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times</a:t>
            </a:r>
            <a:pPr algn="l" indent="0" marL="0">
              <a:lnSpc>
                <a:spcPts val="2250"/>
              </a:lnSpc>
              <a:buNone/>
            </a:pPr>
            <a:r>
              <a:rPr lang="en-US" sz="1575" i="1" dirty="0">
                <a:solidFill>
                  <a:srgbClr val="C4432C"/>
                </a:solidFill>
                <a:latin typeface="Source Serif 4" pitchFamily="34" charset="0"/>
                <a:ea typeface="Source Serif 4" pitchFamily="34" charset="-122"/>
                <a:cs typeface="Source Serif 4" pitchFamily="34" charset="-120"/>
              </a:rPr>
              <a:t> A</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is worked out once. A column times a row is a full 3 × 3 matrix, the same shape as</a:t>
            </a:r>
            <a:pPr algn="l" indent="0" marL="0">
              <a:lnSpc>
                <a:spcPts val="2250"/>
              </a:lnSpc>
              <a:buNone/>
            </a:pPr>
            <a:r>
              <a:rPr lang="en-US" sz="1575" i="1" dirty="0">
                <a:solidFill>
                  <a:srgbClr val="2D5D92"/>
                </a:solidFill>
                <a:latin typeface="Source Serif 4" pitchFamily="34" charset="0"/>
                <a:ea typeface="Source Serif 4" pitchFamily="34" charset="-122"/>
                <a:cs typeface="Source Serif 4" pitchFamily="34" charset="-120"/>
              </a:rPr>
              <a:t> W</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so it is simply added</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to it; the red cells are the ones that changed.</a:t>
            </a:r>
            <a:endParaRPr lang="en-US" sz="1500" dirty="0"/>
          </a:p>
        </p:txBody>
      </p:sp>
      <p:sp>
        <p:nvSpPr>
          <p:cNvPr id="100" name="Text 98"/>
          <p:cNvSpPr txBox="1"/>
          <p:nvPr/>
        </p:nvSpPr>
        <p:spPr>
          <a:xfrm>
            <a:off x="762000" y="6290816"/>
            <a:ext cx="9056287"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Made-up numbers with rank</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1 and α/</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1, so every product can be checked by eye. In ViT-B the same happens with 768 × 768 weights and</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8.</a:t>
            </a:r>
            <a:endParaRPr lang="en-US" sz="1125" dirty="0"/>
          </a:p>
        </p:txBody>
      </p:sp>
      <p:sp>
        <p:nvSpPr>
          <p:cNvPr id="101" name="Text 99"/>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7</a:t>
            </a:r>
            <a:endParaRPr lang="en-US" sz="1125"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453866"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on a 3 × 3 weight matrix</a:t>
            </a:r>
            <a:endParaRPr lang="en-US" sz="2625" dirty="0"/>
          </a:p>
        </p:txBody>
      </p:sp>
      <p:sp>
        <p:nvSpPr>
          <p:cNvPr id="3" name="Text 1"/>
          <p:cNvSpPr txBox="1"/>
          <p:nvPr/>
        </p:nvSpPr>
        <p:spPr>
          <a:xfrm>
            <a:off x="762000" y="2070675"/>
            <a:ext cx="1173742" cy="222885"/>
          </a:xfrm>
          <a:prstGeom prst="rect">
            <a:avLst/>
          </a:prstGeom>
          <a:noFill/>
          <a:ln/>
        </p:spPr>
        <p:txBody>
          <a:bodyPr wrap="none" lIns="0" tIns="0" rIns="0" bIns="0" rtlCol="0" anchor="t"/>
          <a:lstStyle/>
          <a:p>
            <a:pPr algn="l" indent="0" marL="0">
              <a:lnSpc>
                <a:spcPts val="1755"/>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During training</a:t>
            </a:r>
            <a:endParaRPr lang="en-US" sz="1350" dirty="0"/>
          </a:p>
        </p:txBody>
      </p:sp>
      <p:sp>
        <p:nvSpPr>
          <p:cNvPr id="4" name="Text 2"/>
          <p:cNvSpPr txBox="1"/>
          <p:nvPr/>
        </p:nvSpPr>
        <p:spPr>
          <a:xfrm>
            <a:off x="2480370"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5" name="Text 3"/>
          <p:cNvSpPr txBox="1"/>
          <p:nvPr/>
        </p:nvSpPr>
        <p:spPr>
          <a:xfrm>
            <a:off x="2794695"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6" name="Text 4"/>
          <p:cNvSpPr txBox="1"/>
          <p:nvPr/>
        </p:nvSpPr>
        <p:spPr>
          <a:xfrm>
            <a:off x="3109020"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7" name="Text 5"/>
          <p:cNvSpPr txBox="1"/>
          <p:nvPr/>
        </p:nvSpPr>
        <p:spPr>
          <a:xfrm>
            <a:off x="2480370"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8" name="Text 6"/>
          <p:cNvSpPr txBox="1"/>
          <p:nvPr/>
        </p:nvSpPr>
        <p:spPr>
          <a:xfrm>
            <a:off x="2794695"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3</a:t>
            </a:r>
            <a:endParaRPr lang="en-US" sz="1350" dirty="0"/>
          </a:p>
        </p:txBody>
      </p:sp>
      <p:sp>
        <p:nvSpPr>
          <p:cNvPr id="9" name="Text 7"/>
          <p:cNvSpPr txBox="1"/>
          <p:nvPr/>
        </p:nvSpPr>
        <p:spPr>
          <a:xfrm>
            <a:off x="3109020"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10" name="Text 8"/>
          <p:cNvSpPr txBox="1"/>
          <p:nvPr/>
        </p:nvSpPr>
        <p:spPr>
          <a:xfrm>
            <a:off x="2480370"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11" name="Text 9"/>
          <p:cNvSpPr txBox="1"/>
          <p:nvPr/>
        </p:nvSpPr>
        <p:spPr>
          <a:xfrm>
            <a:off x="2794695"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12" name="Text 10"/>
          <p:cNvSpPr txBox="1"/>
          <p:nvPr/>
        </p:nvSpPr>
        <p:spPr>
          <a:xfrm>
            <a:off x="3109020"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13" name="Text 11"/>
          <p:cNvSpPr txBox="1"/>
          <p:nvPr/>
        </p:nvSpPr>
        <p:spPr>
          <a:xfrm>
            <a:off x="2762399" y="2693640"/>
            <a:ext cx="215336" cy="171450"/>
          </a:xfrm>
          <a:prstGeom prst="rect">
            <a:avLst/>
          </a:prstGeom>
          <a:noFill/>
          <a:ln/>
        </p:spPr>
        <p:txBody>
          <a:bodyPr wrap="none" lIns="0" tIns="0" rIns="0" bIns="0" rtlCol="0" anchor="t"/>
          <a:lstStyle/>
          <a:p>
            <a:pPr algn="l" indent="0" marL="0">
              <a:lnSpc>
                <a:spcPts val="1350"/>
              </a:lnSpc>
              <a:buNone/>
            </a:pPr>
            <a:r>
              <a:rPr lang="en-US" sz="1350" i="1" dirty="0">
                <a:solidFill>
                  <a:srgbClr val="2D5D92"/>
                </a:solidFill>
                <a:latin typeface="Source Serif 4" pitchFamily="34" charset="0"/>
                <a:ea typeface="Source Serif 4" pitchFamily="34" charset="-122"/>
                <a:cs typeface="Source Serif 4" pitchFamily="34" charset="-120"/>
              </a:rPr>
              <a:t>W</a:t>
            </a:r>
            <a:endParaRPr lang="en-US" sz="1350" dirty="0"/>
          </a:p>
        </p:txBody>
      </p:sp>
      <p:sp>
        <p:nvSpPr>
          <p:cNvPr id="14" name="Text 12"/>
          <p:cNvSpPr txBox="1"/>
          <p:nvPr/>
        </p:nvSpPr>
        <p:spPr>
          <a:xfrm>
            <a:off x="3490020"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1</a:t>
            </a:r>
            <a:endParaRPr lang="en-US" sz="1350" dirty="0"/>
          </a:p>
        </p:txBody>
      </p:sp>
      <p:sp>
        <p:nvSpPr>
          <p:cNvPr id="15" name="Text 13"/>
          <p:cNvSpPr txBox="1"/>
          <p:nvPr/>
        </p:nvSpPr>
        <p:spPr>
          <a:xfrm>
            <a:off x="3490020"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2</a:t>
            </a:r>
            <a:endParaRPr lang="en-US" sz="1350" dirty="0"/>
          </a:p>
        </p:txBody>
      </p:sp>
      <p:sp>
        <p:nvSpPr>
          <p:cNvPr id="16" name="Text 14"/>
          <p:cNvSpPr txBox="1"/>
          <p:nvPr/>
        </p:nvSpPr>
        <p:spPr>
          <a:xfrm>
            <a:off x="3490020"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3</a:t>
            </a:r>
            <a:endParaRPr lang="en-US" sz="1350" dirty="0"/>
          </a:p>
        </p:txBody>
      </p:sp>
      <p:sp>
        <p:nvSpPr>
          <p:cNvPr id="17" name="Text 15"/>
          <p:cNvSpPr txBox="1"/>
          <p:nvPr/>
        </p:nvSpPr>
        <p:spPr>
          <a:xfrm>
            <a:off x="3487936" y="2693640"/>
            <a:ext cx="152495"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x</a:t>
            </a:r>
            <a:endParaRPr lang="en-US" sz="1350" dirty="0"/>
          </a:p>
        </p:txBody>
      </p:sp>
      <p:sp>
        <p:nvSpPr>
          <p:cNvPr id="18" name="Text 16"/>
          <p:cNvSpPr txBox="1"/>
          <p:nvPr/>
        </p:nvSpPr>
        <p:spPr>
          <a:xfrm>
            <a:off x="3771900" y="20354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19" name="Text 17"/>
          <p:cNvSpPr txBox="1"/>
          <p:nvPr/>
        </p:nvSpPr>
        <p:spPr>
          <a:xfrm>
            <a:off x="4095006" y="17668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20" name="Text 18"/>
          <p:cNvSpPr txBox="1"/>
          <p:nvPr/>
        </p:nvSpPr>
        <p:spPr>
          <a:xfrm>
            <a:off x="4095006"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21" name="Text 19"/>
          <p:cNvSpPr txBox="1"/>
          <p:nvPr/>
        </p:nvSpPr>
        <p:spPr>
          <a:xfrm>
            <a:off x="4095006" y="23955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22" name="Text 20"/>
          <p:cNvSpPr txBox="1"/>
          <p:nvPr/>
        </p:nvSpPr>
        <p:spPr>
          <a:xfrm>
            <a:off x="4086969" y="2693640"/>
            <a:ext cx="168283"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B</a:t>
            </a:r>
            <a:endParaRPr lang="en-US" sz="1350" dirty="0"/>
          </a:p>
        </p:txBody>
      </p:sp>
      <p:sp>
        <p:nvSpPr>
          <p:cNvPr id="23" name="Text 21"/>
          <p:cNvSpPr txBox="1"/>
          <p:nvPr/>
        </p:nvSpPr>
        <p:spPr>
          <a:xfrm>
            <a:off x="4476006"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24" name="Text 22"/>
          <p:cNvSpPr txBox="1"/>
          <p:nvPr/>
        </p:nvSpPr>
        <p:spPr>
          <a:xfrm>
            <a:off x="4790331"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25" name="Text 23"/>
          <p:cNvSpPr txBox="1"/>
          <p:nvPr/>
        </p:nvSpPr>
        <p:spPr>
          <a:xfrm>
            <a:off x="5104656"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26" name="Text 24"/>
          <p:cNvSpPr txBox="1"/>
          <p:nvPr/>
        </p:nvSpPr>
        <p:spPr>
          <a:xfrm>
            <a:off x="4777532" y="2693640"/>
            <a:ext cx="178189"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A</a:t>
            </a:r>
            <a:endParaRPr lang="en-US" sz="1350" dirty="0"/>
          </a:p>
        </p:txBody>
      </p:sp>
      <p:sp>
        <p:nvSpPr>
          <p:cNvPr id="27" name="Text 25"/>
          <p:cNvSpPr txBox="1"/>
          <p:nvPr/>
        </p:nvSpPr>
        <p:spPr>
          <a:xfrm>
            <a:off x="5487293"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1</a:t>
            </a:r>
            <a:endParaRPr lang="en-US" sz="1350" dirty="0"/>
          </a:p>
        </p:txBody>
      </p:sp>
      <p:sp>
        <p:nvSpPr>
          <p:cNvPr id="28" name="Text 26"/>
          <p:cNvSpPr txBox="1"/>
          <p:nvPr/>
        </p:nvSpPr>
        <p:spPr>
          <a:xfrm>
            <a:off x="5487293"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2</a:t>
            </a:r>
            <a:endParaRPr lang="en-US" sz="1350" dirty="0"/>
          </a:p>
        </p:txBody>
      </p:sp>
      <p:sp>
        <p:nvSpPr>
          <p:cNvPr id="29" name="Text 27"/>
          <p:cNvSpPr txBox="1"/>
          <p:nvPr/>
        </p:nvSpPr>
        <p:spPr>
          <a:xfrm>
            <a:off x="5487293"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3</a:t>
            </a:r>
            <a:endParaRPr lang="en-US" sz="1350" dirty="0"/>
          </a:p>
        </p:txBody>
      </p:sp>
      <p:sp>
        <p:nvSpPr>
          <p:cNvPr id="30" name="Text 28"/>
          <p:cNvSpPr txBox="1"/>
          <p:nvPr/>
        </p:nvSpPr>
        <p:spPr>
          <a:xfrm>
            <a:off x="5485209" y="2693640"/>
            <a:ext cx="152495"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x</a:t>
            </a:r>
            <a:endParaRPr lang="en-US" sz="1350" dirty="0"/>
          </a:p>
        </p:txBody>
      </p:sp>
      <p:sp>
        <p:nvSpPr>
          <p:cNvPr id="31" name="Text 29"/>
          <p:cNvSpPr txBox="1"/>
          <p:nvPr/>
        </p:nvSpPr>
        <p:spPr>
          <a:xfrm>
            <a:off x="5769173" y="20354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32" name="Text 30"/>
          <p:cNvSpPr txBox="1"/>
          <p:nvPr/>
        </p:nvSpPr>
        <p:spPr>
          <a:xfrm>
            <a:off x="6093916"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5</a:t>
            </a:r>
            <a:endParaRPr lang="en-US" sz="1350" dirty="0"/>
          </a:p>
        </p:txBody>
      </p:sp>
      <p:sp>
        <p:nvSpPr>
          <p:cNvPr id="33" name="Text 31"/>
          <p:cNvSpPr txBox="1"/>
          <p:nvPr/>
        </p:nvSpPr>
        <p:spPr>
          <a:xfrm>
            <a:off x="6093916"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7</a:t>
            </a:r>
            <a:endParaRPr lang="en-US" sz="1350" dirty="0"/>
          </a:p>
        </p:txBody>
      </p:sp>
      <p:sp>
        <p:nvSpPr>
          <p:cNvPr id="34" name="Text 32"/>
          <p:cNvSpPr txBox="1"/>
          <p:nvPr/>
        </p:nvSpPr>
        <p:spPr>
          <a:xfrm>
            <a:off x="6093916"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8</a:t>
            </a:r>
            <a:endParaRPr lang="en-US" sz="1350" dirty="0"/>
          </a:p>
        </p:txBody>
      </p:sp>
      <p:sp>
        <p:nvSpPr>
          <p:cNvPr id="35" name="Text 33"/>
          <p:cNvSpPr txBox="1"/>
          <p:nvPr/>
        </p:nvSpPr>
        <p:spPr>
          <a:xfrm>
            <a:off x="6018907" y="2693640"/>
            <a:ext cx="304026"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Wx</a:t>
            </a:r>
            <a:endParaRPr lang="en-US" sz="1350" dirty="0"/>
          </a:p>
        </p:txBody>
      </p:sp>
      <p:sp>
        <p:nvSpPr>
          <p:cNvPr id="36" name="Text 34"/>
          <p:cNvSpPr txBox="1"/>
          <p:nvPr/>
        </p:nvSpPr>
        <p:spPr>
          <a:xfrm>
            <a:off x="6375797" y="20354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37" name="Text 35"/>
          <p:cNvSpPr txBox="1"/>
          <p:nvPr/>
        </p:nvSpPr>
        <p:spPr>
          <a:xfrm>
            <a:off x="6712744"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3</a:t>
            </a:r>
            <a:endParaRPr lang="en-US" sz="1350" dirty="0"/>
          </a:p>
        </p:txBody>
      </p:sp>
      <p:sp>
        <p:nvSpPr>
          <p:cNvPr id="38" name="Text 36"/>
          <p:cNvSpPr txBox="1"/>
          <p:nvPr/>
        </p:nvSpPr>
        <p:spPr>
          <a:xfrm>
            <a:off x="6712744"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0</a:t>
            </a:r>
            <a:endParaRPr lang="en-US" sz="1350" dirty="0"/>
          </a:p>
        </p:txBody>
      </p:sp>
      <p:sp>
        <p:nvSpPr>
          <p:cNvPr id="39" name="Text 37"/>
          <p:cNvSpPr txBox="1"/>
          <p:nvPr/>
        </p:nvSpPr>
        <p:spPr>
          <a:xfrm>
            <a:off x="6712744"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6</a:t>
            </a:r>
            <a:endParaRPr lang="en-US" sz="1350" dirty="0"/>
          </a:p>
        </p:txBody>
      </p:sp>
      <p:sp>
        <p:nvSpPr>
          <p:cNvPr id="40" name="Text 38"/>
          <p:cNvSpPr txBox="1"/>
          <p:nvPr/>
        </p:nvSpPr>
        <p:spPr>
          <a:xfrm>
            <a:off x="6601420" y="2693640"/>
            <a:ext cx="379714"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BAx</a:t>
            </a:r>
            <a:endParaRPr lang="en-US" sz="1350" dirty="0"/>
          </a:p>
        </p:txBody>
      </p:sp>
      <p:sp>
        <p:nvSpPr>
          <p:cNvPr id="41" name="Text 39"/>
          <p:cNvSpPr txBox="1"/>
          <p:nvPr/>
        </p:nvSpPr>
        <p:spPr>
          <a:xfrm>
            <a:off x="7006828" y="20354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42" name="Text 40"/>
          <p:cNvSpPr txBox="1"/>
          <p:nvPr/>
        </p:nvSpPr>
        <p:spPr>
          <a:xfrm>
            <a:off x="7329934" y="17668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8</a:t>
            </a:r>
            <a:endParaRPr lang="en-US" sz="1350" dirty="0"/>
          </a:p>
        </p:txBody>
      </p:sp>
      <p:sp>
        <p:nvSpPr>
          <p:cNvPr id="43" name="Text 41"/>
          <p:cNvSpPr txBox="1"/>
          <p:nvPr/>
        </p:nvSpPr>
        <p:spPr>
          <a:xfrm>
            <a:off x="7329934"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7</a:t>
            </a:r>
            <a:endParaRPr lang="en-US" sz="1350" dirty="0"/>
          </a:p>
        </p:txBody>
      </p:sp>
      <p:sp>
        <p:nvSpPr>
          <p:cNvPr id="44" name="Text 42"/>
          <p:cNvSpPr txBox="1"/>
          <p:nvPr/>
        </p:nvSpPr>
        <p:spPr>
          <a:xfrm>
            <a:off x="7284541" y="2395508"/>
            <a:ext cx="24582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14</a:t>
            </a:r>
            <a:endParaRPr lang="en-US" sz="1350" dirty="0"/>
          </a:p>
        </p:txBody>
      </p:sp>
      <p:sp>
        <p:nvSpPr>
          <p:cNvPr id="45" name="Text 43"/>
          <p:cNvSpPr txBox="1"/>
          <p:nvPr/>
        </p:nvSpPr>
        <p:spPr>
          <a:xfrm>
            <a:off x="7327553" y="2693640"/>
            <a:ext cx="156365"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h</a:t>
            </a:r>
            <a:endParaRPr lang="en-US" sz="1350" dirty="0"/>
          </a:p>
        </p:txBody>
      </p:sp>
      <p:sp>
        <p:nvSpPr>
          <p:cNvPr id="46" name="Text 44"/>
          <p:cNvSpPr txBox="1"/>
          <p:nvPr/>
        </p:nvSpPr>
        <p:spPr>
          <a:xfrm>
            <a:off x="762000" y="3327975"/>
            <a:ext cx="1462719" cy="222885"/>
          </a:xfrm>
          <a:prstGeom prst="rect">
            <a:avLst/>
          </a:prstGeom>
          <a:noFill/>
          <a:ln/>
        </p:spPr>
        <p:txBody>
          <a:bodyPr wrap="none" lIns="0" tIns="0" rIns="0" bIns="0" rtlCol="0" anchor="t"/>
          <a:lstStyle/>
          <a:p>
            <a:pPr algn="l" indent="0" marL="0">
              <a:lnSpc>
                <a:spcPts val="1755"/>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After training, once</a:t>
            </a:r>
            <a:endParaRPr lang="en-US" sz="1350" dirty="0"/>
          </a:p>
        </p:txBody>
      </p:sp>
      <p:sp>
        <p:nvSpPr>
          <p:cNvPr id="47" name="Text 45"/>
          <p:cNvSpPr txBox="1"/>
          <p:nvPr/>
        </p:nvSpPr>
        <p:spPr>
          <a:xfrm>
            <a:off x="2478732"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48" name="Text 46"/>
          <p:cNvSpPr txBox="1"/>
          <p:nvPr/>
        </p:nvSpPr>
        <p:spPr>
          <a:xfrm>
            <a:off x="2478732"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49" name="Text 47"/>
          <p:cNvSpPr txBox="1"/>
          <p:nvPr/>
        </p:nvSpPr>
        <p:spPr>
          <a:xfrm>
            <a:off x="2478732"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50" name="Text 48"/>
          <p:cNvSpPr txBox="1"/>
          <p:nvPr/>
        </p:nvSpPr>
        <p:spPr>
          <a:xfrm>
            <a:off x="2470696" y="3950940"/>
            <a:ext cx="168283"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B</a:t>
            </a:r>
            <a:endParaRPr lang="en-US" sz="1350" dirty="0"/>
          </a:p>
        </p:txBody>
      </p:sp>
      <p:sp>
        <p:nvSpPr>
          <p:cNvPr id="51" name="Text 49"/>
          <p:cNvSpPr txBox="1"/>
          <p:nvPr/>
        </p:nvSpPr>
        <p:spPr>
          <a:xfrm>
            <a:off x="2859732"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52" name="Text 50"/>
          <p:cNvSpPr txBox="1"/>
          <p:nvPr/>
        </p:nvSpPr>
        <p:spPr>
          <a:xfrm>
            <a:off x="3174057"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53" name="Text 51"/>
          <p:cNvSpPr txBox="1"/>
          <p:nvPr/>
        </p:nvSpPr>
        <p:spPr>
          <a:xfrm>
            <a:off x="3488382"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54" name="Text 52"/>
          <p:cNvSpPr txBox="1"/>
          <p:nvPr/>
        </p:nvSpPr>
        <p:spPr>
          <a:xfrm>
            <a:off x="3161258" y="3950940"/>
            <a:ext cx="178189"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A</a:t>
            </a:r>
            <a:endParaRPr lang="en-US" sz="1350" dirty="0"/>
          </a:p>
        </p:txBody>
      </p:sp>
      <p:sp>
        <p:nvSpPr>
          <p:cNvPr id="55" name="Text 53"/>
          <p:cNvSpPr txBox="1"/>
          <p:nvPr/>
        </p:nvSpPr>
        <p:spPr>
          <a:xfrm>
            <a:off x="3771900" y="32927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56" name="Text 54"/>
          <p:cNvSpPr txBox="1"/>
          <p:nvPr/>
        </p:nvSpPr>
        <p:spPr>
          <a:xfrm>
            <a:off x="4095006"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57" name="Text 55"/>
          <p:cNvSpPr txBox="1"/>
          <p:nvPr/>
        </p:nvSpPr>
        <p:spPr>
          <a:xfrm>
            <a:off x="4409331"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58" name="Text 56"/>
          <p:cNvSpPr txBox="1"/>
          <p:nvPr/>
        </p:nvSpPr>
        <p:spPr>
          <a:xfrm>
            <a:off x="4723656"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59" name="Text 57"/>
          <p:cNvSpPr txBox="1"/>
          <p:nvPr/>
        </p:nvSpPr>
        <p:spPr>
          <a:xfrm>
            <a:off x="4095006"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60" name="Text 58"/>
          <p:cNvSpPr txBox="1"/>
          <p:nvPr/>
        </p:nvSpPr>
        <p:spPr>
          <a:xfrm>
            <a:off x="4409331"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61" name="Text 59"/>
          <p:cNvSpPr txBox="1"/>
          <p:nvPr/>
        </p:nvSpPr>
        <p:spPr>
          <a:xfrm>
            <a:off x="4723656"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62" name="Text 60"/>
          <p:cNvSpPr txBox="1"/>
          <p:nvPr/>
        </p:nvSpPr>
        <p:spPr>
          <a:xfrm>
            <a:off x="4095006"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63" name="Text 61"/>
          <p:cNvSpPr txBox="1"/>
          <p:nvPr/>
        </p:nvSpPr>
        <p:spPr>
          <a:xfrm>
            <a:off x="4409331"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64" name="Text 62"/>
          <p:cNvSpPr txBox="1"/>
          <p:nvPr/>
        </p:nvSpPr>
        <p:spPr>
          <a:xfrm>
            <a:off x="4723656"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65" name="Text 63"/>
          <p:cNvSpPr txBox="1"/>
          <p:nvPr/>
        </p:nvSpPr>
        <p:spPr>
          <a:xfrm>
            <a:off x="4345335" y="3950940"/>
            <a:ext cx="284524"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BA</a:t>
            </a:r>
            <a:endParaRPr lang="en-US" sz="1350" dirty="0"/>
          </a:p>
        </p:txBody>
      </p:sp>
      <p:sp>
        <p:nvSpPr>
          <p:cNvPr id="66" name="Text 64"/>
          <p:cNvSpPr txBox="1"/>
          <p:nvPr/>
        </p:nvSpPr>
        <p:spPr>
          <a:xfrm>
            <a:off x="5620643" y="30241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67" name="Text 65"/>
          <p:cNvSpPr txBox="1"/>
          <p:nvPr/>
        </p:nvSpPr>
        <p:spPr>
          <a:xfrm>
            <a:off x="5934968" y="30241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68" name="Text 66"/>
          <p:cNvSpPr txBox="1"/>
          <p:nvPr/>
        </p:nvSpPr>
        <p:spPr>
          <a:xfrm>
            <a:off x="6249293" y="30241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69" name="Text 67"/>
          <p:cNvSpPr txBox="1"/>
          <p:nvPr/>
        </p:nvSpPr>
        <p:spPr>
          <a:xfrm>
            <a:off x="5620643" y="33384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70" name="Text 68"/>
          <p:cNvSpPr txBox="1"/>
          <p:nvPr/>
        </p:nvSpPr>
        <p:spPr>
          <a:xfrm>
            <a:off x="5934968" y="33384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3</a:t>
            </a:r>
            <a:endParaRPr lang="en-US" sz="1350" dirty="0"/>
          </a:p>
        </p:txBody>
      </p:sp>
      <p:sp>
        <p:nvSpPr>
          <p:cNvPr id="71" name="Text 69"/>
          <p:cNvSpPr txBox="1"/>
          <p:nvPr/>
        </p:nvSpPr>
        <p:spPr>
          <a:xfrm>
            <a:off x="6249293" y="33384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72" name="Text 70"/>
          <p:cNvSpPr txBox="1"/>
          <p:nvPr/>
        </p:nvSpPr>
        <p:spPr>
          <a:xfrm>
            <a:off x="5620643" y="36528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73" name="Text 71"/>
          <p:cNvSpPr txBox="1"/>
          <p:nvPr/>
        </p:nvSpPr>
        <p:spPr>
          <a:xfrm>
            <a:off x="5934968" y="36528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74" name="Text 72"/>
          <p:cNvSpPr txBox="1"/>
          <p:nvPr/>
        </p:nvSpPr>
        <p:spPr>
          <a:xfrm>
            <a:off x="6249293" y="36528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75" name="Text 73"/>
          <p:cNvSpPr txBox="1"/>
          <p:nvPr/>
        </p:nvSpPr>
        <p:spPr>
          <a:xfrm>
            <a:off x="5902672" y="3950940"/>
            <a:ext cx="215336" cy="171450"/>
          </a:xfrm>
          <a:prstGeom prst="rect">
            <a:avLst/>
          </a:prstGeom>
          <a:noFill/>
          <a:ln/>
        </p:spPr>
        <p:txBody>
          <a:bodyPr wrap="none" lIns="0" tIns="0" rIns="0" bIns="0" rtlCol="0" anchor="t"/>
          <a:lstStyle/>
          <a:p>
            <a:pPr algn="l" indent="0" marL="0">
              <a:lnSpc>
                <a:spcPts val="1350"/>
              </a:lnSpc>
              <a:buNone/>
            </a:pPr>
            <a:r>
              <a:rPr lang="en-US" sz="1350" i="1" dirty="0">
                <a:solidFill>
                  <a:srgbClr val="2D5D92"/>
                </a:solidFill>
                <a:latin typeface="Source Serif 4" pitchFamily="34" charset="0"/>
                <a:ea typeface="Source Serif 4" pitchFamily="34" charset="-122"/>
                <a:cs typeface="Source Serif 4" pitchFamily="34" charset="-120"/>
              </a:rPr>
              <a:t>W</a:t>
            </a:r>
            <a:endParaRPr lang="en-US" sz="1350" dirty="0"/>
          </a:p>
        </p:txBody>
      </p:sp>
      <p:sp>
        <p:nvSpPr>
          <p:cNvPr id="76" name="Text 74"/>
          <p:cNvSpPr txBox="1"/>
          <p:nvPr/>
        </p:nvSpPr>
        <p:spPr>
          <a:xfrm>
            <a:off x="6531173" y="32927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77" name="Text 75"/>
          <p:cNvSpPr txBox="1"/>
          <p:nvPr/>
        </p:nvSpPr>
        <p:spPr>
          <a:xfrm>
            <a:off x="6854279"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78" name="Text 76"/>
          <p:cNvSpPr txBox="1"/>
          <p:nvPr/>
        </p:nvSpPr>
        <p:spPr>
          <a:xfrm>
            <a:off x="7168604"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79" name="Text 77"/>
          <p:cNvSpPr txBox="1"/>
          <p:nvPr/>
        </p:nvSpPr>
        <p:spPr>
          <a:xfrm>
            <a:off x="7482929"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80" name="Text 78"/>
          <p:cNvSpPr txBox="1"/>
          <p:nvPr/>
        </p:nvSpPr>
        <p:spPr>
          <a:xfrm>
            <a:off x="6854279"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81" name="Text 79"/>
          <p:cNvSpPr txBox="1"/>
          <p:nvPr/>
        </p:nvSpPr>
        <p:spPr>
          <a:xfrm>
            <a:off x="7168604"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82" name="Text 80"/>
          <p:cNvSpPr txBox="1"/>
          <p:nvPr/>
        </p:nvSpPr>
        <p:spPr>
          <a:xfrm>
            <a:off x="7482929"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83" name="Text 81"/>
          <p:cNvSpPr txBox="1"/>
          <p:nvPr/>
        </p:nvSpPr>
        <p:spPr>
          <a:xfrm>
            <a:off x="6854279"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84" name="Text 82"/>
          <p:cNvSpPr txBox="1"/>
          <p:nvPr/>
        </p:nvSpPr>
        <p:spPr>
          <a:xfrm>
            <a:off x="7168604"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85" name="Text 83"/>
          <p:cNvSpPr txBox="1"/>
          <p:nvPr/>
        </p:nvSpPr>
        <p:spPr>
          <a:xfrm>
            <a:off x="7482929"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86" name="Text 84"/>
          <p:cNvSpPr txBox="1"/>
          <p:nvPr/>
        </p:nvSpPr>
        <p:spPr>
          <a:xfrm>
            <a:off x="7104608" y="3950940"/>
            <a:ext cx="284524"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BA</a:t>
            </a:r>
            <a:endParaRPr lang="en-US" sz="1350" dirty="0"/>
          </a:p>
        </p:txBody>
      </p:sp>
      <p:sp>
        <p:nvSpPr>
          <p:cNvPr id="87" name="Text 85"/>
          <p:cNvSpPr txBox="1"/>
          <p:nvPr/>
        </p:nvSpPr>
        <p:spPr>
          <a:xfrm>
            <a:off x="7766447" y="32927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88" name="Text 86"/>
          <p:cNvSpPr txBox="1"/>
          <p:nvPr/>
        </p:nvSpPr>
        <p:spPr>
          <a:xfrm>
            <a:off x="8089553"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3</a:t>
            </a:r>
            <a:endParaRPr lang="en-US" sz="1350" dirty="0"/>
          </a:p>
        </p:txBody>
      </p:sp>
      <p:sp>
        <p:nvSpPr>
          <p:cNvPr id="89" name="Text 87"/>
          <p:cNvSpPr txBox="1"/>
          <p:nvPr/>
        </p:nvSpPr>
        <p:spPr>
          <a:xfrm>
            <a:off x="8403878"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90" name="Text 88"/>
          <p:cNvSpPr txBox="1"/>
          <p:nvPr/>
        </p:nvSpPr>
        <p:spPr>
          <a:xfrm>
            <a:off x="8719840" y="30241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91" name="Text 89"/>
          <p:cNvSpPr txBox="1"/>
          <p:nvPr/>
        </p:nvSpPr>
        <p:spPr>
          <a:xfrm>
            <a:off x="8091190" y="33384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92" name="Text 90"/>
          <p:cNvSpPr txBox="1"/>
          <p:nvPr/>
        </p:nvSpPr>
        <p:spPr>
          <a:xfrm>
            <a:off x="8405515" y="33384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3</a:t>
            </a:r>
            <a:endParaRPr lang="en-US" sz="1350" dirty="0"/>
          </a:p>
        </p:txBody>
      </p:sp>
      <p:sp>
        <p:nvSpPr>
          <p:cNvPr id="93" name="Text 91"/>
          <p:cNvSpPr txBox="1"/>
          <p:nvPr/>
        </p:nvSpPr>
        <p:spPr>
          <a:xfrm>
            <a:off x="8719840" y="33384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94" name="Text 92"/>
          <p:cNvSpPr txBox="1"/>
          <p:nvPr/>
        </p:nvSpPr>
        <p:spPr>
          <a:xfrm>
            <a:off x="8089553"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95" name="Text 93"/>
          <p:cNvSpPr txBox="1"/>
          <p:nvPr/>
        </p:nvSpPr>
        <p:spPr>
          <a:xfrm>
            <a:off x="8403878"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3</a:t>
            </a:r>
            <a:endParaRPr lang="en-US" sz="1350" dirty="0"/>
          </a:p>
        </p:txBody>
      </p:sp>
      <p:sp>
        <p:nvSpPr>
          <p:cNvPr id="96" name="Text 94"/>
          <p:cNvSpPr txBox="1"/>
          <p:nvPr/>
        </p:nvSpPr>
        <p:spPr>
          <a:xfrm>
            <a:off x="8719840" y="36528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97" name="Text 95"/>
          <p:cNvSpPr txBox="1"/>
          <p:nvPr/>
        </p:nvSpPr>
        <p:spPr>
          <a:xfrm>
            <a:off x="8351044" y="3950940"/>
            <a:ext cx="261306" cy="171450"/>
          </a:xfrm>
          <a:prstGeom prst="rect">
            <a:avLst/>
          </a:prstGeom>
          <a:noFill/>
          <a:ln/>
        </p:spPr>
        <p:txBody>
          <a:bodyPr wrap="none" lIns="0" tIns="0" rIns="0" bIns="0" rtlCol="0" anchor="t"/>
          <a:lstStyle/>
          <a:p>
            <a:pPr algn="l" indent="0" marL="0">
              <a:lnSpc>
                <a:spcPts val="1350"/>
              </a:lnSpc>
              <a:buNone/>
            </a:pPr>
            <a:r>
              <a:rPr lang="en-US" sz="1350" i="1" dirty="0">
                <a:solidFill>
                  <a:srgbClr val="2D5D92"/>
                </a:solidFill>
                <a:latin typeface="Source Serif 4" pitchFamily="34" charset="0"/>
                <a:ea typeface="Source Serif 4" pitchFamily="34" charset="-122"/>
                <a:cs typeface="Source Serif 4" pitchFamily="34" charset="-120"/>
              </a:rPr>
              <a:t>W′</a:t>
            </a:r>
            <a:endParaRPr lang="en-US" sz="1350" dirty="0"/>
          </a:p>
        </p:txBody>
      </p:sp>
      <p:sp>
        <p:nvSpPr>
          <p:cNvPr id="98" name="Text 96"/>
          <p:cNvSpPr txBox="1"/>
          <p:nvPr/>
        </p:nvSpPr>
        <p:spPr>
          <a:xfrm>
            <a:off x="762000" y="4585275"/>
            <a:ext cx="901482" cy="222885"/>
          </a:xfrm>
          <a:prstGeom prst="rect">
            <a:avLst/>
          </a:prstGeom>
          <a:noFill/>
          <a:ln/>
        </p:spPr>
        <p:txBody>
          <a:bodyPr wrap="none" lIns="0" tIns="0" rIns="0" bIns="0" rtlCol="0" anchor="t"/>
          <a:lstStyle/>
          <a:p>
            <a:pPr algn="l" indent="0" marL="0">
              <a:lnSpc>
                <a:spcPts val="1755"/>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At test time</a:t>
            </a:r>
            <a:endParaRPr lang="en-US" sz="1350" dirty="0"/>
          </a:p>
        </p:txBody>
      </p:sp>
      <p:sp>
        <p:nvSpPr>
          <p:cNvPr id="99" name="Text 97"/>
          <p:cNvSpPr txBox="1"/>
          <p:nvPr/>
        </p:nvSpPr>
        <p:spPr>
          <a:xfrm>
            <a:off x="2478732" y="42814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3</a:t>
            </a:r>
            <a:endParaRPr lang="en-US" sz="1350" dirty="0"/>
          </a:p>
        </p:txBody>
      </p:sp>
      <p:sp>
        <p:nvSpPr>
          <p:cNvPr id="100" name="Text 98"/>
          <p:cNvSpPr txBox="1"/>
          <p:nvPr/>
        </p:nvSpPr>
        <p:spPr>
          <a:xfrm>
            <a:off x="2793057" y="42814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101" name="Text 99"/>
          <p:cNvSpPr txBox="1"/>
          <p:nvPr/>
        </p:nvSpPr>
        <p:spPr>
          <a:xfrm>
            <a:off x="3109020" y="42814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102" name="Text 100"/>
          <p:cNvSpPr txBox="1"/>
          <p:nvPr/>
        </p:nvSpPr>
        <p:spPr>
          <a:xfrm>
            <a:off x="2480370" y="45957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103" name="Text 101"/>
          <p:cNvSpPr txBox="1"/>
          <p:nvPr/>
        </p:nvSpPr>
        <p:spPr>
          <a:xfrm>
            <a:off x="2794695" y="45957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3</a:t>
            </a:r>
            <a:endParaRPr lang="en-US" sz="1350" dirty="0"/>
          </a:p>
        </p:txBody>
      </p:sp>
      <p:sp>
        <p:nvSpPr>
          <p:cNvPr id="104" name="Text 102"/>
          <p:cNvSpPr txBox="1"/>
          <p:nvPr/>
        </p:nvSpPr>
        <p:spPr>
          <a:xfrm>
            <a:off x="3109020" y="45957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105" name="Text 103"/>
          <p:cNvSpPr txBox="1"/>
          <p:nvPr/>
        </p:nvSpPr>
        <p:spPr>
          <a:xfrm>
            <a:off x="2478732" y="49101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106" name="Text 104"/>
          <p:cNvSpPr txBox="1"/>
          <p:nvPr/>
        </p:nvSpPr>
        <p:spPr>
          <a:xfrm>
            <a:off x="2793057" y="49101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3</a:t>
            </a:r>
            <a:endParaRPr lang="en-US" sz="1350" dirty="0"/>
          </a:p>
        </p:txBody>
      </p:sp>
      <p:sp>
        <p:nvSpPr>
          <p:cNvPr id="107" name="Text 105"/>
          <p:cNvSpPr txBox="1"/>
          <p:nvPr/>
        </p:nvSpPr>
        <p:spPr>
          <a:xfrm>
            <a:off x="3109020" y="49101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108" name="Text 106"/>
          <p:cNvSpPr txBox="1"/>
          <p:nvPr/>
        </p:nvSpPr>
        <p:spPr>
          <a:xfrm>
            <a:off x="2740223" y="5208240"/>
            <a:ext cx="261306" cy="171450"/>
          </a:xfrm>
          <a:prstGeom prst="rect">
            <a:avLst/>
          </a:prstGeom>
          <a:noFill/>
          <a:ln/>
        </p:spPr>
        <p:txBody>
          <a:bodyPr wrap="none" lIns="0" tIns="0" rIns="0" bIns="0" rtlCol="0" anchor="t"/>
          <a:lstStyle/>
          <a:p>
            <a:pPr algn="l" indent="0" marL="0">
              <a:lnSpc>
                <a:spcPts val="1350"/>
              </a:lnSpc>
              <a:buNone/>
            </a:pPr>
            <a:r>
              <a:rPr lang="en-US" sz="1350" i="1" dirty="0">
                <a:solidFill>
                  <a:srgbClr val="2D5D92"/>
                </a:solidFill>
                <a:latin typeface="Source Serif 4" pitchFamily="34" charset="0"/>
                <a:ea typeface="Source Serif 4" pitchFamily="34" charset="-122"/>
                <a:cs typeface="Source Serif 4" pitchFamily="34" charset="-120"/>
              </a:rPr>
              <a:t>W′</a:t>
            </a:r>
            <a:endParaRPr lang="en-US" sz="1350" dirty="0"/>
          </a:p>
        </p:txBody>
      </p:sp>
      <p:sp>
        <p:nvSpPr>
          <p:cNvPr id="109" name="Text 107"/>
          <p:cNvSpPr txBox="1"/>
          <p:nvPr/>
        </p:nvSpPr>
        <p:spPr>
          <a:xfrm>
            <a:off x="3490020" y="42814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1</a:t>
            </a:r>
            <a:endParaRPr lang="en-US" sz="1350" dirty="0"/>
          </a:p>
        </p:txBody>
      </p:sp>
      <p:sp>
        <p:nvSpPr>
          <p:cNvPr id="110" name="Text 108"/>
          <p:cNvSpPr txBox="1"/>
          <p:nvPr/>
        </p:nvSpPr>
        <p:spPr>
          <a:xfrm>
            <a:off x="3490020" y="45957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2</a:t>
            </a:r>
            <a:endParaRPr lang="en-US" sz="1350" dirty="0"/>
          </a:p>
        </p:txBody>
      </p:sp>
      <p:sp>
        <p:nvSpPr>
          <p:cNvPr id="111" name="Text 109"/>
          <p:cNvSpPr txBox="1"/>
          <p:nvPr/>
        </p:nvSpPr>
        <p:spPr>
          <a:xfrm>
            <a:off x="3490020" y="49101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3</a:t>
            </a:r>
            <a:endParaRPr lang="en-US" sz="1350" dirty="0"/>
          </a:p>
        </p:txBody>
      </p:sp>
      <p:sp>
        <p:nvSpPr>
          <p:cNvPr id="112" name="Text 110"/>
          <p:cNvSpPr txBox="1"/>
          <p:nvPr/>
        </p:nvSpPr>
        <p:spPr>
          <a:xfrm>
            <a:off x="3487936" y="5208240"/>
            <a:ext cx="152495"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x</a:t>
            </a:r>
            <a:endParaRPr lang="en-US" sz="1350" dirty="0"/>
          </a:p>
        </p:txBody>
      </p:sp>
      <p:sp>
        <p:nvSpPr>
          <p:cNvPr id="113" name="Text 111"/>
          <p:cNvSpPr txBox="1"/>
          <p:nvPr/>
        </p:nvSpPr>
        <p:spPr>
          <a:xfrm>
            <a:off x="3771900" y="45500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114" name="Text 112"/>
          <p:cNvSpPr txBox="1"/>
          <p:nvPr/>
        </p:nvSpPr>
        <p:spPr>
          <a:xfrm>
            <a:off x="4095006" y="42814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8</a:t>
            </a:r>
            <a:endParaRPr lang="en-US" sz="1350" dirty="0"/>
          </a:p>
        </p:txBody>
      </p:sp>
      <p:sp>
        <p:nvSpPr>
          <p:cNvPr id="115" name="Text 113"/>
          <p:cNvSpPr txBox="1"/>
          <p:nvPr/>
        </p:nvSpPr>
        <p:spPr>
          <a:xfrm>
            <a:off x="4095006" y="45957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7</a:t>
            </a:r>
            <a:endParaRPr lang="en-US" sz="1350" dirty="0"/>
          </a:p>
        </p:txBody>
      </p:sp>
      <p:sp>
        <p:nvSpPr>
          <p:cNvPr id="116" name="Text 114"/>
          <p:cNvSpPr txBox="1"/>
          <p:nvPr/>
        </p:nvSpPr>
        <p:spPr>
          <a:xfrm>
            <a:off x="4049613" y="4910108"/>
            <a:ext cx="24582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14</a:t>
            </a:r>
            <a:endParaRPr lang="en-US" sz="1350" dirty="0"/>
          </a:p>
        </p:txBody>
      </p:sp>
      <p:sp>
        <p:nvSpPr>
          <p:cNvPr id="117" name="Text 115"/>
          <p:cNvSpPr txBox="1"/>
          <p:nvPr/>
        </p:nvSpPr>
        <p:spPr>
          <a:xfrm>
            <a:off x="4092625" y="5208240"/>
            <a:ext cx="156365"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h</a:t>
            </a:r>
            <a:endParaRPr lang="en-US" sz="1350" dirty="0"/>
          </a:p>
        </p:txBody>
      </p:sp>
      <p:sp>
        <p:nvSpPr>
          <p:cNvPr id="118" name="Text 116"/>
          <p:cNvSpPr txBox="1"/>
          <p:nvPr/>
        </p:nvSpPr>
        <p:spPr>
          <a:xfrm>
            <a:off x="762000" y="5584478"/>
            <a:ext cx="10356604" cy="5715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 merged weight gives exactly the same output, because</a:t>
            </a:r>
            <a:pPr algn="l" indent="0" marL="0">
              <a:lnSpc>
                <a:spcPts val="2250"/>
              </a:lnSpc>
              <a:buNone/>
            </a:pPr>
            <a:r>
              <a:rPr lang="en-US" sz="1575" i="1" dirty="0">
                <a:solidFill>
                  <a:srgbClr val="1B1E22"/>
                </a:solidFill>
                <a:latin typeface="Source Serif 4" pitchFamily="34" charset="0"/>
                <a:ea typeface="Source Serif 4" pitchFamily="34" charset="-122"/>
                <a:cs typeface="Source Serif 4" pitchFamily="34" charset="-120"/>
              </a:rPr>
              <a:t> Wx</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a:t>
            </a:r>
            <a:pPr algn="l" indent="0" marL="0">
              <a:lnSpc>
                <a:spcPts val="2250"/>
              </a:lnSpc>
              <a:buNone/>
            </a:pPr>
            <a:r>
              <a:rPr lang="en-US" sz="1575" i="1" dirty="0">
                <a:solidFill>
                  <a:srgbClr val="1B1E22"/>
                </a:solidFill>
                <a:latin typeface="Source Serif 4" pitchFamily="34" charset="0"/>
                <a:ea typeface="Source Serif 4" pitchFamily="34" charset="-122"/>
                <a:cs typeface="Source Serif 4" pitchFamily="34" charset="-120"/>
              </a:rPr>
              <a:t> B</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a:t>
            </a:r>
            <a:pPr algn="l" indent="0" marL="0">
              <a:lnSpc>
                <a:spcPts val="2250"/>
              </a:lnSpc>
              <a:buNone/>
            </a:pPr>
            <a:r>
              <a:rPr lang="en-US" sz="1575" i="1" dirty="0">
                <a:solidFill>
                  <a:srgbClr val="1B1E22"/>
                </a:solidFill>
                <a:latin typeface="Source Serif 4" pitchFamily="34" charset="0"/>
                <a:ea typeface="Source Serif 4" pitchFamily="34" charset="-122"/>
                <a:cs typeface="Source Serif 4" pitchFamily="34" charset="-120"/>
              </a:rPr>
              <a:t>Ax</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 (</a:t>
            </a:r>
            <a:pPr algn="l" indent="0" marL="0">
              <a:lnSpc>
                <a:spcPts val="2250"/>
              </a:lnSpc>
              <a:buNone/>
            </a:pPr>
            <a:r>
              <a:rPr lang="en-US" sz="1575" i="1" dirty="0">
                <a:solidFill>
                  <a:srgbClr val="1B1E22"/>
                </a:solidFill>
                <a:latin typeface="Source Serif 4" pitchFamily="34" charset="0"/>
                <a:ea typeface="Source Serif 4" pitchFamily="34" charset="-122"/>
                <a:cs typeface="Source Serif 4" pitchFamily="34" charset="-120"/>
              </a:rPr>
              <a:t>W</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a:t>
            </a:r>
            <a:pPr algn="l" indent="0" marL="0">
              <a:lnSpc>
                <a:spcPts val="2250"/>
              </a:lnSpc>
              <a:buNone/>
            </a:pPr>
            <a:r>
              <a:rPr lang="en-US" sz="1575" i="1" dirty="0">
                <a:solidFill>
                  <a:srgbClr val="1B1E22"/>
                </a:solidFill>
                <a:latin typeface="Source Serif 4" pitchFamily="34" charset="0"/>
                <a:ea typeface="Source Serif 4" pitchFamily="34" charset="-122"/>
                <a:cs typeface="Source Serif 4" pitchFamily="34" charset="-120"/>
              </a:rPr>
              <a:t> BA</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a:t>
            </a:r>
            <a:pPr algn="l" indent="0" marL="0">
              <a:lnSpc>
                <a:spcPts val="2250"/>
              </a:lnSpc>
              <a:buNone/>
            </a:pPr>
            <a:r>
              <a:rPr lang="en-US" sz="1575" i="1" dirty="0">
                <a:solidFill>
                  <a:srgbClr val="1B1E22"/>
                </a:solidFill>
                <a:latin typeface="Source Serif 4" pitchFamily="34" charset="0"/>
                <a:ea typeface="Source Serif 4" pitchFamily="34" charset="-122"/>
                <a:cs typeface="Source Serif 4" pitchFamily="34" charset="-120"/>
              </a:rPr>
              <a:t>x</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a:t>
            </a:r>
            <a:pPr algn="l" indent="0" marL="0">
              <a:lnSpc>
                <a:spcPts val="2250"/>
              </a:lnSpc>
              <a:buNone/>
            </a:pPr>
            <a:r>
              <a:rPr lang="en-US" sz="1575" i="1" dirty="0">
                <a:solidFill>
                  <a:srgbClr val="C4432C"/>
                </a:solidFill>
                <a:latin typeface="Source Serif 4" pitchFamily="34" charset="0"/>
                <a:ea typeface="Source Serif 4" pitchFamily="34" charset="-122"/>
                <a:cs typeface="Source Serif 4" pitchFamily="34" charset="-120"/>
              </a:rPr>
              <a:t> B</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and</a:t>
            </a:r>
            <a:pPr algn="l" indent="0" marL="0">
              <a:lnSpc>
                <a:spcPts val="2250"/>
              </a:lnSpc>
              <a:buNone/>
            </a:pPr>
            <a:r>
              <a:rPr lang="en-US" sz="1575" i="1" dirty="0">
                <a:solidFill>
                  <a:srgbClr val="C4432C"/>
                </a:solidFill>
                <a:latin typeface="Source Serif 4" pitchFamily="34" charset="0"/>
                <a:ea typeface="Source Serif 4" pitchFamily="34" charset="-122"/>
                <a:cs typeface="Source Serif 4" pitchFamily="34" charset="-120"/>
              </a:rPr>
              <a:t> A</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are deleted, and the layer is one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ordinary matrix again.</a:t>
            </a:r>
            <a:endParaRPr lang="en-US" sz="1500" dirty="0"/>
          </a:p>
        </p:txBody>
      </p:sp>
      <p:sp>
        <p:nvSpPr>
          <p:cNvPr id="119" name="Text 117"/>
          <p:cNvSpPr txBox="1"/>
          <p:nvPr/>
        </p:nvSpPr>
        <p:spPr>
          <a:xfrm>
            <a:off x="762000" y="6290816"/>
            <a:ext cx="9056287"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Made-up numbers with rank</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1 and α/</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1, so every product can be checked by eye. In ViT-B the same happens with 768 × 768 weights and</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8.</a:t>
            </a:r>
            <a:endParaRPr lang="en-US" sz="1125" dirty="0"/>
          </a:p>
        </p:txBody>
      </p:sp>
      <p:sp>
        <p:nvSpPr>
          <p:cNvPr id="120" name="Text 118"/>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7</a:t>
            </a:r>
            <a:endParaRPr lang="en-US" sz="1125"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271462"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Where LoRA goes in a Vision Transformer</a:t>
            </a:r>
            <a:endParaRPr lang="en-US" sz="2625" dirty="0"/>
          </a:p>
        </p:txBody>
      </p:sp>
      <p:sp>
        <p:nvSpPr>
          <p:cNvPr id="3" name="Text 1"/>
          <p:cNvSpPr txBox="1"/>
          <p:nvPr/>
        </p:nvSpPr>
        <p:spPr>
          <a:xfrm>
            <a:off x="6572250" y="1717328"/>
            <a:ext cx="5014329" cy="11430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LoRA puts a trained pair</a:t>
            </a:r>
            <a:pPr algn="l" indent="0" marL="0">
              <a:lnSpc>
                <a:spcPts val="2250"/>
              </a:lnSpc>
              <a:buNone/>
            </a:pPr>
            <a:r>
              <a:rPr lang="en-US" sz="1575" i="1" dirty="0">
                <a:solidFill>
                  <a:srgbClr val="C4432C"/>
                </a:solidFill>
                <a:latin typeface="Source Serif 4" pitchFamily="34" charset="0"/>
                <a:ea typeface="Source Serif 4" pitchFamily="34" charset="-122"/>
                <a:cs typeface="Source Serif 4" pitchFamily="34" charset="-120"/>
              </a:rPr>
              <a:t> B A</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beside the query and value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weights of the attention, in all 12 blocks. The key and output</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weights, the MLP and the layer norms stay frozen. After</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merging, the block is exactly the original.</a:t>
            </a:r>
            <a:endParaRPr lang="en-US" sz="1500" dirty="0"/>
          </a:p>
        </p:txBody>
      </p:sp>
      <p:sp>
        <p:nvSpPr>
          <p:cNvPr id="4" name="Text 2"/>
          <p:cNvSpPr txBox="1"/>
          <p:nvPr/>
        </p:nvSpPr>
        <p:spPr>
          <a:xfrm>
            <a:off x="762000" y="6296025"/>
            <a:ext cx="1047176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One of the 12 blocks of ViT-B/16. Placement as in Hu et al. 2022, Sec. 4.2, and Houlsby et al. 2019. Zhang et al. 2022, Fig. 1a, draws LoRA, the adapter and VPT in one block.</a:t>
            </a:r>
            <a:endParaRPr lang="en-US" sz="1125" dirty="0"/>
          </a:p>
        </p:txBody>
      </p:sp>
      <p:sp>
        <p:nvSpPr>
          <p:cNvPr id="5" name="Text 3"/>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8</a:t>
            </a:r>
            <a:endParaRPr lang="en-US" sz="1125"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271462"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Where LoRA goes in a Vision Transformer</a:t>
            </a:r>
            <a:endParaRPr lang="en-US" sz="2625" dirty="0"/>
          </a:p>
        </p:txBody>
      </p:sp>
      <p:sp>
        <p:nvSpPr>
          <p:cNvPr id="3" name="Text 1"/>
          <p:cNvSpPr txBox="1"/>
          <p:nvPr/>
        </p:nvSpPr>
        <p:spPr>
          <a:xfrm>
            <a:off x="6572250" y="1707803"/>
            <a:ext cx="5072372" cy="11430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An adapter, for contrast, is a small trained two-layer network</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inserted after the MLP. It is an extra layer that every input</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must pass through, which is where its extra time comes from;</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LoRA sits beside weights that already exist.</a:t>
            </a:r>
            <a:endParaRPr lang="en-US" sz="1500" dirty="0"/>
          </a:p>
        </p:txBody>
      </p:sp>
      <p:sp>
        <p:nvSpPr>
          <p:cNvPr id="4" name="Text 2"/>
          <p:cNvSpPr txBox="1"/>
          <p:nvPr/>
        </p:nvSpPr>
        <p:spPr>
          <a:xfrm>
            <a:off x="762000" y="6296025"/>
            <a:ext cx="1047176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One of the 12 blocks of ViT-B/16. Placement as in Hu et al. 2022, Sec. 4.2, and Houlsby et al. 2019. Zhang et al. 2022, Fig. 1a, draws LoRA, the adapter and VPT in one block.</a:t>
            </a:r>
            <a:endParaRPr lang="en-US" sz="1125" dirty="0"/>
          </a:p>
        </p:txBody>
      </p:sp>
      <p:sp>
        <p:nvSpPr>
          <p:cNvPr id="5" name="Text 3"/>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8</a:t>
            </a:r>
            <a:endParaRPr lang="en-US" sz="1125"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979616"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and LoRA side by side</a:t>
            </a:r>
            <a:endParaRPr lang="en-US" sz="2625" dirty="0"/>
          </a:p>
        </p:txBody>
      </p:sp>
      <p:sp>
        <p:nvSpPr>
          <p:cNvPr id="3" name="Text 1"/>
          <p:cNvSpPr txBox="1"/>
          <p:nvPr/>
        </p:nvSpPr>
        <p:spPr>
          <a:xfrm>
            <a:off x="762000" y="4692700"/>
            <a:ext cx="5148215" cy="835819"/>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VPT learns extra input vectors. The same 50 per layer are placed</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in front of every image of the task; they start random and are</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not taken from any image.</a:t>
            </a:r>
            <a:endParaRPr lang="en-US" sz="1463" dirty="0"/>
          </a:p>
        </p:txBody>
      </p:sp>
      <p:sp>
        <p:nvSpPr>
          <p:cNvPr id="4" name="Text 2"/>
          <p:cNvSpPr txBox="1"/>
          <p:nvPr/>
        </p:nvSpPr>
        <p:spPr>
          <a:xfrm>
            <a:off x="6477000" y="4706987"/>
            <a:ext cx="5149144" cy="835819"/>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LoRA learns a correction to the weights, the pair</a:t>
            </a:r>
            <a:pPr algn="l" indent="0" marL="0">
              <a:lnSpc>
                <a:spcPts val="2194"/>
              </a:lnSpc>
              <a:buNone/>
            </a:pPr>
            <a:r>
              <a:rPr lang="en-US" sz="1536" i="1" dirty="0">
                <a:solidFill>
                  <a:srgbClr val="C4432C"/>
                </a:solidFill>
                <a:latin typeface="Source Serif 4" pitchFamily="34" charset="0"/>
                <a:ea typeface="Source Serif 4" pitchFamily="34" charset="-122"/>
                <a:cs typeface="Source Serif 4" pitchFamily="34" charset="-120"/>
              </a:rPr>
              <a:t> B</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and</a:t>
            </a:r>
            <a:pPr algn="l" indent="0" marL="0">
              <a:lnSpc>
                <a:spcPts val="2194"/>
              </a:lnSpc>
              <a:buNone/>
            </a:pPr>
            <a:r>
              <a:rPr lang="en-US" sz="1536" i="1" dirty="0">
                <a:solidFill>
                  <a:srgbClr val="C4432C"/>
                </a:solidFill>
                <a:latin typeface="Source Serif 4" pitchFamily="34" charset="0"/>
                <a:ea typeface="Source Serif 4" pitchFamily="34" charset="-122"/>
                <a:cs typeface="Source Serif 4" pitchFamily="34" charset="-120"/>
              </a:rPr>
              <a:t> A</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beside</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the query and value weights. It is also one pair for the whole</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task, and</a:t>
            </a:r>
            <a:pPr algn="l" indent="0" marL="0">
              <a:lnSpc>
                <a:spcPts val="2194"/>
              </a:lnSpc>
              <a:buNone/>
            </a:pPr>
            <a:r>
              <a:rPr lang="en-US" sz="1536" i="1" dirty="0">
                <a:solidFill>
                  <a:srgbClr val="C4432C"/>
                </a:solidFill>
                <a:latin typeface="Source Serif 4" pitchFamily="34" charset="0"/>
                <a:ea typeface="Source Serif 4" pitchFamily="34" charset="-122"/>
                <a:cs typeface="Source Serif 4" pitchFamily="34" charset="-120"/>
              </a:rPr>
              <a:t> B</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starts at zero.</a:t>
            </a:r>
            <a:endParaRPr lang="en-US" sz="1463" dirty="0"/>
          </a:p>
        </p:txBody>
      </p:sp>
      <p:sp>
        <p:nvSpPr>
          <p:cNvPr id="5" name="Text 3"/>
          <p:cNvSpPr txBox="1"/>
          <p:nvPr/>
        </p:nvSpPr>
        <p:spPr>
          <a:xfrm>
            <a:off x="762000" y="6096000"/>
            <a:ext cx="10814292"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One layer of ViT-B/16 drawn for each. VPT-deep with 50 prompts per layer (Jia et al. 2022); LoRA with rank 8 on the query and value weights (Hu et al. 2022). Both train the same</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102-class head.</a:t>
            </a:r>
            <a:endParaRPr lang="en-US" sz="1125" dirty="0"/>
          </a:p>
        </p:txBody>
      </p:sp>
      <p:sp>
        <p:nvSpPr>
          <p:cNvPr id="6" name="Text 4"/>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9</a:t>
            </a:r>
            <a:endParaRPr lang="en-US" sz="1125"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979616"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and LoRA side by side</a:t>
            </a:r>
            <a:endParaRPr lang="en-US" sz="2625" dirty="0"/>
          </a:p>
        </p:txBody>
      </p:sp>
      <p:sp>
        <p:nvSpPr>
          <p:cNvPr id="3" name="Text 1"/>
          <p:cNvSpPr txBox="1"/>
          <p:nvPr/>
        </p:nvSpPr>
        <p:spPr>
          <a:xfrm>
            <a:off x="762000" y="4692700"/>
            <a:ext cx="5059370" cy="835819"/>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Each training image goes through the frozen model with the</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prompts attached. The loss sends gradients back, and only the</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prompts and the head change.</a:t>
            </a:r>
            <a:endParaRPr lang="en-US" sz="1463" dirty="0"/>
          </a:p>
        </p:txBody>
      </p:sp>
      <p:sp>
        <p:nvSpPr>
          <p:cNvPr id="4" name="Text 2"/>
          <p:cNvSpPr txBox="1"/>
          <p:nvPr/>
        </p:nvSpPr>
        <p:spPr>
          <a:xfrm>
            <a:off x="6477000" y="4706987"/>
            <a:ext cx="4985695" cy="557213"/>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Each training image takes both paths,</a:t>
            </a:r>
            <a:pPr algn="l" indent="0" marL="0">
              <a:lnSpc>
                <a:spcPts val="2194"/>
              </a:lnSpc>
              <a:buNone/>
            </a:pPr>
            <a:r>
              <a:rPr lang="en-US" sz="1536" i="1" dirty="0">
                <a:solidFill>
                  <a:srgbClr val="1B1E22"/>
                </a:solidFill>
                <a:latin typeface="Source Serif 4" pitchFamily="34" charset="0"/>
                <a:ea typeface="Source Serif 4" pitchFamily="34" charset="-122"/>
                <a:cs typeface="Source Serif 4" pitchFamily="34" charset="-120"/>
              </a:rPr>
              <a:t> Wx</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and</a:t>
            </a:r>
            <a:pPr algn="l" indent="0" marL="0">
              <a:lnSpc>
                <a:spcPts val="2194"/>
              </a:lnSpc>
              <a:buNone/>
            </a:pPr>
            <a:r>
              <a:rPr lang="en-US" sz="1536" i="1" dirty="0">
                <a:solidFill>
                  <a:srgbClr val="1B1E22"/>
                </a:solidFill>
                <a:latin typeface="Source Serif 4" pitchFamily="34" charset="0"/>
                <a:ea typeface="Source Serif 4" pitchFamily="34" charset="-122"/>
                <a:cs typeface="Source Serif 4" pitchFamily="34" charset="-120"/>
              </a:rPr>
              <a:t> BAx</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Only</a:t>
            </a:r>
            <a:pPr algn="l" indent="0" marL="0">
              <a:lnSpc>
                <a:spcPts val="2194"/>
              </a:lnSpc>
              <a:buNone/>
            </a:pPr>
            <a:r>
              <a:rPr lang="en-US" sz="1536" i="1" dirty="0">
                <a:solidFill>
                  <a:srgbClr val="C4432C"/>
                </a:solidFill>
                <a:latin typeface="Source Serif 4" pitchFamily="34" charset="0"/>
                <a:ea typeface="Source Serif 4" pitchFamily="34" charset="-122"/>
                <a:cs typeface="Source Serif 4" pitchFamily="34" charset="-120"/>
              </a:rPr>
              <a:t> B</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a:t>
            </a:r>
            <a:pPr algn="l" indent="0" marL="0">
              <a:lnSpc>
                <a:spcPts val="2194"/>
              </a:lnSpc>
              <a:buNone/>
            </a:pPr>
            <a:r>
              <a:rPr lang="en-US" sz="1536" i="1" dirty="0">
                <a:solidFill>
                  <a:srgbClr val="C4432C"/>
                </a:solidFill>
                <a:latin typeface="Source Serif 4" pitchFamily="34" charset="0"/>
                <a:ea typeface="Source Serif 4" pitchFamily="34" charset="-122"/>
                <a:cs typeface="Source Serif 4" pitchFamily="34" charset="-120"/>
              </a:rPr>
              <a:t> A</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and the head change;</a:t>
            </a:r>
            <a:pPr algn="l" indent="0" marL="0">
              <a:lnSpc>
                <a:spcPts val="2194"/>
              </a:lnSpc>
              <a:buNone/>
            </a:pPr>
            <a:r>
              <a:rPr lang="en-US" sz="1536" i="1" dirty="0">
                <a:solidFill>
                  <a:srgbClr val="2D5D92"/>
                </a:solidFill>
                <a:latin typeface="Source Serif 4" pitchFamily="34" charset="0"/>
                <a:ea typeface="Source Serif 4" pitchFamily="34" charset="-122"/>
                <a:cs typeface="Source Serif 4" pitchFamily="34" charset="-120"/>
              </a:rPr>
              <a:t> W</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never receives a gradient.</a:t>
            </a:r>
            <a:endParaRPr lang="en-US" sz="1463" dirty="0"/>
          </a:p>
        </p:txBody>
      </p:sp>
      <p:sp>
        <p:nvSpPr>
          <p:cNvPr id="5" name="Text 3"/>
          <p:cNvSpPr txBox="1"/>
          <p:nvPr/>
        </p:nvSpPr>
        <p:spPr>
          <a:xfrm>
            <a:off x="762000" y="6096000"/>
            <a:ext cx="10814292"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One layer of ViT-B/16 drawn for each. VPT-deep with 50 prompts per layer (Jia et al. 2022); LoRA with rank 8 on the query and value weights (Hu et al. 2022). Both train the same</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102-class head.</a:t>
            </a:r>
            <a:endParaRPr lang="en-US" sz="1125" dirty="0"/>
          </a:p>
        </p:txBody>
      </p:sp>
      <p:sp>
        <p:nvSpPr>
          <p:cNvPr id="6" name="Text 4"/>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9</a:t>
            </a:r>
            <a:endParaRPr lang="en-US" sz="1125"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979616"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and LoRA side by side</a:t>
            </a:r>
            <a:endParaRPr lang="en-US" sz="2625" dirty="0"/>
          </a:p>
        </p:txBody>
      </p:sp>
      <p:sp>
        <p:nvSpPr>
          <p:cNvPr id="3" name="Text 1"/>
          <p:cNvSpPr txBox="1"/>
          <p:nvPr/>
        </p:nvSpPr>
        <p:spPr>
          <a:xfrm>
            <a:off x="762000" y="4692700"/>
            <a:ext cx="4892981" cy="835819"/>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The prompts must be attached to every test image, so each</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layer works on 247 tokens instead of 197. They are inputs, so</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they can never be folded into the weights.</a:t>
            </a:r>
            <a:endParaRPr lang="en-US" sz="1463" dirty="0"/>
          </a:p>
        </p:txBody>
      </p:sp>
      <p:sp>
        <p:nvSpPr>
          <p:cNvPr id="4" name="Text 2"/>
          <p:cNvSpPr txBox="1"/>
          <p:nvPr/>
        </p:nvSpPr>
        <p:spPr>
          <a:xfrm>
            <a:off x="6477000" y="4706987"/>
            <a:ext cx="5035225" cy="557213"/>
          </a:xfrm>
          <a:prstGeom prst="rect">
            <a:avLst/>
          </a:prstGeom>
          <a:noFill/>
          <a:ln/>
        </p:spPr>
        <p:txBody>
          <a:bodyPr wrap="none" lIns="0" tIns="0" rIns="0" bIns="0" rtlCol="0" anchor="t"/>
          <a:lstStyle/>
          <a:p>
            <a:pPr algn="l" indent="0" marL="0">
              <a:lnSpc>
                <a:spcPts val="2194"/>
              </a:lnSpc>
              <a:buNone/>
            </a:pPr>
            <a:r>
              <a:rPr lang="en-US" sz="1536" i="1" dirty="0">
                <a:solidFill>
                  <a:srgbClr val="C4432C"/>
                </a:solidFill>
                <a:latin typeface="Source Serif 4" pitchFamily="34" charset="0"/>
                <a:ea typeface="Source Serif 4" pitchFamily="34" charset="-122"/>
                <a:cs typeface="Source Serif 4" pitchFamily="34" charset="-120"/>
              </a:rPr>
              <a:t>BA</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is added into</a:t>
            </a:r>
            <a:pPr algn="l" indent="0" marL="0">
              <a:lnSpc>
                <a:spcPts val="2194"/>
              </a:lnSpc>
              <a:buNone/>
            </a:pPr>
            <a:r>
              <a:rPr lang="en-US" sz="1536" i="1" dirty="0">
                <a:solidFill>
                  <a:srgbClr val="2D5D92"/>
                </a:solidFill>
                <a:latin typeface="Source Serif 4" pitchFamily="34" charset="0"/>
                <a:ea typeface="Source Serif 4" pitchFamily="34" charset="-122"/>
                <a:cs typeface="Source Serif 4" pitchFamily="34" charset="-120"/>
              </a:rPr>
              <a:t> W</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once, and the layer is one plain matrix</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again. The test image goes through exactly the original model.</a:t>
            </a:r>
            <a:endParaRPr lang="en-US" sz="1536" dirty="0"/>
          </a:p>
        </p:txBody>
      </p:sp>
      <p:sp>
        <p:nvSpPr>
          <p:cNvPr id="5" name="Text 3"/>
          <p:cNvSpPr txBox="1"/>
          <p:nvPr/>
        </p:nvSpPr>
        <p:spPr>
          <a:xfrm>
            <a:off x="762000" y="6096000"/>
            <a:ext cx="10814292"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One layer of ViT-B/16 drawn for each. VPT-deep with 50 prompts per layer (Jia et al. 2022); LoRA with rank 8 on the query and value weights (Hu et al. 2022). Both train the same</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102-class head.</a:t>
            </a:r>
            <a:endParaRPr lang="en-US" sz="1125" dirty="0"/>
          </a:p>
        </p:txBody>
      </p:sp>
      <p:sp>
        <p:nvSpPr>
          <p:cNvPr id="6" name="Text 4"/>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9</a:t>
            </a:r>
            <a:endParaRPr lang="en-US" sz="1125"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358140"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How much LoRA trains and stores per task</a:t>
            </a:r>
            <a:endParaRPr lang="en-US" sz="2625" dirty="0"/>
          </a:p>
        </p:txBody>
      </p:sp>
      <p:sp>
        <p:nvSpPr>
          <p:cNvPr id="3" name="Text 1"/>
          <p:cNvSpPr txBox="1"/>
          <p:nvPr/>
        </p:nvSpPr>
        <p:spPr>
          <a:xfrm>
            <a:off x="762000" y="1143446"/>
            <a:ext cx="9436584" cy="385763"/>
          </a:xfrm>
          <a:prstGeom prst="rect">
            <a:avLst/>
          </a:prstGeom>
          <a:noFill/>
          <a:ln/>
        </p:spPr>
        <p:txBody>
          <a:bodyPr wrap="none" lIns="0" tIns="0" rIns="0" bIns="0" rtlCol="0" anchor="t"/>
          <a:lstStyle/>
          <a:p>
            <a:pPr algn="l" indent="0" marL="0">
              <a:lnSpc>
                <a:spcPts val="3038"/>
              </a:lnSpc>
              <a:buNone/>
            </a:pPr>
            <a:r>
              <a:rPr lang="en-US" sz="2025" dirty="0">
                <a:solidFill>
                  <a:srgbClr val="1B1E22"/>
                </a:solidFill>
                <a:latin typeface="Source Sans 3 ExtraLight" pitchFamily="34" charset="0"/>
                <a:ea typeface="Source Sans 3 ExtraLight" pitchFamily="34" charset="-122"/>
                <a:cs typeface="Source Sans 3 ExtraLight" pitchFamily="34" charset="-120"/>
              </a:rPr>
              <a:t>2 ·</a:t>
            </a:r>
            <a:pPr algn="l" indent="0" marL="0">
              <a:lnSpc>
                <a:spcPts val="3038"/>
              </a:lnSpc>
              <a:buNone/>
            </a:pPr>
            <a:r>
              <a:rPr lang="en-US" sz="2126" i="1" dirty="0">
                <a:solidFill>
                  <a:srgbClr val="1B1E22"/>
                </a:solidFill>
                <a:latin typeface="Source Serif 4" pitchFamily="34" charset="0"/>
                <a:ea typeface="Source Serif 4" pitchFamily="34" charset="-122"/>
                <a:cs typeface="Source Serif 4" pitchFamily="34" charset="-120"/>
              </a:rPr>
              <a:t> N</a:t>
            </a:r>
            <a:pPr algn="l" indent="0" marL="0">
              <a:lnSpc>
                <a:spcPts val="3038"/>
              </a:lnSpc>
              <a:buNone/>
            </a:pPr>
            <a:r>
              <a:rPr lang="en-US" sz="2025" dirty="0">
                <a:solidFill>
                  <a:srgbClr val="1B1E22"/>
                </a:solidFill>
                <a:latin typeface="Source Sans 3 ExtraLight" pitchFamily="34" charset="0"/>
                <a:ea typeface="Source Sans 3 ExtraLight" pitchFamily="34" charset="-122"/>
                <a:cs typeface="Source Sans 3 ExtraLight" pitchFamily="34" charset="-120"/>
              </a:rPr>
              <a:t> ·</a:t>
            </a:r>
            <a:pPr algn="l" indent="0" marL="0">
              <a:lnSpc>
                <a:spcPts val="3038"/>
              </a:lnSpc>
              <a:buNone/>
            </a:pPr>
            <a:r>
              <a:rPr lang="en-US" sz="2126" i="1" dirty="0">
                <a:solidFill>
                  <a:srgbClr val="1B1E22"/>
                </a:solidFill>
                <a:latin typeface="Source Serif 4" pitchFamily="34" charset="0"/>
                <a:ea typeface="Source Serif 4" pitchFamily="34" charset="-122"/>
                <a:cs typeface="Source Serif 4" pitchFamily="34" charset="-120"/>
              </a:rPr>
              <a:t> m</a:t>
            </a:r>
            <a:pPr algn="l" indent="0" marL="0">
              <a:lnSpc>
                <a:spcPts val="3038"/>
              </a:lnSpc>
              <a:buNone/>
            </a:pPr>
            <a:r>
              <a:rPr lang="en-US" sz="2025" dirty="0">
                <a:solidFill>
                  <a:srgbClr val="1B1E22"/>
                </a:solidFill>
                <a:latin typeface="Source Sans 3 ExtraLight" pitchFamily="34" charset="0"/>
                <a:ea typeface="Source Sans 3 ExtraLight" pitchFamily="34" charset="-122"/>
                <a:cs typeface="Source Sans 3 ExtraLight" pitchFamily="34" charset="-120"/>
              </a:rPr>
              <a:t> ·</a:t>
            </a:r>
            <a:pPr algn="l" indent="0" marL="0">
              <a:lnSpc>
                <a:spcPts val="3038"/>
              </a:lnSpc>
              <a:buNone/>
            </a:pPr>
            <a:r>
              <a:rPr lang="en-US" sz="2126" i="1" dirty="0">
                <a:solidFill>
                  <a:srgbClr val="1B1E22"/>
                </a:solidFill>
                <a:latin typeface="Source Serif 4" pitchFamily="34" charset="0"/>
                <a:ea typeface="Source Serif 4" pitchFamily="34" charset="-122"/>
                <a:cs typeface="Source Serif 4" pitchFamily="34" charset="-120"/>
              </a:rPr>
              <a:t> d</a:t>
            </a:r>
            <a:pPr algn="l" indent="0" marL="0">
              <a:lnSpc>
                <a:spcPts val="3038"/>
              </a:lnSpc>
              <a:buNone/>
            </a:pPr>
            <a:r>
              <a:rPr lang="en-US" sz="2025" dirty="0">
                <a:solidFill>
                  <a:srgbClr val="1B1E22"/>
                </a:solidFill>
                <a:latin typeface="Source Sans 3 ExtraLight" pitchFamily="34" charset="0"/>
                <a:ea typeface="Source Sans 3 ExtraLight" pitchFamily="34" charset="-122"/>
                <a:cs typeface="Source Sans 3 ExtraLight" pitchFamily="34" charset="-120"/>
              </a:rPr>
              <a:t> ·</a:t>
            </a:r>
            <a:pPr algn="l" indent="0" marL="0">
              <a:lnSpc>
                <a:spcPts val="3038"/>
              </a:lnSpc>
              <a:buNone/>
            </a:pPr>
            <a:r>
              <a:rPr lang="en-US" sz="2126" i="1" dirty="0">
                <a:solidFill>
                  <a:srgbClr val="1B1E22"/>
                </a:solidFill>
                <a:latin typeface="Source Serif 4" pitchFamily="34" charset="0"/>
                <a:ea typeface="Source Serif 4" pitchFamily="34" charset="-122"/>
                <a:cs typeface="Source Serif 4" pitchFamily="34" charset="-120"/>
              </a:rPr>
              <a:t> r</a:t>
            </a:r>
            <a:pPr algn="l" indent="0" marL="0">
              <a:lnSpc>
                <a:spcPts val="3038"/>
              </a:lnSpc>
              <a:buNone/>
            </a:pPr>
            <a:r>
              <a:rPr lang="en-US" sz="2025" dirty="0">
                <a:solidFill>
                  <a:srgbClr val="777E86"/>
                </a:solidFill>
                <a:latin typeface="Source Serif 4" pitchFamily="34" charset="0"/>
                <a:ea typeface="Source Serif 4" pitchFamily="34" charset="-122"/>
                <a:cs typeface="Source Serif 4" pitchFamily="34" charset="-120"/>
              </a:rPr>
              <a:t> =</a:t>
            </a:r>
            <a:pPr algn="l" indent="0" marL="0">
              <a:lnSpc>
                <a:spcPts val="3038"/>
              </a:lnSpc>
              <a:buNone/>
            </a:pPr>
            <a:r>
              <a:rPr lang="en-US" sz="2025" dirty="0">
                <a:solidFill>
                  <a:srgbClr val="1B1E22"/>
                </a:solidFill>
                <a:latin typeface="Source Sans 3 ExtraLight" pitchFamily="34" charset="0"/>
                <a:ea typeface="Source Sans 3 ExtraLight" pitchFamily="34" charset="-122"/>
                <a:cs typeface="Source Sans 3 ExtraLight" pitchFamily="34" charset="-120"/>
              </a:rPr>
              <a:t> 2 × 12 ×</a:t>
            </a:r>
            <a:pPr algn="l" indent="0" marL="0">
              <a:lnSpc>
                <a:spcPts val="3038"/>
              </a:lnSpc>
              <a:buNone/>
            </a:pPr>
            <a:r>
              <a:rPr lang="en-US" sz="2025" dirty="0">
                <a:solidFill>
                  <a:srgbClr val="1B1E22"/>
                </a:solidFill>
                <a:latin typeface="Source Serif 4" pitchFamily="34" charset="0"/>
                <a:ea typeface="Source Serif 4" pitchFamily="34" charset="-122"/>
                <a:cs typeface="Source Serif 4" pitchFamily="34" charset="-120"/>
              </a:rPr>
              <a:t> 2</a:t>
            </a:r>
            <a:pPr algn="l" indent="0" marL="0">
              <a:lnSpc>
                <a:spcPts val="3038"/>
              </a:lnSpc>
              <a:buNone/>
            </a:pPr>
            <a:r>
              <a:rPr lang="en-US" sz="2025" dirty="0">
                <a:solidFill>
                  <a:srgbClr val="1B1E22"/>
                </a:solidFill>
                <a:latin typeface="Source Sans 3 ExtraLight" pitchFamily="34" charset="0"/>
                <a:ea typeface="Source Sans 3 ExtraLight" pitchFamily="34" charset="-122"/>
                <a:cs typeface="Source Sans 3 ExtraLight" pitchFamily="34" charset="-120"/>
              </a:rPr>
              <a:t> × 768 ×</a:t>
            </a:r>
            <a:pPr algn="l" indent="0" marL="0">
              <a:lnSpc>
                <a:spcPts val="3038"/>
              </a:lnSpc>
              <a:buNone/>
            </a:pPr>
            <a:r>
              <a:rPr lang="en-US" sz="2025" dirty="0">
                <a:solidFill>
                  <a:srgbClr val="1B1E22"/>
                </a:solidFill>
                <a:latin typeface="Source Serif 4" pitchFamily="34" charset="0"/>
                <a:ea typeface="Source Serif 4" pitchFamily="34" charset="-122"/>
                <a:cs typeface="Source Serif 4" pitchFamily="34" charset="-120"/>
              </a:rPr>
              <a:t> 8</a:t>
            </a:r>
            <a:pPr algn="l" indent="0" marL="0">
              <a:lnSpc>
                <a:spcPts val="3038"/>
              </a:lnSpc>
              <a:buNone/>
            </a:pPr>
            <a:r>
              <a:rPr lang="en-US" sz="2025" dirty="0">
                <a:solidFill>
                  <a:srgbClr val="777E86"/>
                </a:solidFill>
                <a:latin typeface="Source Serif 4" pitchFamily="34" charset="0"/>
                <a:ea typeface="Source Serif 4" pitchFamily="34" charset="-122"/>
                <a:cs typeface="Source Serif 4" pitchFamily="34" charset="-120"/>
              </a:rPr>
              <a:t> =</a:t>
            </a:r>
            <a:pPr algn="l" indent="0" marL="0">
              <a:lnSpc>
                <a:spcPts val="3038"/>
              </a:lnSpc>
              <a:buNone/>
            </a:pPr>
            <a:r>
              <a:rPr lang="en-US" sz="2025" b="1" dirty="0">
                <a:solidFill>
                  <a:srgbClr val="C4432C"/>
                </a:solidFill>
                <a:latin typeface="Source Serif 4" pitchFamily="34" charset="0"/>
                <a:ea typeface="Source Serif 4" pitchFamily="34" charset="-122"/>
                <a:cs typeface="Source Serif 4" pitchFamily="34" charset="-120"/>
              </a:rPr>
              <a:t> 294,912</a:t>
            </a:r>
            <a:pPr algn="l" indent="0" marL="0">
              <a:lnSpc>
                <a:spcPts val="3038"/>
              </a:lnSpc>
              <a:buNone/>
            </a:pPr>
            <a:r>
              <a:rPr lang="en-US" sz="1425" dirty="0">
                <a:solidFill>
                  <a:srgbClr val="474D54"/>
                </a:solidFill>
                <a:latin typeface="Source Sans 3 ExtraLight" pitchFamily="34" charset="0"/>
                <a:ea typeface="Source Sans 3 ExtraLight" pitchFamily="34" charset="-122"/>
                <a:cs typeface="Source Sans 3 ExtraLight" pitchFamily="34" charset="-120"/>
              </a:rPr>
              <a:t>numbers in the pairs, plus 78,438 for a 102-class head</a:t>
            </a:r>
            <a:endParaRPr lang="en-US" sz="2025" dirty="0"/>
          </a:p>
        </p:txBody>
      </p:sp>
      <p:sp>
        <p:nvSpPr>
          <p:cNvPr id="4" name="Text 2"/>
          <p:cNvSpPr txBox="1"/>
          <p:nvPr/>
        </p:nvSpPr>
        <p:spPr>
          <a:xfrm>
            <a:off x="762000" y="1724620"/>
            <a:ext cx="3658291"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Numbers trained and stored per task</a:t>
            </a:r>
            <a:endParaRPr lang="en-US" sz="1650" dirty="0"/>
          </a:p>
        </p:txBody>
      </p:sp>
      <p:sp>
        <p:nvSpPr>
          <p:cNvPr id="5" name="Text 3"/>
          <p:cNvSpPr txBox="1"/>
          <p:nvPr/>
        </p:nvSpPr>
        <p:spPr>
          <a:xfrm>
            <a:off x="762000" y="2151817"/>
            <a:ext cx="1249585" cy="217170"/>
          </a:xfrm>
          <a:prstGeom prst="rect">
            <a:avLst/>
          </a:prstGeom>
          <a:noFill/>
          <a:ln/>
        </p:spPr>
        <p:txBody>
          <a:bodyPr wrap="none" lIns="0" tIns="0" rIns="0" bIns="0" rtlCol="0" anchor="t"/>
          <a:lstStyle/>
          <a:p>
            <a:pPr algn="l" indent="0" marL="0">
              <a:lnSpc>
                <a:spcPts val="1710"/>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425" dirty="0"/>
          </a:p>
        </p:txBody>
      </p:sp>
      <p:sp>
        <p:nvSpPr>
          <p:cNvPr id="6" name="Text 4"/>
          <p:cNvSpPr txBox="1"/>
          <p:nvPr/>
        </p:nvSpPr>
        <p:spPr>
          <a:xfrm>
            <a:off x="2857500" y="2157532"/>
            <a:ext cx="3421011" cy="205740"/>
          </a:xfrm>
          <a:prstGeom prst="rect">
            <a:avLst/>
          </a:prstGeom>
          <a:noFill/>
          <a:ln/>
        </p:spPr>
        <p:txBody>
          <a:bodyPr wrap="none" lIns="0" tIns="0" rIns="0" bIns="0" rtlCol="0" anchor="t"/>
          <a:lstStyle/>
          <a:p>
            <a:pPr algn="l" indent="0" marL="0">
              <a:lnSpc>
                <a:spcPts val="1620"/>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all 85.8 million weights, retrained for this task</a:t>
            </a:r>
            <a:endParaRPr lang="en-US" sz="1350" dirty="0"/>
          </a:p>
        </p:txBody>
      </p:sp>
      <p:sp>
        <p:nvSpPr>
          <p:cNvPr id="7" name="Text 5"/>
          <p:cNvSpPr txBox="1"/>
          <p:nvPr/>
        </p:nvSpPr>
        <p:spPr>
          <a:xfrm>
            <a:off x="9048750" y="2151817"/>
            <a:ext cx="1320320" cy="217170"/>
          </a:xfrm>
          <a:prstGeom prst="rect">
            <a:avLst/>
          </a:prstGeom>
          <a:noFill/>
          <a:ln/>
        </p:spPr>
        <p:txBody>
          <a:bodyPr wrap="none" lIns="0" tIns="0" rIns="0" bIns="0" rtlCol="0" anchor="t"/>
          <a:lstStyle/>
          <a:p>
            <a:pPr algn="l" indent="0" marL="0">
              <a:lnSpc>
                <a:spcPts val="1710"/>
              </a:lnSpc>
              <a:buNone/>
            </a:pPr>
            <a:r>
              <a:rPr lang="en-US" sz="1875" b="1" dirty="0">
                <a:solidFill>
                  <a:srgbClr val="1B1E22"/>
                </a:solidFill>
                <a:latin typeface="Source Serif 4" pitchFamily="34" charset="0"/>
                <a:ea typeface="Source Serif 4" pitchFamily="34" charset="-122"/>
                <a:cs typeface="Source Serif 4" pitchFamily="34" charset="-120"/>
              </a:rPr>
              <a:t>343 MB</a:t>
            </a:r>
            <a:pPr algn="l" indent="0" marL="0">
              <a:lnSpc>
                <a:spcPts val="171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100%</a:t>
            </a:r>
            <a:endParaRPr lang="en-US" sz="1875" dirty="0"/>
          </a:p>
        </p:txBody>
      </p:sp>
      <p:sp>
        <p:nvSpPr>
          <p:cNvPr id="8" name="Text 6"/>
          <p:cNvSpPr txBox="1"/>
          <p:nvPr/>
        </p:nvSpPr>
        <p:spPr>
          <a:xfrm>
            <a:off x="762000" y="2589967"/>
            <a:ext cx="1772591" cy="217170"/>
          </a:xfrm>
          <a:prstGeom prst="rect">
            <a:avLst/>
          </a:prstGeom>
          <a:noFill/>
          <a:ln/>
        </p:spPr>
        <p:txBody>
          <a:bodyPr wrap="none" lIns="0" tIns="0" rIns="0" bIns="0" rtlCol="0" anchor="t"/>
          <a:lstStyle/>
          <a:p>
            <a:pPr algn="l" indent="0" marL="0">
              <a:lnSpc>
                <a:spcPts val="1710"/>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VPT-deep, 50 prompts</a:t>
            </a:r>
            <a:endParaRPr lang="en-US" sz="1425" dirty="0"/>
          </a:p>
        </p:txBody>
      </p:sp>
      <p:sp>
        <p:nvSpPr>
          <p:cNvPr id="9" name="Text 7"/>
          <p:cNvSpPr txBox="1"/>
          <p:nvPr/>
        </p:nvSpPr>
        <p:spPr>
          <a:xfrm>
            <a:off x="2896046" y="2595682"/>
            <a:ext cx="2399300"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ans 3 ExtraLight" pitchFamily="34" charset="0"/>
                <a:ea typeface="Source Sans 3 ExtraLight" pitchFamily="34" charset="-122"/>
                <a:cs typeface="Source Sans 3 ExtraLight" pitchFamily="34" charset="-120"/>
              </a:rPr>
              <a:t>frozen and shared by every task</a:t>
            </a:r>
            <a:endParaRPr lang="en-US" sz="1350" dirty="0"/>
          </a:p>
        </p:txBody>
      </p:sp>
      <p:sp>
        <p:nvSpPr>
          <p:cNvPr id="10" name="Text 8"/>
          <p:cNvSpPr txBox="1"/>
          <p:nvPr/>
        </p:nvSpPr>
        <p:spPr>
          <a:xfrm>
            <a:off x="9048750" y="2589967"/>
            <a:ext cx="1307473" cy="217170"/>
          </a:xfrm>
          <a:prstGeom prst="rect">
            <a:avLst/>
          </a:prstGeom>
          <a:noFill/>
          <a:ln/>
        </p:spPr>
        <p:txBody>
          <a:bodyPr wrap="none" lIns="0" tIns="0" rIns="0" bIns="0" rtlCol="0" anchor="t"/>
          <a:lstStyle/>
          <a:p>
            <a:pPr algn="l" indent="0" marL="0">
              <a:lnSpc>
                <a:spcPts val="1710"/>
              </a:lnSpc>
              <a:buNone/>
            </a:pPr>
            <a:r>
              <a:rPr lang="en-US" sz="1875" b="1" dirty="0">
                <a:solidFill>
                  <a:srgbClr val="1B1E22"/>
                </a:solidFill>
                <a:latin typeface="Source Serif 4" pitchFamily="34" charset="0"/>
                <a:ea typeface="Source Serif 4" pitchFamily="34" charset="-122"/>
                <a:cs typeface="Source Serif 4" pitchFamily="34" charset="-120"/>
              </a:rPr>
              <a:t>2.2 MB</a:t>
            </a:r>
            <a:pPr algn="l" indent="0" marL="0">
              <a:lnSpc>
                <a:spcPts val="171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0.63%</a:t>
            </a:r>
            <a:endParaRPr lang="en-US" sz="1875" dirty="0"/>
          </a:p>
        </p:txBody>
      </p:sp>
      <p:sp>
        <p:nvSpPr>
          <p:cNvPr id="11" name="Text 9"/>
          <p:cNvSpPr txBox="1"/>
          <p:nvPr/>
        </p:nvSpPr>
        <p:spPr>
          <a:xfrm>
            <a:off x="762000" y="3028117"/>
            <a:ext cx="457105" cy="217170"/>
          </a:xfrm>
          <a:prstGeom prst="rect">
            <a:avLst/>
          </a:prstGeom>
          <a:noFill/>
          <a:ln/>
        </p:spPr>
        <p:txBody>
          <a:bodyPr wrap="none" lIns="0" tIns="0" rIns="0" bIns="0" rtlCol="0" anchor="t"/>
          <a:lstStyle/>
          <a:p>
            <a:pPr algn="l" indent="0" marL="0">
              <a:lnSpc>
                <a:spcPts val="1710"/>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LoRA</a:t>
            </a:r>
            <a:endParaRPr lang="en-US" sz="1425" dirty="0"/>
          </a:p>
        </p:txBody>
      </p:sp>
      <p:sp>
        <p:nvSpPr>
          <p:cNvPr id="12" name="Text 10"/>
          <p:cNvSpPr txBox="1"/>
          <p:nvPr/>
        </p:nvSpPr>
        <p:spPr>
          <a:xfrm>
            <a:off x="2886075" y="3033832"/>
            <a:ext cx="2399300"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ans 3 ExtraLight" pitchFamily="34" charset="0"/>
                <a:ea typeface="Source Sans 3 ExtraLight" pitchFamily="34" charset="-122"/>
                <a:cs typeface="Source Sans 3 ExtraLight" pitchFamily="34" charset="-120"/>
              </a:rPr>
              <a:t>frozen and shared by every task</a:t>
            </a:r>
            <a:endParaRPr lang="en-US" sz="1350" dirty="0"/>
          </a:p>
        </p:txBody>
      </p:sp>
      <p:sp>
        <p:nvSpPr>
          <p:cNvPr id="13" name="Text 11"/>
          <p:cNvSpPr txBox="1"/>
          <p:nvPr/>
        </p:nvSpPr>
        <p:spPr>
          <a:xfrm>
            <a:off x="9048750" y="3028117"/>
            <a:ext cx="1307473" cy="217170"/>
          </a:xfrm>
          <a:prstGeom prst="rect">
            <a:avLst/>
          </a:prstGeom>
          <a:noFill/>
          <a:ln/>
        </p:spPr>
        <p:txBody>
          <a:bodyPr wrap="none" lIns="0" tIns="0" rIns="0" bIns="0" rtlCol="0" anchor="t"/>
          <a:lstStyle/>
          <a:p>
            <a:pPr algn="l" indent="0" marL="0">
              <a:lnSpc>
                <a:spcPts val="1710"/>
              </a:lnSpc>
              <a:buNone/>
            </a:pPr>
            <a:r>
              <a:rPr lang="en-US" sz="1875" b="1" dirty="0">
                <a:solidFill>
                  <a:srgbClr val="C4432C"/>
                </a:solidFill>
                <a:latin typeface="Source Serif 4" pitchFamily="34" charset="0"/>
                <a:ea typeface="Source Serif 4" pitchFamily="34" charset="-122"/>
                <a:cs typeface="Source Serif 4" pitchFamily="34" charset="-120"/>
              </a:rPr>
              <a:t>1.5 MB</a:t>
            </a:r>
            <a:pPr algn="l" indent="0" marL="0">
              <a:lnSpc>
                <a:spcPts val="171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0.44%</a:t>
            </a:r>
            <a:endParaRPr lang="en-US" sz="1875" dirty="0"/>
          </a:p>
        </p:txBody>
      </p:sp>
      <p:sp>
        <p:nvSpPr>
          <p:cNvPr id="14" name="Text 12"/>
          <p:cNvSpPr txBox="1"/>
          <p:nvPr/>
        </p:nvSpPr>
        <p:spPr>
          <a:xfrm>
            <a:off x="762000" y="3491508"/>
            <a:ext cx="3117949"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Compute per image at test time</a:t>
            </a:r>
            <a:endParaRPr lang="en-US" sz="1650" dirty="0"/>
          </a:p>
        </p:txBody>
      </p:sp>
      <p:sp>
        <p:nvSpPr>
          <p:cNvPr id="15" name="Text 13"/>
          <p:cNvSpPr txBox="1"/>
          <p:nvPr/>
        </p:nvSpPr>
        <p:spPr>
          <a:xfrm>
            <a:off x="762000" y="3918704"/>
            <a:ext cx="738033" cy="217170"/>
          </a:xfrm>
          <a:prstGeom prst="rect">
            <a:avLst/>
          </a:prstGeom>
          <a:noFill/>
          <a:ln/>
        </p:spPr>
        <p:txBody>
          <a:bodyPr wrap="none" lIns="0" tIns="0" rIns="0" bIns="0" rtlCol="0" anchor="t"/>
          <a:lstStyle/>
          <a:p>
            <a:pPr algn="l" indent="0" marL="0">
              <a:lnSpc>
                <a:spcPts val="1710"/>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Plain ViT</a:t>
            </a:r>
            <a:endParaRPr lang="en-US" sz="1425" dirty="0"/>
          </a:p>
        </p:txBody>
      </p:sp>
      <p:sp>
        <p:nvSpPr>
          <p:cNvPr id="16" name="Text 14"/>
          <p:cNvSpPr txBox="1"/>
          <p:nvPr/>
        </p:nvSpPr>
        <p:spPr>
          <a:xfrm>
            <a:off x="2857500" y="3924419"/>
            <a:ext cx="858917" cy="205740"/>
          </a:xfrm>
          <a:prstGeom prst="rect">
            <a:avLst/>
          </a:prstGeom>
          <a:noFill/>
          <a:ln/>
        </p:spPr>
        <p:txBody>
          <a:bodyPr wrap="none" lIns="0" tIns="0" rIns="0" bIns="0" rtlCol="0" anchor="t"/>
          <a:lstStyle/>
          <a:p>
            <a:pPr algn="l" indent="0" marL="0">
              <a:lnSpc>
                <a:spcPts val="1620"/>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197 tokens</a:t>
            </a:r>
            <a:endParaRPr lang="en-US" sz="1350" dirty="0"/>
          </a:p>
        </p:txBody>
      </p:sp>
      <p:sp>
        <p:nvSpPr>
          <p:cNvPr id="17" name="Text 15"/>
          <p:cNvSpPr txBox="1"/>
          <p:nvPr/>
        </p:nvSpPr>
        <p:spPr>
          <a:xfrm>
            <a:off x="9048750" y="3918704"/>
            <a:ext cx="645628" cy="217170"/>
          </a:xfrm>
          <a:prstGeom prst="rect">
            <a:avLst/>
          </a:prstGeom>
          <a:noFill/>
          <a:ln/>
        </p:spPr>
        <p:txBody>
          <a:bodyPr wrap="none" lIns="0" tIns="0" rIns="0" bIns="0" rtlCol="0" anchor="t"/>
          <a:lstStyle/>
          <a:p>
            <a:pPr algn="l" indent="0" marL="0">
              <a:lnSpc>
                <a:spcPts val="1710"/>
              </a:lnSpc>
              <a:buNone/>
            </a:pPr>
            <a:r>
              <a:rPr lang="en-US" sz="1875" b="1" dirty="0">
                <a:solidFill>
                  <a:srgbClr val="1B1E22"/>
                </a:solidFill>
                <a:latin typeface="Source Serif 4" pitchFamily="34" charset="0"/>
                <a:ea typeface="Source Serif 4" pitchFamily="34" charset="-122"/>
                <a:cs typeface="Source Serif 4" pitchFamily="34" charset="-120"/>
              </a:rPr>
              <a:t>1.00×</a:t>
            </a:r>
            <a:endParaRPr lang="en-US" sz="1875" dirty="0"/>
          </a:p>
        </p:txBody>
      </p:sp>
      <p:sp>
        <p:nvSpPr>
          <p:cNvPr id="18" name="Text 16"/>
          <p:cNvSpPr txBox="1"/>
          <p:nvPr/>
        </p:nvSpPr>
        <p:spPr>
          <a:xfrm>
            <a:off x="762000" y="4356854"/>
            <a:ext cx="1772591" cy="217170"/>
          </a:xfrm>
          <a:prstGeom prst="rect">
            <a:avLst/>
          </a:prstGeom>
          <a:noFill/>
          <a:ln/>
        </p:spPr>
        <p:txBody>
          <a:bodyPr wrap="none" lIns="0" tIns="0" rIns="0" bIns="0" rtlCol="0" anchor="t"/>
          <a:lstStyle/>
          <a:p>
            <a:pPr algn="l" indent="0" marL="0">
              <a:lnSpc>
                <a:spcPts val="1710"/>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VPT-deep, 50 prompts</a:t>
            </a:r>
            <a:endParaRPr lang="en-US" sz="1425" dirty="0"/>
          </a:p>
        </p:txBody>
      </p:sp>
      <p:sp>
        <p:nvSpPr>
          <p:cNvPr id="19" name="Text 17"/>
          <p:cNvSpPr txBox="1"/>
          <p:nvPr/>
        </p:nvSpPr>
        <p:spPr>
          <a:xfrm>
            <a:off x="2857500" y="4362569"/>
            <a:ext cx="858917" cy="205740"/>
          </a:xfrm>
          <a:prstGeom prst="rect">
            <a:avLst/>
          </a:prstGeom>
          <a:noFill/>
          <a:ln/>
        </p:spPr>
        <p:txBody>
          <a:bodyPr wrap="none" lIns="0" tIns="0" rIns="0" bIns="0" rtlCol="0" anchor="t"/>
          <a:lstStyle/>
          <a:p>
            <a:pPr algn="l" indent="0" marL="0">
              <a:lnSpc>
                <a:spcPts val="1620"/>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197 tokens</a:t>
            </a:r>
            <a:endParaRPr lang="en-US" sz="1350" dirty="0"/>
          </a:p>
        </p:txBody>
      </p:sp>
      <p:sp>
        <p:nvSpPr>
          <p:cNvPr id="20" name="Text 18"/>
          <p:cNvSpPr txBox="1"/>
          <p:nvPr/>
        </p:nvSpPr>
        <p:spPr>
          <a:xfrm>
            <a:off x="9048750" y="4356854"/>
            <a:ext cx="1462254" cy="217170"/>
          </a:xfrm>
          <a:prstGeom prst="rect">
            <a:avLst/>
          </a:prstGeom>
          <a:noFill/>
          <a:ln/>
        </p:spPr>
        <p:txBody>
          <a:bodyPr wrap="none" lIns="0" tIns="0" rIns="0" bIns="0" rtlCol="0" anchor="t"/>
          <a:lstStyle/>
          <a:p>
            <a:pPr algn="l" indent="0" marL="0">
              <a:lnSpc>
                <a:spcPts val="1710"/>
              </a:lnSpc>
              <a:buNone/>
            </a:pPr>
            <a:r>
              <a:rPr lang="en-US" sz="1875" b="1" dirty="0">
                <a:solidFill>
                  <a:srgbClr val="1B1E22"/>
                </a:solidFill>
                <a:latin typeface="Source Serif 4" pitchFamily="34" charset="0"/>
                <a:ea typeface="Source Serif 4" pitchFamily="34" charset="-122"/>
                <a:cs typeface="Source Serif 4" pitchFamily="34" charset="-120"/>
              </a:rPr>
              <a:t>1.27×</a:t>
            </a:r>
            <a:pPr algn="l" indent="0" marL="0">
              <a:lnSpc>
                <a:spcPts val="171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+50 tokens</a:t>
            </a:r>
            <a:endParaRPr lang="en-US" sz="1875" dirty="0"/>
          </a:p>
        </p:txBody>
      </p:sp>
      <p:sp>
        <p:nvSpPr>
          <p:cNvPr id="21" name="Text 19"/>
          <p:cNvSpPr txBox="1"/>
          <p:nvPr/>
        </p:nvSpPr>
        <p:spPr>
          <a:xfrm>
            <a:off x="762000" y="4795004"/>
            <a:ext cx="1144488" cy="217170"/>
          </a:xfrm>
          <a:prstGeom prst="rect">
            <a:avLst/>
          </a:prstGeom>
          <a:noFill/>
          <a:ln/>
        </p:spPr>
        <p:txBody>
          <a:bodyPr wrap="none" lIns="0" tIns="0" rIns="0" bIns="0" rtlCol="0" anchor="t"/>
          <a:lstStyle/>
          <a:p>
            <a:pPr algn="l" indent="0" marL="0">
              <a:lnSpc>
                <a:spcPts val="1710"/>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LoRA, merged</a:t>
            </a:r>
            <a:endParaRPr lang="en-US" sz="1425" dirty="0"/>
          </a:p>
        </p:txBody>
      </p:sp>
      <p:sp>
        <p:nvSpPr>
          <p:cNvPr id="22" name="Text 20"/>
          <p:cNvSpPr txBox="1"/>
          <p:nvPr/>
        </p:nvSpPr>
        <p:spPr>
          <a:xfrm>
            <a:off x="2857500" y="4800719"/>
            <a:ext cx="858917" cy="205740"/>
          </a:xfrm>
          <a:prstGeom prst="rect">
            <a:avLst/>
          </a:prstGeom>
          <a:noFill/>
          <a:ln/>
        </p:spPr>
        <p:txBody>
          <a:bodyPr wrap="none" lIns="0" tIns="0" rIns="0" bIns="0" rtlCol="0" anchor="t"/>
          <a:lstStyle/>
          <a:p>
            <a:pPr algn="l" indent="0" marL="0">
              <a:lnSpc>
                <a:spcPts val="1620"/>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197 tokens</a:t>
            </a:r>
            <a:endParaRPr lang="en-US" sz="1350" dirty="0"/>
          </a:p>
        </p:txBody>
      </p:sp>
      <p:sp>
        <p:nvSpPr>
          <p:cNvPr id="23" name="Text 21"/>
          <p:cNvSpPr txBox="1"/>
          <p:nvPr/>
        </p:nvSpPr>
        <p:spPr>
          <a:xfrm>
            <a:off x="9048750" y="4795004"/>
            <a:ext cx="1636074" cy="217170"/>
          </a:xfrm>
          <a:prstGeom prst="rect">
            <a:avLst/>
          </a:prstGeom>
          <a:noFill/>
          <a:ln/>
        </p:spPr>
        <p:txBody>
          <a:bodyPr wrap="none" lIns="0" tIns="0" rIns="0" bIns="0" rtlCol="0" anchor="t"/>
          <a:lstStyle/>
          <a:p>
            <a:pPr algn="l" indent="0" marL="0">
              <a:lnSpc>
                <a:spcPts val="1710"/>
              </a:lnSpc>
              <a:buNone/>
            </a:pPr>
            <a:r>
              <a:rPr lang="en-US" sz="1875" b="1" dirty="0">
                <a:solidFill>
                  <a:srgbClr val="C4432C"/>
                </a:solidFill>
                <a:latin typeface="Source Serif 4" pitchFamily="34" charset="0"/>
                <a:ea typeface="Source Serif 4" pitchFamily="34" charset="-122"/>
                <a:cs typeface="Source Serif 4" pitchFamily="34" charset="-120"/>
              </a:rPr>
              <a:t>1.00×</a:t>
            </a:r>
            <a:pPr algn="l" indent="0" marL="0">
              <a:lnSpc>
                <a:spcPts val="171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nothing extra</a:t>
            </a:r>
            <a:endParaRPr lang="en-US" sz="1875" dirty="0"/>
          </a:p>
        </p:txBody>
      </p:sp>
      <p:sp>
        <p:nvSpPr>
          <p:cNvPr id="24" name="Text 22"/>
          <p:cNvSpPr txBox="1"/>
          <p:nvPr/>
        </p:nvSpPr>
        <p:spPr>
          <a:xfrm>
            <a:off x="762000" y="5301020"/>
            <a:ext cx="10959167" cy="524828"/>
          </a:xfrm>
          <a:prstGeom prst="rect">
            <a:avLst/>
          </a:prstGeom>
          <a:noFill/>
          <a:ln/>
        </p:spPr>
        <p:txBody>
          <a:bodyPr wrap="none" lIns="0" tIns="0" rIns="0" bIns="0" rtlCol="0" anchor="t"/>
          <a:lstStyle/>
          <a:p>
            <a:pPr algn="l" indent="0" marL="0">
              <a:lnSpc>
                <a:spcPts val="2066"/>
              </a:lnSpc>
              <a:buNone/>
            </a:pPr>
            <a:r>
              <a:rPr lang="en-US" sz="1425" dirty="0">
                <a:solidFill>
                  <a:srgbClr val="474D54"/>
                </a:solidFill>
                <a:latin typeface="Source Sans 3 ExtraLight" pitchFamily="34" charset="0"/>
                <a:ea typeface="Source Sans 3 ExtraLight" pitchFamily="34" charset="-122"/>
                <a:cs typeface="Source Sans 3 ExtraLight" pitchFamily="34" charset="-120"/>
              </a:rPr>
              <a:t>Shown for rank 8 on the query and value weights. At rank 64 on all four attention weights the file grows to 19 MB, 5.6% of the model, and the</a:t>
            </a:r>
            <a:br/>
            <a:pPr algn="l" indent="0" marL="0">
              <a:lnSpc>
                <a:spcPts val="2066"/>
              </a:lnSpc>
              <a:buNone/>
            </a:pPr>
            <a:r>
              <a:rPr lang="en-US" sz="1425" dirty="0">
                <a:solidFill>
                  <a:srgbClr val="474D54"/>
                </a:solidFill>
                <a:latin typeface="Source Sans 3 ExtraLight" pitchFamily="34" charset="0"/>
                <a:ea typeface="Source Sans 3 ExtraLight" pitchFamily="34" charset="-122"/>
                <a:cs typeface="Source Sans 3 ExtraLight" pitchFamily="34" charset="-120"/>
              </a:rPr>
              <a:t>compute per image does not change.</a:t>
            </a:r>
            <a:endParaRPr lang="en-US" sz="1425" dirty="0"/>
          </a:p>
        </p:txBody>
      </p:sp>
      <p:sp>
        <p:nvSpPr>
          <p:cNvPr id="25" name="Text 23"/>
          <p:cNvSpPr txBox="1"/>
          <p:nvPr/>
        </p:nvSpPr>
        <p:spPr>
          <a:xfrm>
            <a:off x="762000" y="6290816"/>
            <a:ext cx="1054992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ViT-B/16:</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N</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12 blocks,</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d</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768,</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m</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adapted weights per block, 32-bit numbers. VPT-deep as last time. Compute counts multiply-adds per layer for</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n</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tokens (12</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nd</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² + 2</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n</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²</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d</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a:t>
            </a:r>
            <a:endParaRPr lang="en-US" sz="1125" dirty="0"/>
          </a:p>
        </p:txBody>
      </p:sp>
      <p:sp>
        <p:nvSpPr>
          <p:cNvPr id="26" name="Text 24"/>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10</a:t>
            </a:r>
            <a:endParaRPr lang="en-US" sz="1125"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197054"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LoRA's saving grows with the width of the model</a:t>
            </a:r>
            <a:endParaRPr lang="en-US" sz="2625" dirty="0"/>
          </a:p>
        </p:txBody>
      </p:sp>
      <p:sp>
        <p:nvSpPr>
          <p:cNvPr id="3" name="Text 1"/>
          <p:cNvSpPr txBox="1"/>
          <p:nvPr/>
        </p:nvSpPr>
        <p:spPr>
          <a:xfrm>
            <a:off x="762000" y="1337280"/>
            <a:ext cx="1275588" cy="217170"/>
          </a:xfrm>
          <a:prstGeom prst="rect">
            <a:avLst/>
          </a:prstGeom>
          <a:noFill/>
          <a:ln/>
        </p:spPr>
        <p:txBody>
          <a:bodyPr wrap="none" lIns="0" tIns="0" rIns="0" bIns="0" rtlCol="0" anchor="t"/>
          <a:lstStyle/>
          <a:p>
            <a:pPr algn="l" indent="0" marL="0">
              <a:lnSpc>
                <a:spcPts val="1710"/>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Full change Δ</a:t>
            </a:r>
            <a:pPr algn="l" indent="0" marL="0">
              <a:lnSpc>
                <a:spcPts val="1710"/>
              </a:lnSpc>
              <a:buNone/>
            </a:pPr>
            <a:r>
              <a:rPr lang="en-US" sz="1496" i="1" dirty="0">
                <a:solidFill>
                  <a:srgbClr val="1B1E22"/>
                </a:solidFill>
                <a:latin typeface="Source Serif 4" pitchFamily="34" charset="0"/>
                <a:ea typeface="Source Serif 4" pitchFamily="34" charset="-122"/>
                <a:cs typeface="Source Serif 4" pitchFamily="34" charset="-120"/>
              </a:rPr>
              <a:t>W</a:t>
            </a:r>
            <a:endParaRPr lang="en-US" sz="1425" dirty="0"/>
          </a:p>
        </p:txBody>
      </p:sp>
      <p:sp>
        <p:nvSpPr>
          <p:cNvPr id="4" name="Text 2"/>
          <p:cNvSpPr txBox="1"/>
          <p:nvPr/>
        </p:nvSpPr>
        <p:spPr>
          <a:xfrm>
            <a:off x="2571750" y="1291560"/>
            <a:ext cx="1116473" cy="308610"/>
          </a:xfrm>
          <a:prstGeom prst="rect">
            <a:avLst/>
          </a:prstGeom>
          <a:noFill/>
          <a:ln/>
        </p:spPr>
        <p:txBody>
          <a:bodyPr wrap="none" lIns="0" tIns="0" rIns="0" bIns="0" rtlCol="0" anchor="t"/>
          <a:lstStyle/>
          <a:p>
            <a:pPr algn="l" indent="0" marL="0">
              <a:lnSpc>
                <a:spcPts val="2430"/>
              </a:lnSpc>
              <a:buNone/>
            </a:pPr>
            <a:r>
              <a:rPr lang="en-US" sz="2126" i="1" dirty="0">
                <a:solidFill>
                  <a:srgbClr val="1B1E22"/>
                </a:solidFill>
                <a:latin typeface="Source Serif 4" pitchFamily="34" charset="0"/>
                <a:ea typeface="Source Serif 4" pitchFamily="34" charset="-122"/>
                <a:cs typeface="Source Serif 4" pitchFamily="34" charset="-120"/>
              </a:rPr>
              <a:t>d</a:t>
            </a:r>
            <a:pPr algn="l" indent="0" marL="0">
              <a:lnSpc>
                <a:spcPts val="2430"/>
              </a:lnSpc>
              <a:buNone/>
            </a:pPr>
            <a:r>
              <a:rPr lang="en-US" sz="2025" dirty="0">
                <a:solidFill>
                  <a:srgbClr val="1B1E22"/>
                </a:solidFill>
                <a:latin typeface="Source Serif 4" pitchFamily="34" charset="0"/>
                <a:ea typeface="Source Serif 4" pitchFamily="34" charset="-122"/>
                <a:cs typeface="Source Serif 4" pitchFamily="34" charset="-120"/>
              </a:rPr>
              <a:t> ×</a:t>
            </a:r>
            <a:pPr algn="l" indent="0" marL="0">
              <a:lnSpc>
                <a:spcPts val="2430"/>
              </a:lnSpc>
              <a:buNone/>
            </a:pPr>
            <a:r>
              <a:rPr lang="en-US" sz="2126" i="1" dirty="0">
                <a:solidFill>
                  <a:srgbClr val="1B1E22"/>
                </a:solidFill>
                <a:latin typeface="Source Serif 4" pitchFamily="34" charset="0"/>
                <a:ea typeface="Source Serif 4" pitchFamily="34" charset="-122"/>
                <a:cs typeface="Source Serif 4" pitchFamily="34" charset="-120"/>
              </a:rPr>
              <a:t> d</a:t>
            </a:r>
            <a:pPr algn="l" indent="0" marL="0">
              <a:lnSpc>
                <a:spcPts val="2430"/>
              </a:lnSpc>
              <a:buNone/>
            </a:pPr>
            <a:r>
              <a:rPr lang="en-US" sz="2025" dirty="0">
                <a:solidFill>
                  <a:srgbClr val="1B1E22"/>
                </a:solidFill>
                <a:latin typeface="Source Serif 4" pitchFamily="34" charset="0"/>
                <a:ea typeface="Source Serif 4" pitchFamily="34" charset="-122"/>
                <a:cs typeface="Source Serif 4" pitchFamily="34" charset="-120"/>
              </a:rPr>
              <a:t> =</a:t>
            </a:r>
            <a:pPr algn="l" indent="0" marL="0">
              <a:lnSpc>
                <a:spcPts val="2430"/>
              </a:lnSpc>
              <a:buNone/>
            </a:pPr>
            <a:r>
              <a:rPr lang="en-US" sz="2126" i="1" dirty="0">
                <a:solidFill>
                  <a:srgbClr val="1B1E22"/>
                </a:solidFill>
                <a:latin typeface="Source Serif 4" pitchFamily="34" charset="0"/>
                <a:ea typeface="Source Serif 4" pitchFamily="34" charset="-122"/>
                <a:cs typeface="Source Serif 4" pitchFamily="34" charset="-120"/>
              </a:rPr>
              <a:t> d</a:t>
            </a:r>
            <a:pPr algn="l" indent="0" marL="0">
              <a:lnSpc>
                <a:spcPts val="2430"/>
              </a:lnSpc>
              <a:buNone/>
            </a:pPr>
            <a:r>
              <a:rPr lang="en-US" sz="2025" dirty="0">
                <a:solidFill>
                  <a:srgbClr val="1B1E22"/>
                </a:solidFill>
                <a:latin typeface="Source Serif 4" pitchFamily="34" charset="0"/>
                <a:ea typeface="Source Serif 4" pitchFamily="34" charset="-122"/>
                <a:cs typeface="Source Serif 4" pitchFamily="34" charset="-120"/>
              </a:rPr>
              <a:t>²</a:t>
            </a:r>
            <a:endParaRPr lang="en-US" sz="2126" dirty="0"/>
          </a:p>
        </p:txBody>
      </p:sp>
      <p:sp>
        <p:nvSpPr>
          <p:cNvPr id="5" name="Text 3"/>
          <p:cNvSpPr txBox="1"/>
          <p:nvPr/>
        </p:nvSpPr>
        <p:spPr>
          <a:xfrm>
            <a:off x="4953000" y="1348710"/>
            <a:ext cx="1871805" cy="194310"/>
          </a:xfrm>
          <a:prstGeom prst="rect">
            <a:avLst/>
          </a:prstGeom>
          <a:noFill/>
          <a:ln/>
        </p:spPr>
        <p:txBody>
          <a:bodyPr wrap="none" lIns="0" tIns="0" rIns="0" bIns="0" rtlCol="0" anchor="t"/>
          <a:lstStyle/>
          <a:p>
            <a:pPr algn="l" indent="0" marL="0">
              <a:lnSpc>
                <a:spcPts val="153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589,824 numbers on ViT-B</a:t>
            </a:r>
            <a:endParaRPr lang="en-US" sz="1275" dirty="0"/>
          </a:p>
        </p:txBody>
      </p:sp>
      <p:sp>
        <p:nvSpPr>
          <p:cNvPr id="6" name="Text 4"/>
          <p:cNvSpPr txBox="1"/>
          <p:nvPr/>
        </p:nvSpPr>
        <p:spPr>
          <a:xfrm>
            <a:off x="762000" y="1946880"/>
            <a:ext cx="1356848" cy="217170"/>
          </a:xfrm>
          <a:prstGeom prst="rect">
            <a:avLst/>
          </a:prstGeom>
          <a:noFill/>
          <a:ln/>
        </p:spPr>
        <p:txBody>
          <a:bodyPr wrap="none" lIns="0" tIns="0" rIns="0" bIns="0" rtlCol="0" anchor="t"/>
          <a:lstStyle/>
          <a:p>
            <a:pPr algn="l" indent="0" marL="0">
              <a:lnSpc>
                <a:spcPts val="1710"/>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B and A together</a:t>
            </a:r>
            <a:endParaRPr lang="en-US" sz="1425" dirty="0"/>
          </a:p>
        </p:txBody>
      </p:sp>
      <p:sp>
        <p:nvSpPr>
          <p:cNvPr id="7" name="Text 5"/>
          <p:cNvSpPr txBox="1"/>
          <p:nvPr/>
        </p:nvSpPr>
        <p:spPr>
          <a:xfrm>
            <a:off x="2571750" y="1901160"/>
            <a:ext cx="1997643" cy="308610"/>
          </a:xfrm>
          <a:prstGeom prst="rect">
            <a:avLst/>
          </a:prstGeom>
          <a:noFill/>
          <a:ln/>
        </p:spPr>
        <p:txBody>
          <a:bodyPr wrap="none" lIns="0" tIns="0" rIns="0" bIns="0" rtlCol="0" anchor="t"/>
          <a:lstStyle/>
          <a:p>
            <a:pPr algn="l" indent="0" marL="0">
              <a:lnSpc>
                <a:spcPts val="2430"/>
              </a:lnSpc>
              <a:buNone/>
            </a:pPr>
            <a:r>
              <a:rPr lang="en-US" sz="2126" i="1" dirty="0">
                <a:solidFill>
                  <a:srgbClr val="C4432C"/>
                </a:solidFill>
                <a:latin typeface="Source Serif 4" pitchFamily="34" charset="0"/>
                <a:ea typeface="Source Serif 4" pitchFamily="34" charset="-122"/>
                <a:cs typeface="Source Serif 4" pitchFamily="34" charset="-120"/>
              </a:rPr>
              <a:t>d</a:t>
            </a:r>
            <a:pPr algn="l" indent="0" marL="0">
              <a:lnSpc>
                <a:spcPts val="2430"/>
              </a:lnSpc>
              <a:buNone/>
            </a:pPr>
            <a:r>
              <a:rPr lang="en-US" sz="2025" dirty="0">
                <a:solidFill>
                  <a:srgbClr val="C4432C"/>
                </a:solidFill>
                <a:latin typeface="Source Serif 4" pitchFamily="34" charset="0"/>
                <a:ea typeface="Source Serif 4" pitchFamily="34" charset="-122"/>
                <a:cs typeface="Source Serif 4" pitchFamily="34" charset="-120"/>
              </a:rPr>
              <a:t> ×</a:t>
            </a:r>
            <a:pPr algn="l" indent="0" marL="0">
              <a:lnSpc>
                <a:spcPts val="2430"/>
              </a:lnSpc>
              <a:buNone/>
            </a:pPr>
            <a:r>
              <a:rPr lang="en-US" sz="2126" i="1" dirty="0">
                <a:solidFill>
                  <a:srgbClr val="C4432C"/>
                </a:solidFill>
                <a:latin typeface="Source Serif 4" pitchFamily="34" charset="0"/>
                <a:ea typeface="Source Serif 4" pitchFamily="34" charset="-122"/>
                <a:cs typeface="Source Serif 4" pitchFamily="34" charset="-120"/>
              </a:rPr>
              <a:t> r</a:t>
            </a:r>
            <a:pPr algn="l" indent="0" marL="0">
              <a:lnSpc>
                <a:spcPts val="2430"/>
              </a:lnSpc>
              <a:buNone/>
            </a:pPr>
            <a:r>
              <a:rPr lang="en-US" sz="2025" dirty="0">
                <a:solidFill>
                  <a:srgbClr val="C4432C"/>
                </a:solidFill>
                <a:latin typeface="Source Serif 4" pitchFamily="34" charset="0"/>
                <a:ea typeface="Source Serif 4" pitchFamily="34" charset="-122"/>
                <a:cs typeface="Source Serif 4" pitchFamily="34" charset="-120"/>
              </a:rPr>
              <a:t> +</a:t>
            </a:r>
            <a:pPr algn="l" indent="0" marL="0">
              <a:lnSpc>
                <a:spcPts val="2430"/>
              </a:lnSpc>
              <a:buNone/>
            </a:pPr>
            <a:r>
              <a:rPr lang="en-US" sz="2126" i="1" dirty="0">
                <a:solidFill>
                  <a:srgbClr val="C4432C"/>
                </a:solidFill>
                <a:latin typeface="Source Serif 4" pitchFamily="34" charset="0"/>
                <a:ea typeface="Source Serif 4" pitchFamily="34" charset="-122"/>
                <a:cs typeface="Source Serif 4" pitchFamily="34" charset="-120"/>
              </a:rPr>
              <a:t> r</a:t>
            </a:r>
            <a:pPr algn="l" indent="0" marL="0">
              <a:lnSpc>
                <a:spcPts val="2430"/>
              </a:lnSpc>
              <a:buNone/>
            </a:pPr>
            <a:r>
              <a:rPr lang="en-US" sz="2025" dirty="0">
                <a:solidFill>
                  <a:srgbClr val="C4432C"/>
                </a:solidFill>
                <a:latin typeface="Source Serif 4" pitchFamily="34" charset="0"/>
                <a:ea typeface="Source Serif 4" pitchFamily="34" charset="-122"/>
                <a:cs typeface="Source Serif 4" pitchFamily="34" charset="-120"/>
              </a:rPr>
              <a:t> ×</a:t>
            </a:r>
            <a:pPr algn="l" indent="0" marL="0">
              <a:lnSpc>
                <a:spcPts val="2430"/>
              </a:lnSpc>
              <a:buNone/>
            </a:pPr>
            <a:r>
              <a:rPr lang="en-US" sz="2126" i="1" dirty="0">
                <a:solidFill>
                  <a:srgbClr val="C4432C"/>
                </a:solidFill>
                <a:latin typeface="Source Serif 4" pitchFamily="34" charset="0"/>
                <a:ea typeface="Source Serif 4" pitchFamily="34" charset="-122"/>
                <a:cs typeface="Source Serif 4" pitchFamily="34" charset="-120"/>
              </a:rPr>
              <a:t> d</a:t>
            </a:r>
            <a:pPr algn="l" indent="0" marL="0">
              <a:lnSpc>
                <a:spcPts val="2430"/>
              </a:lnSpc>
              <a:buNone/>
            </a:pPr>
            <a:r>
              <a:rPr lang="en-US" sz="2025" dirty="0">
                <a:solidFill>
                  <a:srgbClr val="C4432C"/>
                </a:solidFill>
                <a:latin typeface="Source Serif 4" pitchFamily="34" charset="0"/>
                <a:ea typeface="Source Serif 4" pitchFamily="34" charset="-122"/>
                <a:cs typeface="Source Serif 4" pitchFamily="34" charset="-120"/>
              </a:rPr>
              <a:t> = 2</a:t>
            </a:r>
            <a:pPr algn="l" indent="0" marL="0">
              <a:lnSpc>
                <a:spcPts val="2430"/>
              </a:lnSpc>
              <a:buNone/>
            </a:pPr>
            <a:r>
              <a:rPr lang="en-US" sz="2126" i="1" dirty="0">
                <a:solidFill>
                  <a:srgbClr val="C4432C"/>
                </a:solidFill>
                <a:latin typeface="Source Serif 4" pitchFamily="34" charset="0"/>
                <a:ea typeface="Source Serif 4" pitchFamily="34" charset="-122"/>
                <a:cs typeface="Source Serif 4" pitchFamily="34" charset="-120"/>
              </a:rPr>
              <a:t>rd</a:t>
            </a:r>
            <a:endParaRPr lang="en-US" sz="2126" dirty="0"/>
          </a:p>
        </p:txBody>
      </p:sp>
      <p:sp>
        <p:nvSpPr>
          <p:cNvPr id="8" name="Text 6"/>
          <p:cNvSpPr txBox="1"/>
          <p:nvPr/>
        </p:nvSpPr>
        <p:spPr>
          <a:xfrm>
            <a:off x="4953000" y="1958310"/>
            <a:ext cx="1788224" cy="194310"/>
          </a:xfrm>
          <a:prstGeom prst="rect">
            <a:avLst/>
          </a:prstGeom>
          <a:noFill/>
          <a:ln/>
        </p:spPr>
        <p:txBody>
          <a:bodyPr wrap="none" lIns="0" tIns="0" rIns="0" bIns="0" rtlCol="0" anchor="t"/>
          <a:lstStyle/>
          <a:p>
            <a:pPr algn="l" indent="0" marL="0">
              <a:lnSpc>
                <a:spcPts val="153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12,288 numbers on ViT-B</a:t>
            </a:r>
            <a:endParaRPr lang="en-US" sz="1275" dirty="0"/>
          </a:p>
        </p:txBody>
      </p:sp>
      <p:sp>
        <p:nvSpPr>
          <p:cNvPr id="9" name="Text 7"/>
          <p:cNvSpPr txBox="1"/>
          <p:nvPr/>
        </p:nvSpPr>
        <p:spPr>
          <a:xfrm>
            <a:off x="2190750" y="2702213"/>
            <a:ext cx="3607522"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Share of a full weight change stored by B and A, rank 8</a:t>
            </a:r>
            <a:endParaRPr lang="en-US" sz="1200" dirty="0"/>
          </a:p>
        </p:txBody>
      </p:sp>
      <p:sp>
        <p:nvSpPr>
          <p:cNvPr id="10" name="Text 8"/>
          <p:cNvSpPr txBox="1"/>
          <p:nvPr/>
        </p:nvSpPr>
        <p:spPr>
          <a:xfrm>
            <a:off x="7100590" y="2702213"/>
            <a:ext cx="557713"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width d</a:t>
            </a:r>
            <a:endParaRPr lang="en-US" sz="1200" dirty="0"/>
          </a:p>
        </p:txBody>
      </p:sp>
      <p:sp>
        <p:nvSpPr>
          <p:cNvPr id="11" name="Text 9"/>
          <p:cNvSpPr txBox="1"/>
          <p:nvPr/>
        </p:nvSpPr>
        <p:spPr>
          <a:xfrm>
            <a:off x="762000" y="3154680"/>
            <a:ext cx="69283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ViT-B/16</a:t>
            </a:r>
            <a:endParaRPr lang="en-US" sz="1350" dirty="0"/>
          </a:p>
        </p:txBody>
      </p:sp>
      <p:sp>
        <p:nvSpPr>
          <p:cNvPr id="12" name="Text 10"/>
          <p:cNvSpPr txBox="1"/>
          <p:nvPr/>
        </p:nvSpPr>
        <p:spPr>
          <a:xfrm>
            <a:off x="5372993" y="3157508"/>
            <a:ext cx="530626"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2.08%</a:t>
            </a:r>
            <a:endParaRPr lang="en-US" sz="1350" dirty="0"/>
          </a:p>
        </p:txBody>
      </p:sp>
      <p:sp>
        <p:nvSpPr>
          <p:cNvPr id="13" name="Text 11"/>
          <p:cNvSpPr txBox="1"/>
          <p:nvPr/>
        </p:nvSpPr>
        <p:spPr>
          <a:xfrm>
            <a:off x="7325320" y="3160365"/>
            <a:ext cx="323993"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768</a:t>
            </a:r>
            <a:endParaRPr lang="en-US" sz="1313" dirty="0"/>
          </a:p>
        </p:txBody>
      </p:sp>
      <p:sp>
        <p:nvSpPr>
          <p:cNvPr id="14" name="Text 12"/>
          <p:cNvSpPr txBox="1"/>
          <p:nvPr/>
        </p:nvSpPr>
        <p:spPr>
          <a:xfrm>
            <a:off x="762000" y="3669030"/>
            <a:ext cx="675965"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ViT-L/16</a:t>
            </a:r>
            <a:endParaRPr lang="en-US" sz="1350" dirty="0"/>
          </a:p>
        </p:txBody>
      </p:sp>
      <p:sp>
        <p:nvSpPr>
          <p:cNvPr id="15" name="Text 13"/>
          <p:cNvSpPr txBox="1"/>
          <p:nvPr/>
        </p:nvSpPr>
        <p:spPr>
          <a:xfrm>
            <a:off x="4596705" y="3671858"/>
            <a:ext cx="530626"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1.56%</a:t>
            </a:r>
            <a:endParaRPr lang="en-US" sz="1350" dirty="0"/>
          </a:p>
        </p:txBody>
      </p:sp>
      <p:sp>
        <p:nvSpPr>
          <p:cNvPr id="16" name="Text 14"/>
          <p:cNvSpPr txBox="1"/>
          <p:nvPr/>
        </p:nvSpPr>
        <p:spPr>
          <a:xfrm>
            <a:off x="7193905" y="3674715"/>
            <a:ext cx="46066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1,024</a:t>
            </a:r>
            <a:endParaRPr lang="en-US" sz="1313" dirty="0"/>
          </a:p>
        </p:txBody>
      </p:sp>
      <p:sp>
        <p:nvSpPr>
          <p:cNvPr id="17" name="Text 15"/>
          <p:cNvSpPr txBox="1"/>
          <p:nvPr/>
        </p:nvSpPr>
        <p:spPr>
          <a:xfrm>
            <a:off x="762000" y="4183380"/>
            <a:ext cx="70460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ViT-H/14</a:t>
            </a:r>
            <a:endParaRPr lang="en-US" sz="1350" dirty="0"/>
          </a:p>
        </p:txBody>
      </p:sp>
      <p:sp>
        <p:nvSpPr>
          <p:cNvPr id="18" name="Text 16"/>
          <p:cNvSpPr txBox="1"/>
          <p:nvPr/>
        </p:nvSpPr>
        <p:spPr>
          <a:xfrm>
            <a:off x="4130873" y="4186208"/>
            <a:ext cx="530626"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1.25%</a:t>
            </a:r>
            <a:endParaRPr lang="en-US" sz="1350" dirty="0"/>
          </a:p>
        </p:txBody>
      </p:sp>
      <p:sp>
        <p:nvSpPr>
          <p:cNvPr id="19" name="Text 17"/>
          <p:cNvSpPr txBox="1"/>
          <p:nvPr/>
        </p:nvSpPr>
        <p:spPr>
          <a:xfrm>
            <a:off x="7193905" y="4189065"/>
            <a:ext cx="46066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1,280</a:t>
            </a:r>
            <a:endParaRPr lang="en-US" sz="1313" dirty="0"/>
          </a:p>
        </p:txBody>
      </p:sp>
      <p:sp>
        <p:nvSpPr>
          <p:cNvPr id="20" name="Text 18"/>
          <p:cNvSpPr txBox="1"/>
          <p:nvPr/>
        </p:nvSpPr>
        <p:spPr>
          <a:xfrm>
            <a:off x="762000" y="4697730"/>
            <a:ext cx="503694"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GPT-3</a:t>
            </a:r>
            <a:endParaRPr lang="en-US" sz="1350" dirty="0"/>
          </a:p>
        </p:txBody>
      </p:sp>
      <p:sp>
        <p:nvSpPr>
          <p:cNvPr id="21" name="Text 19"/>
          <p:cNvSpPr txBox="1"/>
          <p:nvPr/>
        </p:nvSpPr>
        <p:spPr>
          <a:xfrm>
            <a:off x="2461171" y="4700558"/>
            <a:ext cx="530626"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0.13%</a:t>
            </a:r>
            <a:endParaRPr lang="en-US" sz="1350" dirty="0"/>
          </a:p>
        </p:txBody>
      </p:sp>
      <p:sp>
        <p:nvSpPr>
          <p:cNvPr id="22" name="Text 20"/>
          <p:cNvSpPr txBox="1"/>
          <p:nvPr/>
        </p:nvSpPr>
        <p:spPr>
          <a:xfrm>
            <a:off x="7108478" y="4703415"/>
            <a:ext cx="549509"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12,288</a:t>
            </a:r>
            <a:endParaRPr lang="en-US" sz="1313" dirty="0"/>
          </a:p>
        </p:txBody>
      </p:sp>
      <p:sp>
        <p:nvSpPr>
          <p:cNvPr id="23" name="Text 21"/>
          <p:cNvSpPr txBox="1"/>
          <p:nvPr/>
        </p:nvSpPr>
        <p:spPr>
          <a:xfrm>
            <a:off x="8001000" y="1157734"/>
            <a:ext cx="3384637"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 full change to one</a:t>
            </a:r>
            <a:pPr algn="l" indent="0" marL="0">
              <a:lnSpc>
                <a:spcPts val="2138"/>
              </a:lnSpc>
              <a:buNone/>
            </a:pPr>
            <a:r>
              <a:rPr lang="en-US" sz="1496" i="1" dirty="0">
                <a:solidFill>
                  <a:srgbClr val="1B1E22"/>
                </a:solidFill>
                <a:latin typeface="Source Serif 4" pitchFamily="34" charset="0"/>
                <a:ea typeface="Source Serif 4" pitchFamily="34" charset="-122"/>
                <a:cs typeface="Source Serif 4" pitchFamily="34" charset="-120"/>
              </a:rPr>
              <a:t> d</a:t>
            </a: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 ×</a:t>
            </a:r>
            <a:pPr algn="l" indent="0" marL="0">
              <a:lnSpc>
                <a:spcPts val="2138"/>
              </a:lnSpc>
              <a:buNone/>
            </a:pPr>
            <a:r>
              <a:rPr lang="en-US" sz="1496" i="1" dirty="0">
                <a:solidFill>
                  <a:srgbClr val="1B1E22"/>
                </a:solidFill>
                <a:latin typeface="Source Serif 4" pitchFamily="34" charset="0"/>
                <a:ea typeface="Source Serif 4" pitchFamily="34" charset="-122"/>
                <a:cs typeface="Source Serif 4" pitchFamily="34" charset="-120"/>
              </a:rPr>
              <a:t> d</a:t>
            </a: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 weight has</a:t>
            </a:r>
            <a:pPr algn="l" indent="0" marL="0">
              <a:lnSpc>
                <a:spcPts val="2138"/>
              </a:lnSpc>
              <a:buNone/>
            </a:pPr>
            <a:r>
              <a:rPr lang="en-US" sz="1496" i="1" dirty="0">
                <a:solidFill>
                  <a:srgbClr val="1B1E22"/>
                </a:solidFill>
                <a:latin typeface="Source Serif 4" pitchFamily="34" charset="0"/>
                <a:ea typeface="Source Serif 4" pitchFamily="34" charset="-122"/>
                <a:cs typeface="Source Serif 4" pitchFamily="34" charset="-120"/>
              </a:rPr>
              <a:t> d</a:t>
            </a: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²</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numbers, while B and A together have 2</a:t>
            </a:r>
            <a:pPr algn="l" indent="0" marL="0">
              <a:lnSpc>
                <a:spcPts val="2138"/>
              </a:lnSpc>
              <a:buNone/>
            </a:pPr>
            <a:r>
              <a:rPr lang="en-US" sz="1496" i="1" dirty="0">
                <a:solidFill>
                  <a:srgbClr val="1B1E22"/>
                </a:solidFill>
                <a:latin typeface="Source Serif 4" pitchFamily="34" charset="0"/>
                <a:ea typeface="Source Serif 4" pitchFamily="34" charset="-122"/>
                <a:cs typeface="Source Serif 4" pitchFamily="34" charset="-120"/>
              </a:rPr>
              <a:t>rd</a:t>
            </a: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Since</a:t>
            </a:r>
            <a:pPr algn="l" indent="0" marL="0">
              <a:lnSpc>
                <a:spcPts val="2138"/>
              </a:lnSpc>
              <a:buNone/>
            </a:pPr>
            <a:r>
              <a:rPr lang="en-US" sz="1496" i="1" dirty="0">
                <a:solidFill>
                  <a:srgbClr val="1B1E22"/>
                </a:solidFill>
                <a:latin typeface="Source Serif 4" pitchFamily="34" charset="0"/>
                <a:ea typeface="Source Serif 4" pitchFamily="34" charset="-122"/>
                <a:cs typeface="Source Serif 4" pitchFamily="34" charset="-120"/>
              </a:rPr>
              <a:t> d</a:t>
            </a: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 is the square root of</a:t>
            </a:r>
            <a:pPr algn="l" indent="0" marL="0">
              <a:lnSpc>
                <a:spcPts val="2138"/>
              </a:lnSpc>
              <a:buNone/>
            </a:pPr>
            <a:r>
              <a:rPr lang="en-US" sz="1496" i="1" dirty="0">
                <a:solidFill>
                  <a:srgbClr val="1B1E22"/>
                </a:solidFill>
                <a:latin typeface="Source Serif 4" pitchFamily="34" charset="0"/>
                <a:ea typeface="Source Serif 4" pitchFamily="34" charset="-122"/>
                <a:cs typeface="Source Serif 4" pitchFamily="34" charset="-120"/>
              </a:rPr>
              <a:t> d</a:t>
            </a: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², LoRA's cost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grows like the square root of the full size,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times the small constant 2</a:t>
            </a:r>
            <a:pPr algn="l" indent="0" marL="0">
              <a:lnSpc>
                <a:spcPts val="2138"/>
              </a:lnSpc>
              <a:buNone/>
            </a:pPr>
            <a:r>
              <a:rPr lang="en-US" sz="1496" i="1" dirty="0">
                <a:solidFill>
                  <a:srgbClr val="1B1E22"/>
                </a:solidFill>
                <a:latin typeface="Source Serif 4" pitchFamily="34" charset="0"/>
                <a:ea typeface="Source Serif 4" pitchFamily="34" charset="-122"/>
                <a:cs typeface="Source Serif 4" pitchFamily="34" charset="-120"/>
              </a:rPr>
              <a:t>r</a:t>
            </a: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t>
            </a:r>
            <a:endParaRPr lang="en-US" sz="1425" dirty="0"/>
          </a:p>
        </p:txBody>
      </p:sp>
      <p:sp>
        <p:nvSpPr>
          <p:cNvPr id="24" name="Text 22"/>
          <p:cNvSpPr txBox="1"/>
          <p:nvPr/>
        </p:nvSpPr>
        <p:spPr>
          <a:xfrm>
            <a:off x="8001000" y="2715071"/>
            <a:ext cx="3571149"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So the wider the model, the smaller LoRA's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share. Together with adapting only the query</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and value weights, this is why GPT-3's task</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file is 10,000 times smaller than a copy.</a:t>
            </a:r>
            <a:endParaRPr lang="en-US" sz="1425" dirty="0"/>
          </a:p>
        </p:txBody>
      </p:sp>
      <p:sp>
        <p:nvSpPr>
          <p:cNvPr id="25" name="Text 23"/>
          <p:cNvSpPr txBox="1"/>
          <p:nvPr/>
        </p:nvSpPr>
        <p:spPr>
          <a:xfrm>
            <a:off x="762000" y="6090791"/>
            <a:ext cx="10767703"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One</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d</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d</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attention weight, rank</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8 for every model. Widths: ViT-B/16 768, ViT-L/16 1,024, ViT-H/14 1,280 (Dosovitskiy et al. 2021); GPT-3 12,288 (Hu et al. 2022, Sec. 1). 10,000</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times: Hu et al. 2022, Sec. 4.2.</a:t>
            </a:r>
            <a:endParaRPr lang="en-US" sz="1125" dirty="0"/>
          </a:p>
        </p:txBody>
      </p:sp>
      <p:sp>
        <p:nvSpPr>
          <p:cNvPr id="26" name="Text 24"/>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11</a:t>
            </a:r>
            <a:endParaRPr lang="en-US" sz="1125"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141518"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on a ViT in a few lines</a:t>
            </a:r>
            <a:endParaRPr lang="en-US" sz="2625" dirty="0"/>
          </a:p>
        </p:txBody>
      </p:sp>
      <p:sp>
        <p:nvSpPr>
          <p:cNvPr id="3" name="Text 1"/>
          <p:cNvSpPr txBox="1"/>
          <p:nvPr/>
        </p:nvSpPr>
        <p:spPr>
          <a:xfrm>
            <a:off x="1000125" y="1279178"/>
            <a:ext cx="6238494" cy="228600"/>
          </a:xfrm>
          <a:prstGeom prst="rect">
            <a:avLst/>
          </a:prstGeom>
          <a:noFill/>
          <a:ln/>
        </p:spPr>
        <p:txBody>
          <a:bodyPr wrap="none" lIns="0" tIns="0" rIns="0" bIns="0" rtlCol="0" anchor="t"/>
          <a:lstStyle/>
          <a:p>
            <a:pPr algn="l" indent="0" marL="0">
              <a:lnSpc>
                <a:spcPts val="1800"/>
              </a:lnSpc>
              <a:buNone/>
            </a:pPr>
            <a:r>
              <a:rPr lang="en-US" sz="1200" dirty="0">
                <a:solidFill>
                  <a:srgbClr val="1B1E22"/>
                </a:solidFill>
                <a:latin typeface="Source Code Pro ExtraLight" pitchFamily="34" charset="0"/>
                <a:ea typeface="Source Code Pro ExtraLight" pitchFamily="34" charset="-122"/>
                <a:cs typeface="Source Code Pro ExtraLight" pitchFamily="34" charset="-120"/>
              </a:rPr>
              <a:t>vit = timm.create_model(BACKBONE, pretrained=True, num_classes=C)</a:t>
            </a:r>
            <a:endParaRPr lang="en-US" sz="1200" dirty="0"/>
          </a:p>
        </p:txBody>
      </p:sp>
      <p:sp>
        <p:nvSpPr>
          <p:cNvPr id="4" name="Text 2"/>
          <p:cNvSpPr txBox="1"/>
          <p:nvPr/>
        </p:nvSpPr>
        <p:spPr>
          <a:xfrm>
            <a:off x="1000125" y="1507778"/>
            <a:ext cx="5382708" cy="228600"/>
          </a:xfrm>
          <a:prstGeom prst="rect">
            <a:avLst/>
          </a:prstGeom>
          <a:noFill/>
          <a:ln/>
        </p:spPr>
        <p:txBody>
          <a:bodyPr wrap="none" lIns="0" tIns="0" rIns="0" bIns="0" rtlCol="0" anchor="t"/>
          <a:lstStyle/>
          <a:p>
            <a:pPr algn="l" indent="0" marL="0">
              <a:lnSpc>
                <a:spcPts val="1800"/>
              </a:lnSpc>
              <a:buNone/>
            </a:pPr>
            <a:r>
              <a:rPr lang="en-US" sz="1200" dirty="0">
                <a:solidFill>
                  <a:srgbClr val="2D5D92"/>
                </a:solidFill>
                <a:latin typeface="Source Code Pro ExtraLight" pitchFamily="34" charset="0"/>
                <a:ea typeface="Source Code Pro ExtraLight" pitchFamily="34" charset="-122"/>
                <a:cs typeface="Source Code Pro ExtraLight" pitchFamily="34" charset="-120"/>
              </a:rPr>
              <a:t>vit.requires_grad_(False); vit.head.requires_grad_(True)</a:t>
            </a:r>
            <a:endParaRPr lang="en-US" sz="1200" dirty="0"/>
          </a:p>
        </p:txBody>
      </p:sp>
      <p:sp>
        <p:nvSpPr>
          <p:cNvPr id="5" name="Text 3"/>
          <p:cNvSpPr txBox="1"/>
          <p:nvPr/>
        </p:nvSpPr>
        <p:spPr>
          <a:xfrm>
            <a:off x="1000125" y="1964978"/>
            <a:ext cx="6619101" cy="228600"/>
          </a:xfrm>
          <a:prstGeom prst="rect">
            <a:avLst/>
          </a:prstGeom>
          <a:noFill/>
          <a:ln/>
        </p:spPr>
        <p:txBody>
          <a:bodyPr wrap="none" lIns="0" tIns="0" rIns="0" bIns="0" rtlCol="0" anchor="t"/>
          <a:lstStyle/>
          <a:p>
            <a:pPr algn="l" indent="0" marL="0">
              <a:lnSpc>
                <a:spcPts val="1800"/>
              </a:lnSpc>
              <a:buNone/>
            </a:pPr>
            <a:r>
              <a:rPr lang="en-US" sz="1200" dirty="0">
                <a:solidFill>
                  <a:srgbClr val="1B1E22"/>
                </a:solidFill>
                <a:latin typeface="Source Code Pro ExtraLight" pitchFamily="34" charset="0"/>
                <a:ea typeface="Source Code Pro ExtraLight" pitchFamily="34" charset="-122"/>
                <a:cs typeface="Source Code Pro ExtraLight" pitchFamily="34" charset="-120"/>
              </a:rPr>
              <a:t>class LoRAqv(nn.Module):</a:t>
            </a:r>
            <a:pPr algn="l" indent="0" marL="0">
              <a:lnSpc>
                <a:spcPts val="1800"/>
              </a:lnSpc>
              <a:buNone/>
            </a:pPr>
            <a:r>
              <a:rPr lang="en-US" sz="1200" dirty="0">
                <a:solidFill>
                  <a:srgbClr val="777E86"/>
                </a:solidFill>
                <a:latin typeface="Source Code Pro ExtraLight" pitchFamily="34" charset="0"/>
                <a:ea typeface="Source Code Pro ExtraLight" pitchFamily="34" charset="-122"/>
                <a:cs typeface="Source Code Pro ExtraLight" pitchFamily="34" charset="-120"/>
              </a:rPr>
              <a:t> # wraps qkv = Linear(768, 2304)</a:t>
            </a:r>
            <a:endParaRPr lang="en-US" sz="1200" dirty="0"/>
          </a:p>
        </p:txBody>
      </p:sp>
      <p:sp>
        <p:nvSpPr>
          <p:cNvPr id="6" name="Text 4"/>
          <p:cNvSpPr txBox="1"/>
          <p:nvPr/>
        </p:nvSpPr>
        <p:spPr>
          <a:xfrm>
            <a:off x="1365796" y="2193578"/>
            <a:ext cx="3670983" cy="228600"/>
          </a:xfrm>
          <a:prstGeom prst="rect">
            <a:avLst/>
          </a:prstGeom>
          <a:noFill/>
          <a:ln/>
        </p:spPr>
        <p:txBody>
          <a:bodyPr wrap="none" lIns="0" tIns="0" rIns="0" bIns="0" rtlCol="0" anchor="t"/>
          <a:lstStyle/>
          <a:p>
            <a:pPr algn="l" indent="0" marL="0">
              <a:lnSpc>
                <a:spcPts val="1800"/>
              </a:lnSpc>
              <a:buNone/>
            </a:pPr>
            <a:r>
              <a:rPr lang="en-US" sz="1200" dirty="0">
                <a:solidFill>
                  <a:srgbClr val="1B1E22"/>
                </a:solidFill>
                <a:latin typeface="Source Code Pro ExtraLight" pitchFamily="34" charset="0"/>
                <a:ea typeface="Source Code Pro ExtraLight" pitchFamily="34" charset="-122"/>
                <a:cs typeface="Source Code Pro ExtraLight" pitchFamily="34" charset="-120"/>
              </a:rPr>
              <a:t>def __init__(self, qkv, r=8, alpha=8):</a:t>
            </a:r>
            <a:endParaRPr lang="en-US" sz="1200" dirty="0"/>
          </a:p>
        </p:txBody>
      </p:sp>
      <p:sp>
        <p:nvSpPr>
          <p:cNvPr id="7" name="Text 5"/>
          <p:cNvSpPr txBox="1"/>
          <p:nvPr/>
        </p:nvSpPr>
        <p:spPr>
          <a:xfrm>
            <a:off x="1731615" y="2422178"/>
            <a:ext cx="1769031" cy="228600"/>
          </a:xfrm>
          <a:prstGeom prst="rect">
            <a:avLst/>
          </a:prstGeom>
          <a:noFill/>
          <a:ln/>
        </p:spPr>
        <p:txBody>
          <a:bodyPr wrap="none" lIns="0" tIns="0" rIns="0" bIns="0" rtlCol="0" anchor="t"/>
          <a:lstStyle/>
          <a:p>
            <a:pPr algn="l" indent="0" marL="0">
              <a:lnSpc>
                <a:spcPts val="1800"/>
              </a:lnSpc>
              <a:buNone/>
            </a:pPr>
            <a:r>
              <a:rPr lang="en-US" sz="1200" dirty="0">
                <a:solidFill>
                  <a:srgbClr val="1B1E22"/>
                </a:solidFill>
                <a:latin typeface="Source Code Pro ExtraLight" pitchFamily="34" charset="0"/>
                <a:ea typeface="Source Code Pro ExtraLight" pitchFamily="34" charset="-122"/>
                <a:cs typeface="Source Code Pro ExtraLight" pitchFamily="34" charset="-120"/>
              </a:rPr>
              <a:t>super().__init__()</a:t>
            </a:r>
            <a:endParaRPr lang="en-US" sz="1200" dirty="0"/>
          </a:p>
        </p:txBody>
      </p:sp>
      <p:sp>
        <p:nvSpPr>
          <p:cNvPr id="8" name="Text 6"/>
          <p:cNvSpPr txBox="1"/>
          <p:nvPr/>
        </p:nvSpPr>
        <p:spPr>
          <a:xfrm>
            <a:off x="1731615" y="2650778"/>
            <a:ext cx="1864066" cy="228600"/>
          </a:xfrm>
          <a:prstGeom prst="rect">
            <a:avLst/>
          </a:prstGeom>
          <a:noFill/>
          <a:ln/>
        </p:spPr>
        <p:txBody>
          <a:bodyPr wrap="none" lIns="0" tIns="0" rIns="0" bIns="0" rtlCol="0" anchor="t"/>
          <a:lstStyle/>
          <a:p>
            <a:pPr algn="l" indent="0" marL="0">
              <a:lnSpc>
                <a:spcPts val="1800"/>
              </a:lnSpc>
              <a:buNone/>
            </a:pPr>
            <a:r>
              <a:rPr lang="en-US" sz="1200" dirty="0">
                <a:solidFill>
                  <a:srgbClr val="1B1E22"/>
                </a:solidFill>
                <a:latin typeface="Source Code Pro ExtraLight" pitchFamily="34" charset="0"/>
                <a:ea typeface="Source Code Pro ExtraLight" pitchFamily="34" charset="-122"/>
                <a:cs typeface="Source Code Pro ExtraLight" pitchFamily="34" charset="-120"/>
              </a:rPr>
              <a:t>d = qkv.in_features</a:t>
            </a:r>
            <a:endParaRPr lang="en-US" sz="1200" dirty="0"/>
          </a:p>
        </p:txBody>
      </p:sp>
      <p:sp>
        <p:nvSpPr>
          <p:cNvPr id="9" name="Text 7"/>
          <p:cNvSpPr txBox="1"/>
          <p:nvPr/>
        </p:nvSpPr>
        <p:spPr>
          <a:xfrm>
            <a:off x="1731615" y="2879378"/>
            <a:ext cx="5667970" cy="228600"/>
          </a:xfrm>
          <a:prstGeom prst="rect">
            <a:avLst/>
          </a:prstGeom>
          <a:noFill/>
          <a:ln/>
        </p:spPr>
        <p:txBody>
          <a:bodyPr wrap="none" lIns="0" tIns="0" rIns="0" bIns="0" rtlCol="0" anchor="t"/>
          <a:lstStyle/>
          <a:p>
            <a:pPr algn="l" indent="0" marL="0">
              <a:lnSpc>
                <a:spcPts val="1800"/>
              </a:lnSpc>
              <a:buNone/>
            </a:pPr>
            <a:r>
              <a:rPr lang="en-US" sz="1200" dirty="0">
                <a:solidFill>
                  <a:srgbClr val="2D5D92"/>
                </a:solidFill>
                <a:latin typeface="Source Code Pro ExtraLight" pitchFamily="34" charset="0"/>
                <a:ea typeface="Source Code Pro ExtraLight" pitchFamily="34" charset="-122"/>
                <a:cs typeface="Source Code Pro ExtraLight" pitchFamily="34" charset="-120"/>
              </a:rPr>
              <a:t>self.qkv, self.s = qkv, alpha / r</a:t>
            </a:r>
            <a:pPr algn="l" indent="0" marL="0">
              <a:lnSpc>
                <a:spcPts val="1800"/>
              </a:lnSpc>
              <a:buNone/>
            </a:pPr>
            <a:r>
              <a:rPr lang="en-US" sz="1200" dirty="0">
                <a:solidFill>
                  <a:srgbClr val="777E86"/>
                </a:solidFill>
                <a:latin typeface="Source Code Pro ExtraLight" pitchFamily="34" charset="0"/>
                <a:ea typeface="Source Code Pro ExtraLight" pitchFamily="34" charset="-122"/>
                <a:cs typeface="Source Code Pro ExtraLight" pitchFamily="34" charset="-120"/>
              </a:rPr>
              <a:t> # frozen W0, scale α/r</a:t>
            </a:r>
            <a:endParaRPr lang="en-US" sz="1200" dirty="0"/>
          </a:p>
        </p:txBody>
      </p:sp>
      <p:sp>
        <p:nvSpPr>
          <p:cNvPr id="10" name="Text 8"/>
          <p:cNvSpPr txBox="1"/>
          <p:nvPr/>
        </p:nvSpPr>
        <p:spPr>
          <a:xfrm>
            <a:off x="1731615" y="3107978"/>
            <a:ext cx="5002256" cy="228600"/>
          </a:xfrm>
          <a:prstGeom prst="rect">
            <a:avLst/>
          </a:prstGeom>
          <a:noFill/>
          <a:ln/>
        </p:spPr>
        <p:txBody>
          <a:bodyPr wrap="none" lIns="0" tIns="0" rIns="0" bIns="0" rtlCol="0" anchor="t"/>
          <a:lstStyle/>
          <a:p>
            <a:pPr algn="l" indent="0" marL="0">
              <a:lnSpc>
                <a:spcPts val="1800"/>
              </a:lnSpc>
              <a:buNone/>
            </a:pPr>
            <a:r>
              <a:rPr lang="en-US" sz="1200" dirty="0">
                <a:solidFill>
                  <a:srgbClr val="C4432C"/>
                </a:solidFill>
                <a:latin typeface="Source Code Pro ExtraLight" pitchFamily="34" charset="0"/>
                <a:ea typeface="Source Code Pro ExtraLight" pitchFamily="34" charset="-122"/>
                <a:cs typeface="Source Code Pro ExtraLight" pitchFamily="34" charset="-120"/>
              </a:rPr>
              <a:t>self.Aq = nn.Parameter(torch.randn(r, d) / d ** 0.5)</a:t>
            </a:r>
            <a:endParaRPr lang="en-US" sz="1200" dirty="0"/>
          </a:p>
        </p:txBody>
      </p:sp>
      <p:sp>
        <p:nvSpPr>
          <p:cNvPr id="11" name="Text 9"/>
          <p:cNvSpPr txBox="1"/>
          <p:nvPr/>
        </p:nvSpPr>
        <p:spPr>
          <a:xfrm>
            <a:off x="1731615" y="3336578"/>
            <a:ext cx="5002256" cy="228600"/>
          </a:xfrm>
          <a:prstGeom prst="rect">
            <a:avLst/>
          </a:prstGeom>
          <a:noFill/>
          <a:ln/>
        </p:spPr>
        <p:txBody>
          <a:bodyPr wrap="none" lIns="0" tIns="0" rIns="0" bIns="0" rtlCol="0" anchor="t"/>
          <a:lstStyle/>
          <a:p>
            <a:pPr algn="l" indent="0" marL="0">
              <a:lnSpc>
                <a:spcPts val="1800"/>
              </a:lnSpc>
              <a:buNone/>
            </a:pPr>
            <a:r>
              <a:rPr lang="en-US" sz="1200" dirty="0">
                <a:solidFill>
                  <a:srgbClr val="C4432C"/>
                </a:solidFill>
                <a:latin typeface="Source Code Pro ExtraLight" pitchFamily="34" charset="0"/>
                <a:ea typeface="Source Code Pro ExtraLight" pitchFamily="34" charset="-122"/>
                <a:cs typeface="Source Code Pro ExtraLight" pitchFamily="34" charset="-120"/>
              </a:rPr>
              <a:t>self.Av = nn.Parameter(torch.randn(r, d) / d ** 0.5)</a:t>
            </a:r>
            <a:endParaRPr lang="en-US" sz="1200" dirty="0"/>
          </a:p>
        </p:txBody>
      </p:sp>
      <p:sp>
        <p:nvSpPr>
          <p:cNvPr id="12" name="Text 10"/>
          <p:cNvSpPr txBox="1"/>
          <p:nvPr/>
        </p:nvSpPr>
        <p:spPr>
          <a:xfrm>
            <a:off x="1731615" y="3565178"/>
            <a:ext cx="4907220" cy="228600"/>
          </a:xfrm>
          <a:prstGeom prst="rect">
            <a:avLst/>
          </a:prstGeom>
          <a:noFill/>
          <a:ln/>
        </p:spPr>
        <p:txBody>
          <a:bodyPr wrap="none" lIns="0" tIns="0" rIns="0" bIns="0" rtlCol="0" anchor="t"/>
          <a:lstStyle/>
          <a:p>
            <a:pPr algn="l" indent="0" marL="0">
              <a:lnSpc>
                <a:spcPts val="1800"/>
              </a:lnSpc>
              <a:buNone/>
            </a:pPr>
            <a:r>
              <a:rPr lang="en-US" sz="1200" dirty="0">
                <a:solidFill>
                  <a:srgbClr val="C4432C"/>
                </a:solidFill>
                <a:latin typeface="Source Code Pro ExtraLight" pitchFamily="34" charset="0"/>
                <a:ea typeface="Source Code Pro ExtraLight" pitchFamily="34" charset="-122"/>
                <a:cs typeface="Source Code Pro ExtraLight" pitchFamily="34" charset="-120"/>
              </a:rPr>
              <a:t>self.Bq = nn.Parameter(torch.zeros(d, r))</a:t>
            </a:r>
            <a:pPr algn="l" indent="0" marL="0">
              <a:lnSpc>
                <a:spcPts val="1800"/>
              </a:lnSpc>
              <a:buNone/>
            </a:pPr>
            <a:r>
              <a:rPr lang="en-US" sz="1200" dirty="0">
                <a:solidFill>
                  <a:srgbClr val="9A5A4C"/>
                </a:solidFill>
                <a:latin typeface="Source Code Pro ExtraLight" pitchFamily="34" charset="0"/>
                <a:ea typeface="Source Code Pro ExtraLight" pitchFamily="34" charset="-122"/>
                <a:cs typeface="Source Code Pro ExtraLight" pitchFamily="34" charset="-120"/>
              </a:rPr>
              <a:t> # B = 0</a:t>
            </a:r>
            <a:endParaRPr lang="en-US" sz="1200" dirty="0"/>
          </a:p>
        </p:txBody>
      </p:sp>
      <p:sp>
        <p:nvSpPr>
          <p:cNvPr id="13" name="Text 11"/>
          <p:cNvSpPr txBox="1"/>
          <p:nvPr/>
        </p:nvSpPr>
        <p:spPr>
          <a:xfrm>
            <a:off x="1731615" y="3793778"/>
            <a:ext cx="3956244" cy="228600"/>
          </a:xfrm>
          <a:prstGeom prst="rect">
            <a:avLst/>
          </a:prstGeom>
          <a:noFill/>
          <a:ln/>
        </p:spPr>
        <p:txBody>
          <a:bodyPr wrap="none" lIns="0" tIns="0" rIns="0" bIns="0" rtlCol="0" anchor="t"/>
          <a:lstStyle/>
          <a:p>
            <a:pPr algn="l" indent="0" marL="0">
              <a:lnSpc>
                <a:spcPts val="1800"/>
              </a:lnSpc>
              <a:buNone/>
            </a:pPr>
            <a:r>
              <a:rPr lang="en-US" sz="1200" dirty="0">
                <a:solidFill>
                  <a:srgbClr val="C4432C"/>
                </a:solidFill>
                <a:latin typeface="Source Code Pro ExtraLight" pitchFamily="34" charset="0"/>
                <a:ea typeface="Source Code Pro ExtraLight" pitchFamily="34" charset="-122"/>
                <a:cs typeface="Source Code Pro ExtraLight" pitchFamily="34" charset="-120"/>
              </a:rPr>
              <a:t>self.Bv = nn.Parameter(torch.zeros(d, r))</a:t>
            </a:r>
            <a:endParaRPr lang="en-US" sz="1200" dirty="0"/>
          </a:p>
        </p:txBody>
      </p:sp>
      <p:sp>
        <p:nvSpPr>
          <p:cNvPr id="14" name="Text 12"/>
          <p:cNvSpPr txBox="1"/>
          <p:nvPr/>
        </p:nvSpPr>
        <p:spPr>
          <a:xfrm>
            <a:off x="1365796" y="4022378"/>
            <a:ext cx="2054292" cy="228600"/>
          </a:xfrm>
          <a:prstGeom prst="rect">
            <a:avLst/>
          </a:prstGeom>
          <a:noFill/>
          <a:ln/>
        </p:spPr>
        <p:txBody>
          <a:bodyPr wrap="none" lIns="0" tIns="0" rIns="0" bIns="0" rtlCol="0" anchor="t"/>
          <a:lstStyle/>
          <a:p>
            <a:pPr algn="l" indent="0" marL="0">
              <a:lnSpc>
                <a:spcPts val="1800"/>
              </a:lnSpc>
              <a:buNone/>
            </a:pPr>
            <a:r>
              <a:rPr lang="en-US" sz="1200" dirty="0">
                <a:solidFill>
                  <a:srgbClr val="1B1E22"/>
                </a:solidFill>
                <a:latin typeface="Source Code Pro ExtraLight" pitchFamily="34" charset="0"/>
                <a:ea typeface="Source Code Pro ExtraLight" pitchFamily="34" charset="-122"/>
                <a:cs typeface="Source Code Pro ExtraLight" pitchFamily="34" charset="-120"/>
              </a:rPr>
              <a:t>def forward(self, x):</a:t>
            </a:r>
            <a:endParaRPr lang="en-US" sz="1200" dirty="0"/>
          </a:p>
        </p:txBody>
      </p:sp>
      <p:sp>
        <p:nvSpPr>
          <p:cNvPr id="15" name="Text 13"/>
          <p:cNvSpPr txBox="1"/>
          <p:nvPr/>
        </p:nvSpPr>
        <p:spPr>
          <a:xfrm>
            <a:off x="1731615" y="4250978"/>
            <a:ext cx="4812185" cy="228600"/>
          </a:xfrm>
          <a:prstGeom prst="rect">
            <a:avLst/>
          </a:prstGeom>
          <a:noFill/>
          <a:ln/>
        </p:spPr>
        <p:txBody>
          <a:bodyPr wrap="none" lIns="0" tIns="0" rIns="0" bIns="0" rtlCol="0" anchor="t"/>
          <a:lstStyle/>
          <a:p>
            <a:pPr algn="l" indent="0" marL="0">
              <a:lnSpc>
                <a:spcPts val="1800"/>
              </a:lnSpc>
              <a:buNone/>
            </a:pPr>
            <a:r>
              <a:rPr lang="en-US" sz="1200" dirty="0">
                <a:solidFill>
                  <a:srgbClr val="2D5D92"/>
                </a:solidFill>
                <a:latin typeface="Source Code Pro ExtraLight" pitchFamily="34" charset="0"/>
                <a:ea typeface="Source Code Pro ExtraLight" pitchFamily="34" charset="-122"/>
                <a:cs typeface="Source Code Pro ExtraLight" pitchFamily="34" charset="-120"/>
              </a:rPr>
              <a:t>q, k, v = self.qkv(x).chunk(3, dim=-1)</a:t>
            </a:r>
            <a:pPr algn="l" indent="0" marL="0">
              <a:lnSpc>
                <a:spcPts val="1800"/>
              </a:lnSpc>
              <a:buNone/>
            </a:pPr>
            <a:r>
              <a:rPr lang="en-US" sz="1200" dirty="0">
                <a:solidFill>
                  <a:srgbClr val="777E86"/>
                </a:solidFill>
                <a:latin typeface="Source Code Pro ExtraLight" pitchFamily="34" charset="0"/>
                <a:ea typeface="Source Code Pro ExtraLight" pitchFamily="34" charset="-122"/>
                <a:cs typeface="Source Code Pro ExtraLight" pitchFamily="34" charset="-120"/>
              </a:rPr>
              <a:t> # W0 x</a:t>
            </a:r>
            <a:endParaRPr lang="en-US" sz="1200" dirty="0"/>
          </a:p>
        </p:txBody>
      </p:sp>
      <p:sp>
        <p:nvSpPr>
          <p:cNvPr id="16" name="Text 14"/>
          <p:cNvSpPr txBox="1"/>
          <p:nvPr/>
        </p:nvSpPr>
        <p:spPr>
          <a:xfrm>
            <a:off x="1731615" y="4479578"/>
            <a:ext cx="5097447" cy="228600"/>
          </a:xfrm>
          <a:prstGeom prst="rect">
            <a:avLst/>
          </a:prstGeom>
          <a:noFill/>
          <a:ln/>
        </p:spPr>
        <p:txBody>
          <a:bodyPr wrap="none" lIns="0" tIns="0" rIns="0" bIns="0" rtlCol="0" anchor="t"/>
          <a:lstStyle/>
          <a:p>
            <a:pPr algn="l" indent="0" marL="0">
              <a:lnSpc>
                <a:spcPts val="1800"/>
              </a:lnSpc>
              <a:buNone/>
            </a:pPr>
            <a:r>
              <a:rPr lang="en-US" sz="1200" dirty="0">
                <a:solidFill>
                  <a:srgbClr val="C4432C"/>
                </a:solidFill>
                <a:latin typeface="Source Code Pro ExtraLight" pitchFamily="34" charset="0"/>
                <a:ea typeface="Source Code Pro ExtraLight" pitchFamily="34" charset="-122"/>
                <a:cs typeface="Source Code Pro ExtraLight" pitchFamily="34" charset="-120"/>
              </a:rPr>
              <a:t>q = q + self.s * x @ self.Aq.T @ self.Bq.T</a:t>
            </a:r>
            <a:pPr algn="l" indent="0" marL="0">
              <a:lnSpc>
                <a:spcPts val="1800"/>
              </a:lnSpc>
              <a:buNone/>
            </a:pPr>
            <a:r>
              <a:rPr lang="en-US" sz="1200" dirty="0">
                <a:solidFill>
                  <a:srgbClr val="9A5A4C"/>
                </a:solidFill>
                <a:latin typeface="Source Code Pro ExtraLight" pitchFamily="34" charset="0"/>
                <a:ea typeface="Source Code Pro ExtraLight" pitchFamily="34" charset="-122"/>
                <a:cs typeface="Source Code Pro ExtraLight" pitchFamily="34" charset="-120"/>
              </a:rPr>
              <a:t> # + B A x</a:t>
            </a:r>
            <a:endParaRPr lang="en-US" sz="1200" dirty="0"/>
          </a:p>
        </p:txBody>
      </p:sp>
      <p:sp>
        <p:nvSpPr>
          <p:cNvPr id="17" name="Text 15"/>
          <p:cNvSpPr txBox="1"/>
          <p:nvPr/>
        </p:nvSpPr>
        <p:spPr>
          <a:xfrm>
            <a:off x="1731615" y="4708178"/>
            <a:ext cx="4051280" cy="228600"/>
          </a:xfrm>
          <a:prstGeom prst="rect">
            <a:avLst/>
          </a:prstGeom>
          <a:noFill/>
          <a:ln/>
        </p:spPr>
        <p:txBody>
          <a:bodyPr wrap="none" lIns="0" tIns="0" rIns="0" bIns="0" rtlCol="0" anchor="t"/>
          <a:lstStyle/>
          <a:p>
            <a:pPr algn="l" indent="0" marL="0">
              <a:lnSpc>
                <a:spcPts val="1800"/>
              </a:lnSpc>
              <a:buNone/>
            </a:pPr>
            <a:r>
              <a:rPr lang="en-US" sz="1200" dirty="0">
                <a:solidFill>
                  <a:srgbClr val="C4432C"/>
                </a:solidFill>
                <a:latin typeface="Source Code Pro ExtraLight" pitchFamily="34" charset="0"/>
                <a:ea typeface="Source Code Pro ExtraLight" pitchFamily="34" charset="-122"/>
                <a:cs typeface="Source Code Pro ExtraLight" pitchFamily="34" charset="-120"/>
              </a:rPr>
              <a:t>v = v + self.s * x @ self.Av.T @ self.Bv.T</a:t>
            </a:r>
            <a:endParaRPr lang="en-US" sz="1200" dirty="0"/>
          </a:p>
        </p:txBody>
      </p:sp>
      <p:sp>
        <p:nvSpPr>
          <p:cNvPr id="18" name="Text 16"/>
          <p:cNvSpPr txBox="1"/>
          <p:nvPr/>
        </p:nvSpPr>
        <p:spPr>
          <a:xfrm>
            <a:off x="1731615" y="4936778"/>
            <a:ext cx="3385721" cy="228600"/>
          </a:xfrm>
          <a:prstGeom prst="rect">
            <a:avLst/>
          </a:prstGeom>
          <a:noFill/>
          <a:ln/>
        </p:spPr>
        <p:txBody>
          <a:bodyPr wrap="none" lIns="0" tIns="0" rIns="0" bIns="0" rtlCol="0" anchor="t"/>
          <a:lstStyle/>
          <a:p>
            <a:pPr algn="l" indent="0" marL="0">
              <a:lnSpc>
                <a:spcPts val="1800"/>
              </a:lnSpc>
              <a:buNone/>
            </a:pPr>
            <a:r>
              <a:rPr lang="en-US" sz="1200" dirty="0">
                <a:solidFill>
                  <a:srgbClr val="1B1E22"/>
                </a:solidFill>
                <a:latin typeface="Source Code Pro ExtraLight" pitchFamily="34" charset="0"/>
                <a:ea typeface="Source Code Pro ExtraLight" pitchFamily="34" charset="-122"/>
                <a:cs typeface="Source Code Pro ExtraLight" pitchFamily="34" charset="-120"/>
              </a:rPr>
              <a:t>return torch.cat([q, k, v], dim=-1)</a:t>
            </a:r>
            <a:endParaRPr lang="en-US" sz="1200" dirty="0"/>
          </a:p>
        </p:txBody>
      </p:sp>
      <p:sp>
        <p:nvSpPr>
          <p:cNvPr id="19" name="Text 17"/>
          <p:cNvSpPr txBox="1"/>
          <p:nvPr/>
        </p:nvSpPr>
        <p:spPr>
          <a:xfrm>
            <a:off x="1000125" y="5393978"/>
            <a:ext cx="5572935" cy="228600"/>
          </a:xfrm>
          <a:prstGeom prst="rect">
            <a:avLst/>
          </a:prstGeom>
          <a:noFill/>
          <a:ln/>
        </p:spPr>
        <p:txBody>
          <a:bodyPr wrap="none" lIns="0" tIns="0" rIns="0" bIns="0" rtlCol="0" anchor="t"/>
          <a:lstStyle/>
          <a:p>
            <a:pPr algn="l" indent="0" marL="0">
              <a:lnSpc>
                <a:spcPts val="1800"/>
              </a:lnSpc>
              <a:buNone/>
            </a:pPr>
            <a:r>
              <a:rPr lang="en-US" sz="1200" dirty="0">
                <a:solidFill>
                  <a:srgbClr val="1B1E22"/>
                </a:solidFill>
                <a:latin typeface="Source Code Pro ExtraLight" pitchFamily="34" charset="0"/>
                <a:ea typeface="Source Code Pro ExtraLight" pitchFamily="34" charset="-122"/>
                <a:cs typeface="Source Code Pro ExtraLight" pitchFamily="34" charset="-120"/>
              </a:rPr>
              <a:t>for blk in vit.blocks: blk.attn.qkv = LoRAqv(blk.attn.qkv)</a:t>
            </a:r>
            <a:endParaRPr lang="en-US" sz="1200" dirty="0"/>
          </a:p>
        </p:txBody>
      </p:sp>
      <p:sp>
        <p:nvSpPr>
          <p:cNvPr id="20" name="Text 18"/>
          <p:cNvSpPr txBox="1"/>
          <p:nvPr/>
        </p:nvSpPr>
        <p:spPr>
          <a:xfrm>
            <a:off x="8286750" y="1129730"/>
            <a:ext cx="3182029" cy="782384"/>
          </a:xfrm>
          <a:prstGeom prst="rect">
            <a:avLst/>
          </a:prstGeom>
          <a:noFill/>
          <a:ln/>
        </p:spPr>
        <p:txBody>
          <a:bodyPr wrap="none" lIns="0" tIns="0" rIns="0" bIns="0" rtlCol="0" anchor="t"/>
          <a:lstStyle/>
          <a:p>
            <a:pPr algn="l" indent="0" marL="0">
              <a:lnSpc>
                <a:spcPts val="2054"/>
              </a:lnSpc>
              <a:buNone/>
            </a:pPr>
            <a:r>
              <a:rPr lang="en-US" sz="1388" dirty="0">
                <a:solidFill>
                  <a:srgbClr val="474D54"/>
                </a:solidFill>
                <a:latin typeface="Source Sans 3 ExtraLight" pitchFamily="34" charset="0"/>
                <a:ea typeface="Source Sans 3 ExtraLight" pitchFamily="34" charset="-122"/>
                <a:cs typeface="Source Sans 3 ExtraLight" pitchFamily="34" charset="-120"/>
              </a:rPr>
              <a:t>B starts at zero and A at small random</a:t>
            </a:r>
            <a:br/>
            <a:pPr algn="l" indent="0" marL="0">
              <a:lnSpc>
                <a:spcPts val="2054"/>
              </a:lnSpc>
              <a:buNone/>
            </a:pPr>
            <a:r>
              <a:rPr lang="en-US" sz="1388" dirty="0">
                <a:solidFill>
                  <a:srgbClr val="474D54"/>
                </a:solidFill>
                <a:latin typeface="Source Sans 3 ExtraLight" pitchFamily="34" charset="0"/>
                <a:ea typeface="Source Sans 3 ExtraLight" pitchFamily="34" charset="-122"/>
                <a:cs typeface="Source Sans 3 ExtraLight" pitchFamily="34" charset="-120"/>
              </a:rPr>
              <a:t>values, so the first forward pass is exactly</a:t>
            </a:r>
            <a:br/>
            <a:pPr algn="l" indent="0" marL="0">
              <a:lnSpc>
                <a:spcPts val="2054"/>
              </a:lnSpc>
              <a:buNone/>
            </a:pPr>
            <a:r>
              <a:rPr lang="en-US" sz="1388" dirty="0">
                <a:solidFill>
                  <a:srgbClr val="474D54"/>
                </a:solidFill>
                <a:latin typeface="Source Sans 3 ExtraLight" pitchFamily="34" charset="0"/>
                <a:ea typeface="Source Sans 3 ExtraLight" pitchFamily="34" charset="-122"/>
                <a:cs typeface="Source Sans 3 ExtraLight" pitchFamily="34" charset="-120"/>
              </a:rPr>
              <a:t>the pretrained model.</a:t>
            </a:r>
            <a:endParaRPr lang="en-US" sz="1388" dirty="0"/>
          </a:p>
        </p:txBody>
      </p:sp>
      <p:sp>
        <p:nvSpPr>
          <p:cNvPr id="21" name="Text 19"/>
          <p:cNvSpPr txBox="1"/>
          <p:nvPr/>
        </p:nvSpPr>
        <p:spPr>
          <a:xfrm>
            <a:off x="8286750" y="2069134"/>
            <a:ext cx="3225367" cy="1043178"/>
          </a:xfrm>
          <a:prstGeom prst="rect">
            <a:avLst/>
          </a:prstGeom>
          <a:noFill/>
          <a:ln/>
        </p:spPr>
        <p:txBody>
          <a:bodyPr wrap="none" lIns="0" tIns="0" rIns="0" bIns="0" rtlCol="0" anchor="t"/>
          <a:lstStyle/>
          <a:p>
            <a:pPr algn="l" indent="0" marL="0">
              <a:lnSpc>
                <a:spcPts val="2054"/>
              </a:lnSpc>
              <a:buNone/>
            </a:pPr>
            <a:r>
              <a:rPr lang="en-US" sz="1388" dirty="0">
                <a:solidFill>
                  <a:srgbClr val="474D54"/>
                </a:solidFill>
                <a:latin typeface="Source Sans 3 ExtraLight" pitchFamily="34" charset="0"/>
                <a:ea typeface="Source Sans 3 ExtraLight" pitchFamily="34" charset="-122"/>
                <a:cs typeface="Source Sans 3 ExtraLight" pitchFamily="34" charset="-120"/>
              </a:rPr>
              <a:t>The two new choices are the rank</a:t>
            </a:r>
            <a:pPr algn="l" indent="0" marL="0">
              <a:lnSpc>
                <a:spcPts val="2054"/>
              </a:lnSpc>
              <a:buNone/>
            </a:pPr>
            <a:r>
              <a:rPr lang="en-US" sz="1457" i="1" dirty="0">
                <a:solidFill>
                  <a:srgbClr val="474D54"/>
                </a:solidFill>
                <a:latin typeface="Source Serif 4" pitchFamily="34" charset="0"/>
                <a:ea typeface="Source Serif 4" pitchFamily="34" charset="-122"/>
                <a:cs typeface="Source Serif 4" pitchFamily="34" charset="-120"/>
              </a:rPr>
              <a:t> r</a:t>
            </a:r>
            <a:pPr algn="l" indent="0" marL="0">
              <a:lnSpc>
                <a:spcPts val="2054"/>
              </a:lnSpc>
              <a:buNone/>
            </a:pPr>
            <a:r>
              <a:rPr lang="en-US" sz="1388" dirty="0">
                <a:solidFill>
                  <a:srgbClr val="474D54"/>
                </a:solidFill>
                <a:latin typeface="Source Sans 3 ExtraLight" pitchFamily="34" charset="0"/>
                <a:ea typeface="Source Sans 3 ExtraLight" pitchFamily="34" charset="-122"/>
                <a:cs typeface="Source Sans 3 ExtraLight" pitchFamily="34" charset="-120"/>
              </a:rPr>
              <a:t> and</a:t>
            </a:r>
            <a:br/>
            <a:pPr algn="l" indent="0" marL="0">
              <a:lnSpc>
                <a:spcPts val="2054"/>
              </a:lnSpc>
              <a:buNone/>
            </a:pPr>
            <a:r>
              <a:rPr lang="en-US" sz="1388" dirty="0">
                <a:solidFill>
                  <a:srgbClr val="474D54"/>
                </a:solidFill>
                <a:latin typeface="Source Sans 3 ExtraLight" pitchFamily="34" charset="0"/>
                <a:ea typeface="Source Sans 3 ExtraLight" pitchFamily="34" charset="-122"/>
                <a:cs typeface="Source Sans 3 ExtraLight" pitchFamily="34" charset="-120"/>
              </a:rPr>
              <a:t>which weights get a pair. On ViT-B, Zhang</a:t>
            </a:r>
            <a:br/>
            <a:pPr algn="l" indent="0" marL="0">
              <a:lnSpc>
                <a:spcPts val="2054"/>
              </a:lnSpc>
              <a:buNone/>
            </a:pPr>
            <a:r>
              <a:rPr lang="en-US" sz="1388" dirty="0">
                <a:solidFill>
                  <a:srgbClr val="474D54"/>
                </a:solidFill>
                <a:latin typeface="Source Sans 3 ExtraLight" pitchFamily="34" charset="0"/>
                <a:ea typeface="Source Sans 3 ExtraLight" pitchFamily="34" charset="-122"/>
                <a:cs typeface="Source Sans 3 ExtraLight" pitchFamily="34" charset="-120"/>
              </a:rPr>
              <a:t>et al. use rank 8 with AdamW at a learning</a:t>
            </a:r>
            <a:br/>
            <a:pPr algn="l" indent="0" marL="0">
              <a:lnSpc>
                <a:spcPts val="2054"/>
              </a:lnSpc>
              <a:buNone/>
            </a:pPr>
            <a:r>
              <a:rPr lang="en-US" sz="1388" dirty="0">
                <a:solidFill>
                  <a:srgbClr val="474D54"/>
                </a:solidFill>
                <a:latin typeface="Source Sans 3 ExtraLight" pitchFamily="34" charset="0"/>
                <a:ea typeface="Source Sans 3 ExtraLight" pitchFamily="34" charset="-122"/>
                <a:cs typeface="Source Sans 3 ExtraLight" pitchFamily="34" charset="-120"/>
              </a:rPr>
              <a:t>rate of 0.001 for 100 epochs.</a:t>
            </a:r>
            <a:endParaRPr lang="en-US" sz="1388" dirty="0"/>
          </a:p>
        </p:txBody>
      </p:sp>
      <p:sp>
        <p:nvSpPr>
          <p:cNvPr id="22" name="Text 20"/>
          <p:cNvSpPr txBox="1"/>
          <p:nvPr/>
        </p:nvSpPr>
        <p:spPr>
          <a:xfrm>
            <a:off x="8286750" y="3272707"/>
            <a:ext cx="3203698" cy="782384"/>
          </a:xfrm>
          <a:prstGeom prst="rect">
            <a:avLst/>
          </a:prstGeom>
          <a:noFill/>
          <a:ln/>
        </p:spPr>
        <p:txBody>
          <a:bodyPr wrap="none" lIns="0" tIns="0" rIns="0" bIns="0" rtlCol="0" anchor="t"/>
          <a:lstStyle/>
          <a:p>
            <a:pPr algn="l" indent="0" marL="0">
              <a:lnSpc>
                <a:spcPts val="2054"/>
              </a:lnSpc>
              <a:buNone/>
            </a:pPr>
            <a:r>
              <a:rPr lang="en-US" sz="1388" dirty="0">
                <a:solidFill>
                  <a:srgbClr val="474D54"/>
                </a:solidFill>
                <a:latin typeface="Source Sans 3 ExtraLight" pitchFamily="34" charset="0"/>
                <a:ea typeface="Source Sans 3 ExtraLight" pitchFamily="34" charset="-122"/>
                <a:cs typeface="Source Sans 3 ExtraLight" pitchFamily="34" charset="-120"/>
              </a:rPr>
              <a:t>After training, each pair is added into its</a:t>
            </a:r>
            <a:br/>
            <a:pPr algn="l" indent="0" marL="0">
              <a:lnSpc>
                <a:spcPts val="2054"/>
              </a:lnSpc>
              <a:buNone/>
            </a:pPr>
            <a:r>
              <a:rPr lang="en-US" sz="1388" dirty="0">
                <a:solidFill>
                  <a:srgbClr val="474D54"/>
                </a:solidFill>
                <a:latin typeface="Source Sans 3 ExtraLight" pitchFamily="34" charset="0"/>
                <a:ea typeface="Source Sans 3 ExtraLight" pitchFamily="34" charset="-122"/>
                <a:cs typeface="Source Sans 3 ExtraLight" pitchFamily="34" charset="-120"/>
              </a:rPr>
              <a:t>qkv weight once, and the model is a plain</a:t>
            </a:r>
            <a:br/>
            <a:pPr algn="l" indent="0" marL="0">
              <a:lnSpc>
                <a:spcPts val="2054"/>
              </a:lnSpc>
              <a:buNone/>
            </a:pPr>
            <a:r>
              <a:rPr lang="en-US" sz="1388" dirty="0">
                <a:solidFill>
                  <a:srgbClr val="474D54"/>
                </a:solidFill>
                <a:latin typeface="Source Sans 3 ExtraLight" pitchFamily="34" charset="0"/>
                <a:ea typeface="Source Sans 3 ExtraLight" pitchFamily="34" charset="-122"/>
                <a:cs typeface="Source Sans 3 ExtraLight" pitchFamily="34" charset="-120"/>
              </a:rPr>
              <a:t>timm ViT again.</a:t>
            </a:r>
            <a:endParaRPr lang="en-US" sz="1388" dirty="0"/>
          </a:p>
        </p:txBody>
      </p:sp>
      <p:sp>
        <p:nvSpPr>
          <p:cNvPr id="23" name="Text 21"/>
          <p:cNvSpPr txBox="1"/>
          <p:nvPr/>
        </p:nvSpPr>
        <p:spPr>
          <a:xfrm>
            <a:off x="762000" y="6096000"/>
            <a:ext cx="10842617"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My sketch for timm's ViT-B/16: 294,912 trained numbers in the pairs, and identical outputs before and after merging. Official code: loralib, github.com/microsoft/LoRA. Settings:</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Sec. 4.1; Zhang et al. 2022, App. A.2.</a:t>
            </a:r>
            <a:endParaRPr lang="en-US" sz="1125" dirty="0"/>
          </a:p>
        </p:txBody>
      </p:sp>
      <p:sp>
        <p:nvSpPr>
          <p:cNvPr id="24" name="Text 2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12</a:t>
            </a:r>
            <a:endParaRPr lang="en-US" sz="1125"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674471"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Results in the paper: language models</a:t>
            </a:r>
            <a:endParaRPr lang="en-US" sz="2625" dirty="0"/>
          </a:p>
        </p:txBody>
      </p:sp>
      <p:sp>
        <p:nvSpPr>
          <p:cNvPr id="3" name="Text 1"/>
          <p:cNvSpPr txBox="1"/>
          <p:nvPr/>
        </p:nvSpPr>
        <p:spPr>
          <a:xfrm>
            <a:off x="2571750" y="1663988"/>
            <a:ext cx="160155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Validation accuracy (%)</a:t>
            </a:r>
            <a:endParaRPr lang="en-US" sz="1200" dirty="0"/>
          </a:p>
        </p:txBody>
      </p:sp>
      <p:sp>
        <p:nvSpPr>
          <p:cNvPr id="4" name="Text 2"/>
          <p:cNvSpPr txBox="1"/>
          <p:nvPr/>
        </p:nvSpPr>
        <p:spPr>
          <a:xfrm>
            <a:off x="6776442" y="1663988"/>
            <a:ext cx="1092946"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Weights trained</a:t>
            </a:r>
            <a:endParaRPr lang="en-US" sz="1200" dirty="0"/>
          </a:p>
        </p:txBody>
      </p:sp>
      <p:sp>
        <p:nvSpPr>
          <p:cNvPr id="5" name="Text 3"/>
          <p:cNvSpPr txBox="1"/>
          <p:nvPr/>
        </p:nvSpPr>
        <p:spPr>
          <a:xfrm>
            <a:off x="762000" y="2040255"/>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5600700" y="20430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73.8</a:t>
            </a:r>
            <a:endParaRPr lang="en-US" sz="1350" dirty="0"/>
          </a:p>
        </p:txBody>
      </p:sp>
      <p:sp>
        <p:nvSpPr>
          <p:cNvPr id="7" name="Text 5"/>
          <p:cNvSpPr txBox="1"/>
          <p:nvPr/>
        </p:nvSpPr>
        <p:spPr>
          <a:xfrm>
            <a:off x="7049393" y="2045940"/>
            <a:ext cx="809077"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175 billion</a:t>
            </a:r>
            <a:endParaRPr lang="en-US" sz="1313" dirty="0"/>
          </a:p>
        </p:txBody>
      </p:sp>
      <p:sp>
        <p:nvSpPr>
          <p:cNvPr id="8" name="Text 6"/>
          <p:cNvSpPr txBox="1"/>
          <p:nvPr/>
        </p:nvSpPr>
        <p:spPr>
          <a:xfrm>
            <a:off x="762000" y="2402205"/>
            <a:ext cx="111121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BitFit (biases)</a:t>
            </a:r>
            <a:endParaRPr lang="en-US" sz="1350" dirty="0"/>
          </a:p>
        </p:txBody>
      </p:sp>
      <p:sp>
        <p:nvSpPr>
          <p:cNvPr id="9" name="Text 7"/>
          <p:cNvSpPr txBox="1"/>
          <p:nvPr/>
        </p:nvSpPr>
        <p:spPr>
          <a:xfrm>
            <a:off x="5500688" y="24050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71.3</a:t>
            </a:r>
            <a:endParaRPr lang="en-US" sz="1350" dirty="0"/>
          </a:p>
        </p:txBody>
      </p:sp>
      <p:sp>
        <p:nvSpPr>
          <p:cNvPr id="10" name="Text 8"/>
          <p:cNvSpPr txBox="1"/>
          <p:nvPr/>
        </p:nvSpPr>
        <p:spPr>
          <a:xfrm>
            <a:off x="7327702" y="2407890"/>
            <a:ext cx="519636"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14.2 M</a:t>
            </a:r>
            <a:endParaRPr lang="en-US" sz="1313" dirty="0"/>
          </a:p>
        </p:txBody>
      </p:sp>
      <p:sp>
        <p:nvSpPr>
          <p:cNvPr id="11" name="Text 9"/>
          <p:cNvSpPr txBox="1"/>
          <p:nvPr/>
        </p:nvSpPr>
        <p:spPr>
          <a:xfrm>
            <a:off x="762000" y="2764155"/>
            <a:ext cx="143098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Prefix-embedding</a:t>
            </a:r>
            <a:endParaRPr lang="en-US" sz="1350" dirty="0"/>
          </a:p>
        </p:txBody>
      </p:sp>
      <p:sp>
        <p:nvSpPr>
          <p:cNvPr id="12" name="Text 10"/>
          <p:cNvSpPr txBox="1"/>
          <p:nvPr/>
        </p:nvSpPr>
        <p:spPr>
          <a:xfrm>
            <a:off x="5172075" y="27669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63.1</a:t>
            </a:r>
            <a:endParaRPr lang="en-US" sz="1350" dirty="0"/>
          </a:p>
        </p:txBody>
      </p:sp>
      <p:sp>
        <p:nvSpPr>
          <p:cNvPr id="13" name="Text 11"/>
          <p:cNvSpPr txBox="1"/>
          <p:nvPr/>
        </p:nvSpPr>
        <p:spPr>
          <a:xfrm>
            <a:off x="7410599" y="2769840"/>
            <a:ext cx="43342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3.2 M</a:t>
            </a:r>
            <a:endParaRPr lang="en-US" sz="1313" dirty="0"/>
          </a:p>
        </p:txBody>
      </p:sp>
      <p:sp>
        <p:nvSpPr>
          <p:cNvPr id="14" name="Text 12"/>
          <p:cNvSpPr txBox="1"/>
          <p:nvPr/>
        </p:nvSpPr>
        <p:spPr>
          <a:xfrm>
            <a:off x="762000" y="3126105"/>
            <a:ext cx="94342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Prefix-layer</a:t>
            </a:r>
            <a:endParaRPr lang="en-US" sz="1350" dirty="0"/>
          </a:p>
        </p:txBody>
      </p:sp>
      <p:sp>
        <p:nvSpPr>
          <p:cNvPr id="15" name="Text 13"/>
          <p:cNvSpPr txBox="1"/>
          <p:nvPr/>
        </p:nvSpPr>
        <p:spPr>
          <a:xfrm>
            <a:off x="5452021" y="31289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70.1</a:t>
            </a:r>
            <a:endParaRPr lang="en-US" sz="1350" dirty="0"/>
          </a:p>
        </p:txBody>
      </p:sp>
      <p:sp>
        <p:nvSpPr>
          <p:cNvPr id="16" name="Text 14"/>
          <p:cNvSpPr txBox="1"/>
          <p:nvPr/>
        </p:nvSpPr>
        <p:spPr>
          <a:xfrm>
            <a:off x="7327702" y="3131790"/>
            <a:ext cx="519636"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20.2 M</a:t>
            </a:r>
            <a:endParaRPr lang="en-US" sz="1313" dirty="0"/>
          </a:p>
        </p:txBody>
      </p:sp>
      <p:sp>
        <p:nvSpPr>
          <p:cNvPr id="17" name="Text 15"/>
          <p:cNvSpPr txBox="1"/>
          <p:nvPr/>
        </p:nvSpPr>
        <p:spPr>
          <a:xfrm>
            <a:off x="762000" y="3488055"/>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18" name="Text 16"/>
          <p:cNvSpPr txBox="1"/>
          <p:nvPr/>
        </p:nvSpPr>
        <p:spPr>
          <a:xfrm>
            <a:off x="5524500" y="34908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71.9</a:t>
            </a:r>
            <a:endParaRPr lang="en-US" sz="1350" dirty="0"/>
          </a:p>
        </p:txBody>
      </p:sp>
      <p:sp>
        <p:nvSpPr>
          <p:cNvPr id="19" name="Text 17"/>
          <p:cNvSpPr txBox="1"/>
          <p:nvPr/>
        </p:nvSpPr>
        <p:spPr>
          <a:xfrm>
            <a:off x="7410599" y="3493740"/>
            <a:ext cx="43342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7.1 M</a:t>
            </a:r>
            <a:endParaRPr lang="en-US" sz="1313" dirty="0"/>
          </a:p>
        </p:txBody>
      </p:sp>
      <p:sp>
        <p:nvSpPr>
          <p:cNvPr id="20" name="Text 18"/>
          <p:cNvSpPr txBox="1"/>
          <p:nvPr/>
        </p:nvSpPr>
        <p:spPr>
          <a:xfrm>
            <a:off x="762000" y="3850005"/>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21" name="Text 19"/>
          <p:cNvSpPr txBox="1"/>
          <p:nvPr/>
        </p:nvSpPr>
        <p:spPr>
          <a:xfrm>
            <a:off x="5575846" y="38528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73.2</a:t>
            </a:r>
            <a:endParaRPr lang="en-US" sz="1350" dirty="0"/>
          </a:p>
        </p:txBody>
      </p:sp>
      <p:sp>
        <p:nvSpPr>
          <p:cNvPr id="22" name="Text 20"/>
          <p:cNvSpPr txBox="1"/>
          <p:nvPr/>
        </p:nvSpPr>
        <p:spPr>
          <a:xfrm>
            <a:off x="7327702" y="3855690"/>
            <a:ext cx="519636"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40.1 M</a:t>
            </a:r>
            <a:endParaRPr lang="en-US" sz="1313" dirty="0"/>
          </a:p>
        </p:txBody>
      </p:sp>
      <p:sp>
        <p:nvSpPr>
          <p:cNvPr id="23" name="Text 21"/>
          <p:cNvSpPr txBox="1"/>
          <p:nvPr/>
        </p:nvSpPr>
        <p:spPr>
          <a:xfrm>
            <a:off x="762000" y="4211955"/>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24" name="Text 22"/>
          <p:cNvSpPr txBox="1"/>
          <p:nvPr/>
        </p:nvSpPr>
        <p:spPr>
          <a:xfrm>
            <a:off x="5584478" y="42147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73.4</a:t>
            </a:r>
            <a:endParaRPr lang="en-US" sz="1350" dirty="0"/>
          </a:p>
        </p:txBody>
      </p:sp>
      <p:sp>
        <p:nvSpPr>
          <p:cNvPr id="25" name="Text 23"/>
          <p:cNvSpPr txBox="1"/>
          <p:nvPr/>
        </p:nvSpPr>
        <p:spPr>
          <a:xfrm>
            <a:off x="7397948" y="4217640"/>
            <a:ext cx="446580"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4.7 M</a:t>
            </a:r>
            <a:endParaRPr lang="en-US" sz="1313" dirty="0"/>
          </a:p>
        </p:txBody>
      </p:sp>
      <p:sp>
        <p:nvSpPr>
          <p:cNvPr id="26" name="Text 24"/>
          <p:cNvSpPr txBox="1"/>
          <p:nvPr/>
        </p:nvSpPr>
        <p:spPr>
          <a:xfrm>
            <a:off x="762000" y="4573905"/>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27" name="Text 25"/>
          <p:cNvSpPr txBox="1"/>
          <p:nvPr/>
        </p:nvSpPr>
        <p:spPr>
          <a:xfrm>
            <a:off x="5608290" y="45767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74.0</a:t>
            </a:r>
            <a:endParaRPr lang="en-US" sz="1350" dirty="0"/>
          </a:p>
        </p:txBody>
      </p:sp>
      <p:sp>
        <p:nvSpPr>
          <p:cNvPr id="28" name="Text 26"/>
          <p:cNvSpPr txBox="1"/>
          <p:nvPr/>
        </p:nvSpPr>
        <p:spPr>
          <a:xfrm>
            <a:off x="7312372" y="4579590"/>
            <a:ext cx="535579"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37.7 M</a:t>
            </a:r>
            <a:endParaRPr lang="en-US" sz="1313" dirty="0"/>
          </a:p>
        </p:txBody>
      </p:sp>
      <p:sp>
        <p:nvSpPr>
          <p:cNvPr id="29" name="Text 27"/>
          <p:cNvSpPr txBox="1"/>
          <p:nvPr/>
        </p:nvSpPr>
        <p:spPr>
          <a:xfrm>
            <a:off x="8191500" y="1681609"/>
            <a:ext cx="3176921" cy="1628775"/>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WikiSQL turns a question into an SQL</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query. On GPT-3, LoRA with 4.7 million</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trained weights, 0.003% of the model, is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within the run-to-run noise of full fine-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tuning, and slightly above it with 37.7</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million.</a:t>
            </a:r>
            <a:endParaRPr lang="en-US" sz="1425" dirty="0"/>
          </a:p>
        </p:txBody>
      </p:sp>
      <p:sp>
        <p:nvSpPr>
          <p:cNvPr id="30" name="Text 28"/>
          <p:cNvSpPr txBox="1"/>
          <p:nvPr/>
        </p:nvSpPr>
        <p:spPr>
          <a:xfrm>
            <a:off x="8191500" y="3443734"/>
            <a:ext cx="3387578"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 prefix methods are far behind, and the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adapter needs more weights to come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close.</a:t>
            </a:r>
            <a:endParaRPr lang="en-US" sz="1425" dirty="0"/>
          </a:p>
        </p:txBody>
      </p:sp>
      <p:sp>
        <p:nvSpPr>
          <p:cNvPr id="31" name="Text 29"/>
          <p:cNvSpPr txBox="1"/>
          <p:nvPr/>
        </p:nvSpPr>
        <p:spPr>
          <a:xfrm>
            <a:off x="762000" y="6296025"/>
            <a:ext cx="8726138"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Table 4: GPT-3 175B, validation accuracy, noise about ±0.5. Adapter: two per block (Houlsby et al.). BitFit trains only the biases.</a:t>
            </a:r>
            <a:endParaRPr lang="en-US" sz="1125" dirty="0"/>
          </a:p>
        </p:txBody>
      </p:sp>
      <p:sp>
        <p:nvSpPr>
          <p:cNvPr id="32" name="Text 30"/>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13</a:t>
            </a:r>
            <a:endParaRPr lang="en-US" sz="1125"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674471"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Results in the paper: language models</a:t>
            </a:r>
            <a:endParaRPr lang="en-US" sz="2625" dirty="0"/>
          </a:p>
        </p:txBody>
      </p:sp>
      <p:sp>
        <p:nvSpPr>
          <p:cNvPr id="3" name="Text 1"/>
          <p:cNvSpPr txBox="1"/>
          <p:nvPr/>
        </p:nvSpPr>
        <p:spPr>
          <a:xfrm>
            <a:off x="2571750" y="1663988"/>
            <a:ext cx="160155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Validation accuracy (%)</a:t>
            </a:r>
            <a:endParaRPr lang="en-US" sz="1200" dirty="0"/>
          </a:p>
        </p:txBody>
      </p:sp>
      <p:sp>
        <p:nvSpPr>
          <p:cNvPr id="4" name="Text 2"/>
          <p:cNvSpPr txBox="1"/>
          <p:nvPr/>
        </p:nvSpPr>
        <p:spPr>
          <a:xfrm>
            <a:off x="7002661" y="1663988"/>
            <a:ext cx="1092946"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Weights trained</a:t>
            </a:r>
            <a:endParaRPr lang="en-US" sz="1200" dirty="0"/>
          </a:p>
        </p:txBody>
      </p:sp>
      <p:sp>
        <p:nvSpPr>
          <p:cNvPr id="5" name="Text 3"/>
          <p:cNvSpPr txBox="1"/>
          <p:nvPr/>
        </p:nvSpPr>
        <p:spPr>
          <a:xfrm>
            <a:off x="762000" y="2040255"/>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6228308" y="20430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89.5</a:t>
            </a:r>
            <a:endParaRPr lang="en-US" sz="1350" dirty="0"/>
          </a:p>
        </p:txBody>
      </p:sp>
      <p:sp>
        <p:nvSpPr>
          <p:cNvPr id="7" name="Text 5"/>
          <p:cNvSpPr txBox="1"/>
          <p:nvPr/>
        </p:nvSpPr>
        <p:spPr>
          <a:xfrm>
            <a:off x="7275612" y="2045940"/>
            <a:ext cx="809077"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175 billion</a:t>
            </a:r>
            <a:endParaRPr lang="en-US" sz="1313" dirty="0"/>
          </a:p>
        </p:txBody>
      </p:sp>
      <p:sp>
        <p:nvSpPr>
          <p:cNvPr id="8" name="Text 6"/>
          <p:cNvSpPr txBox="1"/>
          <p:nvPr/>
        </p:nvSpPr>
        <p:spPr>
          <a:xfrm>
            <a:off x="762000" y="2402205"/>
            <a:ext cx="111121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BitFit (biases)</a:t>
            </a:r>
            <a:endParaRPr lang="en-US" sz="1350" dirty="0"/>
          </a:p>
        </p:txBody>
      </p:sp>
      <p:sp>
        <p:nvSpPr>
          <p:cNvPr id="9" name="Text 7"/>
          <p:cNvSpPr txBox="1"/>
          <p:nvPr/>
        </p:nvSpPr>
        <p:spPr>
          <a:xfrm>
            <a:off x="6288286" y="24050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91.0</a:t>
            </a:r>
            <a:endParaRPr lang="en-US" sz="1350" dirty="0"/>
          </a:p>
        </p:txBody>
      </p:sp>
      <p:sp>
        <p:nvSpPr>
          <p:cNvPr id="10" name="Text 8"/>
          <p:cNvSpPr txBox="1"/>
          <p:nvPr/>
        </p:nvSpPr>
        <p:spPr>
          <a:xfrm>
            <a:off x="7553920" y="2407890"/>
            <a:ext cx="519636"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14.2 M</a:t>
            </a:r>
            <a:endParaRPr lang="en-US" sz="1313" dirty="0"/>
          </a:p>
        </p:txBody>
      </p:sp>
      <p:sp>
        <p:nvSpPr>
          <p:cNvPr id="11" name="Text 9"/>
          <p:cNvSpPr txBox="1"/>
          <p:nvPr/>
        </p:nvSpPr>
        <p:spPr>
          <a:xfrm>
            <a:off x="762000" y="2764155"/>
            <a:ext cx="143098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Prefix-embedding</a:t>
            </a:r>
            <a:endParaRPr lang="en-US" sz="1350" dirty="0"/>
          </a:p>
        </p:txBody>
      </p:sp>
      <p:sp>
        <p:nvSpPr>
          <p:cNvPr id="12" name="Text 10"/>
          <p:cNvSpPr txBox="1"/>
          <p:nvPr/>
        </p:nvSpPr>
        <p:spPr>
          <a:xfrm>
            <a:off x="6192143" y="27669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88.6</a:t>
            </a:r>
            <a:endParaRPr lang="en-US" sz="1350" dirty="0"/>
          </a:p>
        </p:txBody>
      </p:sp>
      <p:sp>
        <p:nvSpPr>
          <p:cNvPr id="13" name="Text 11"/>
          <p:cNvSpPr txBox="1"/>
          <p:nvPr/>
        </p:nvSpPr>
        <p:spPr>
          <a:xfrm>
            <a:off x="7636818" y="2769840"/>
            <a:ext cx="43342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3.2 M</a:t>
            </a:r>
            <a:endParaRPr lang="en-US" sz="1313" dirty="0"/>
          </a:p>
        </p:txBody>
      </p:sp>
      <p:sp>
        <p:nvSpPr>
          <p:cNvPr id="14" name="Text 12"/>
          <p:cNvSpPr txBox="1"/>
          <p:nvPr/>
        </p:nvSpPr>
        <p:spPr>
          <a:xfrm>
            <a:off x="762000" y="3126105"/>
            <a:ext cx="94342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Prefix-layer</a:t>
            </a:r>
            <a:endParaRPr lang="en-US" sz="1350" dirty="0"/>
          </a:p>
        </p:txBody>
      </p:sp>
      <p:sp>
        <p:nvSpPr>
          <p:cNvPr id="15" name="Text 13"/>
          <p:cNvSpPr txBox="1"/>
          <p:nvPr/>
        </p:nvSpPr>
        <p:spPr>
          <a:xfrm>
            <a:off x="6228308" y="31289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89.5</a:t>
            </a:r>
            <a:endParaRPr lang="en-US" sz="1350" dirty="0"/>
          </a:p>
        </p:txBody>
      </p:sp>
      <p:sp>
        <p:nvSpPr>
          <p:cNvPr id="16" name="Text 14"/>
          <p:cNvSpPr txBox="1"/>
          <p:nvPr/>
        </p:nvSpPr>
        <p:spPr>
          <a:xfrm>
            <a:off x="7553920" y="3131790"/>
            <a:ext cx="519636"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20.2 M</a:t>
            </a:r>
            <a:endParaRPr lang="en-US" sz="1313" dirty="0"/>
          </a:p>
        </p:txBody>
      </p:sp>
      <p:sp>
        <p:nvSpPr>
          <p:cNvPr id="17" name="Text 15"/>
          <p:cNvSpPr txBox="1"/>
          <p:nvPr/>
        </p:nvSpPr>
        <p:spPr>
          <a:xfrm>
            <a:off x="762000" y="3488055"/>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18" name="Text 16"/>
          <p:cNvSpPr txBox="1"/>
          <p:nvPr/>
        </p:nvSpPr>
        <p:spPr>
          <a:xfrm>
            <a:off x="6240661" y="34908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89.8</a:t>
            </a:r>
            <a:endParaRPr lang="en-US" sz="1350" dirty="0"/>
          </a:p>
        </p:txBody>
      </p:sp>
      <p:sp>
        <p:nvSpPr>
          <p:cNvPr id="19" name="Text 17"/>
          <p:cNvSpPr txBox="1"/>
          <p:nvPr/>
        </p:nvSpPr>
        <p:spPr>
          <a:xfrm>
            <a:off x="7636818" y="3493740"/>
            <a:ext cx="43342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7.1 M</a:t>
            </a:r>
            <a:endParaRPr lang="en-US" sz="1313" dirty="0"/>
          </a:p>
        </p:txBody>
      </p:sp>
      <p:sp>
        <p:nvSpPr>
          <p:cNvPr id="20" name="Text 18"/>
          <p:cNvSpPr txBox="1"/>
          <p:nvPr/>
        </p:nvSpPr>
        <p:spPr>
          <a:xfrm>
            <a:off x="762000" y="3850005"/>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21" name="Text 19"/>
          <p:cNvSpPr txBox="1"/>
          <p:nvPr/>
        </p:nvSpPr>
        <p:spPr>
          <a:xfrm>
            <a:off x="6308378" y="38528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91.5</a:t>
            </a:r>
            <a:endParaRPr lang="en-US" sz="1350" dirty="0"/>
          </a:p>
        </p:txBody>
      </p:sp>
      <p:sp>
        <p:nvSpPr>
          <p:cNvPr id="22" name="Text 20"/>
          <p:cNvSpPr txBox="1"/>
          <p:nvPr/>
        </p:nvSpPr>
        <p:spPr>
          <a:xfrm>
            <a:off x="7553920" y="3855690"/>
            <a:ext cx="519636"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40.1 M</a:t>
            </a:r>
            <a:endParaRPr lang="en-US" sz="1313" dirty="0"/>
          </a:p>
        </p:txBody>
      </p:sp>
      <p:sp>
        <p:nvSpPr>
          <p:cNvPr id="23" name="Text 21"/>
          <p:cNvSpPr txBox="1"/>
          <p:nvPr/>
        </p:nvSpPr>
        <p:spPr>
          <a:xfrm>
            <a:off x="762000" y="4211955"/>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24" name="Text 22"/>
          <p:cNvSpPr txBox="1"/>
          <p:nvPr/>
        </p:nvSpPr>
        <p:spPr>
          <a:xfrm>
            <a:off x="6315968" y="42147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91.7</a:t>
            </a:r>
            <a:endParaRPr lang="en-US" sz="1350" dirty="0"/>
          </a:p>
        </p:txBody>
      </p:sp>
      <p:sp>
        <p:nvSpPr>
          <p:cNvPr id="25" name="Text 23"/>
          <p:cNvSpPr txBox="1"/>
          <p:nvPr/>
        </p:nvSpPr>
        <p:spPr>
          <a:xfrm>
            <a:off x="7624167" y="4217640"/>
            <a:ext cx="446580"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4.7 M</a:t>
            </a:r>
            <a:endParaRPr lang="en-US" sz="1313" dirty="0"/>
          </a:p>
        </p:txBody>
      </p:sp>
      <p:sp>
        <p:nvSpPr>
          <p:cNvPr id="26" name="Text 24"/>
          <p:cNvSpPr txBox="1"/>
          <p:nvPr/>
        </p:nvSpPr>
        <p:spPr>
          <a:xfrm>
            <a:off x="762000" y="4573905"/>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27" name="Text 25"/>
          <p:cNvSpPr txBox="1"/>
          <p:nvPr/>
        </p:nvSpPr>
        <p:spPr>
          <a:xfrm>
            <a:off x="6312098" y="45767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91.6</a:t>
            </a:r>
            <a:endParaRPr lang="en-US" sz="1350" dirty="0"/>
          </a:p>
        </p:txBody>
      </p:sp>
      <p:sp>
        <p:nvSpPr>
          <p:cNvPr id="28" name="Text 26"/>
          <p:cNvSpPr txBox="1"/>
          <p:nvPr/>
        </p:nvSpPr>
        <p:spPr>
          <a:xfrm>
            <a:off x="7538591" y="4579590"/>
            <a:ext cx="535579"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37.7 M</a:t>
            </a:r>
            <a:endParaRPr lang="en-US" sz="1313" dirty="0"/>
          </a:p>
        </p:txBody>
      </p:sp>
      <p:sp>
        <p:nvSpPr>
          <p:cNvPr id="29" name="Text 27"/>
          <p:cNvSpPr txBox="1"/>
          <p:nvPr/>
        </p:nvSpPr>
        <p:spPr>
          <a:xfrm>
            <a:off x="8417719" y="1681609"/>
            <a:ext cx="3217164"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MNLI asks whether one sentence follows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from another. Here LoRA is two points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above full fine-tuning, 91.7 against 89.5,</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and above every other cheap method.</a:t>
            </a:r>
            <a:endParaRPr lang="en-US" sz="1425" dirty="0"/>
          </a:p>
        </p:txBody>
      </p:sp>
      <p:sp>
        <p:nvSpPr>
          <p:cNvPr id="30" name="Text 28"/>
          <p:cNvSpPr txBox="1"/>
          <p:nvPr/>
        </p:nvSpPr>
        <p:spPr>
          <a:xfrm>
            <a:off x="762000" y="6296025"/>
            <a:ext cx="986316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Table 4: GPT-3 175B, validation accuracy on MNLI-matched, noise about ±0.1. Adapter: two per block (Houlsby et al.). BitFit trains only the biases.</a:t>
            </a:r>
            <a:endParaRPr lang="en-US" sz="1125" dirty="0"/>
          </a:p>
        </p:txBody>
      </p:sp>
      <p:sp>
        <p:nvSpPr>
          <p:cNvPr id="31" name="Text 29"/>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13</a:t>
            </a:r>
            <a:endParaRPr lang="en-US" sz="1125"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674471"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Results in the paper: language models</a:t>
            </a:r>
            <a:endParaRPr lang="en-US" sz="2625" dirty="0"/>
          </a:p>
        </p:txBody>
      </p:sp>
      <p:sp>
        <p:nvSpPr>
          <p:cNvPr id="3" name="Text 1"/>
          <p:cNvSpPr txBox="1"/>
          <p:nvPr/>
        </p:nvSpPr>
        <p:spPr>
          <a:xfrm>
            <a:off x="2571750" y="1663988"/>
            <a:ext cx="118813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Mean GLUE score</a:t>
            </a:r>
            <a:endParaRPr lang="en-US" sz="1200" dirty="0"/>
          </a:p>
        </p:txBody>
      </p:sp>
      <p:sp>
        <p:nvSpPr>
          <p:cNvPr id="4" name="Text 2"/>
          <p:cNvSpPr txBox="1"/>
          <p:nvPr/>
        </p:nvSpPr>
        <p:spPr>
          <a:xfrm>
            <a:off x="6822579" y="1663988"/>
            <a:ext cx="1092946"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Weights trained</a:t>
            </a:r>
            <a:endParaRPr lang="en-US" sz="1200" dirty="0"/>
          </a:p>
        </p:txBody>
      </p:sp>
      <p:sp>
        <p:nvSpPr>
          <p:cNvPr id="5" name="Text 3"/>
          <p:cNvSpPr txBox="1"/>
          <p:nvPr/>
        </p:nvSpPr>
        <p:spPr>
          <a:xfrm>
            <a:off x="762000" y="2040255"/>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6104483" y="20430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86.4</a:t>
            </a:r>
            <a:endParaRPr lang="en-US" sz="1350" dirty="0"/>
          </a:p>
        </p:txBody>
      </p:sp>
      <p:sp>
        <p:nvSpPr>
          <p:cNvPr id="7" name="Text 5"/>
          <p:cNvSpPr txBox="1"/>
          <p:nvPr/>
        </p:nvSpPr>
        <p:spPr>
          <a:xfrm>
            <a:off x="7415361" y="2045940"/>
            <a:ext cx="476452"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125 M</a:t>
            </a:r>
            <a:endParaRPr lang="en-US" sz="1313" dirty="0"/>
          </a:p>
        </p:txBody>
      </p:sp>
      <p:sp>
        <p:nvSpPr>
          <p:cNvPr id="8" name="Text 6"/>
          <p:cNvSpPr txBox="1"/>
          <p:nvPr/>
        </p:nvSpPr>
        <p:spPr>
          <a:xfrm>
            <a:off x="762000" y="2402205"/>
            <a:ext cx="111121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BitFit (biases)</a:t>
            </a:r>
            <a:endParaRPr lang="en-US" sz="1350" dirty="0"/>
          </a:p>
        </p:txBody>
      </p:sp>
      <p:sp>
        <p:nvSpPr>
          <p:cNvPr id="9" name="Text 7"/>
          <p:cNvSpPr txBox="1"/>
          <p:nvPr/>
        </p:nvSpPr>
        <p:spPr>
          <a:xfrm>
            <a:off x="6055965" y="24050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85.2</a:t>
            </a:r>
            <a:endParaRPr lang="en-US" sz="1350" dirty="0"/>
          </a:p>
        </p:txBody>
      </p:sp>
      <p:sp>
        <p:nvSpPr>
          <p:cNvPr id="10" name="Text 8"/>
          <p:cNvSpPr txBox="1"/>
          <p:nvPr/>
        </p:nvSpPr>
        <p:spPr>
          <a:xfrm>
            <a:off x="7456736" y="2407890"/>
            <a:ext cx="43342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0.1 M</a:t>
            </a:r>
            <a:endParaRPr lang="en-US" sz="1313" dirty="0"/>
          </a:p>
        </p:txBody>
      </p:sp>
      <p:sp>
        <p:nvSpPr>
          <p:cNvPr id="11" name="Text 9"/>
          <p:cNvSpPr txBox="1"/>
          <p:nvPr/>
        </p:nvSpPr>
        <p:spPr>
          <a:xfrm>
            <a:off x="762000" y="2764155"/>
            <a:ext cx="103892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AdapterDrop</a:t>
            </a:r>
            <a:endParaRPr lang="en-US" sz="1350" dirty="0"/>
          </a:p>
        </p:txBody>
      </p:sp>
      <p:sp>
        <p:nvSpPr>
          <p:cNvPr id="12" name="Text 10"/>
          <p:cNvSpPr txBox="1"/>
          <p:nvPr/>
        </p:nvSpPr>
        <p:spPr>
          <a:xfrm>
            <a:off x="6024562" y="27669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84.4</a:t>
            </a:r>
            <a:endParaRPr lang="en-US" sz="1350" dirty="0"/>
          </a:p>
        </p:txBody>
      </p:sp>
      <p:sp>
        <p:nvSpPr>
          <p:cNvPr id="13" name="Text 11"/>
          <p:cNvSpPr txBox="1"/>
          <p:nvPr/>
        </p:nvSpPr>
        <p:spPr>
          <a:xfrm>
            <a:off x="7456736" y="2769840"/>
            <a:ext cx="43342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0.3 M</a:t>
            </a:r>
            <a:endParaRPr lang="en-US" sz="1313" dirty="0"/>
          </a:p>
        </p:txBody>
      </p:sp>
      <p:sp>
        <p:nvSpPr>
          <p:cNvPr id="14" name="Text 12"/>
          <p:cNvSpPr txBox="1"/>
          <p:nvPr/>
        </p:nvSpPr>
        <p:spPr>
          <a:xfrm>
            <a:off x="762000" y="3126105"/>
            <a:ext cx="103892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AdapterDrop</a:t>
            </a:r>
            <a:endParaRPr lang="en-US" sz="1350" dirty="0"/>
          </a:p>
        </p:txBody>
      </p:sp>
      <p:sp>
        <p:nvSpPr>
          <p:cNvPr id="15" name="Text 13"/>
          <p:cNvSpPr txBox="1"/>
          <p:nvPr/>
        </p:nvSpPr>
        <p:spPr>
          <a:xfrm>
            <a:off x="6064448" y="31289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85.4</a:t>
            </a:r>
            <a:endParaRPr lang="en-US" sz="1350" dirty="0"/>
          </a:p>
        </p:txBody>
      </p:sp>
      <p:sp>
        <p:nvSpPr>
          <p:cNvPr id="16" name="Text 14"/>
          <p:cNvSpPr txBox="1"/>
          <p:nvPr/>
        </p:nvSpPr>
        <p:spPr>
          <a:xfrm>
            <a:off x="7456736" y="3131790"/>
            <a:ext cx="43342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0.9 M</a:t>
            </a:r>
            <a:endParaRPr lang="en-US" sz="1313" dirty="0"/>
          </a:p>
        </p:txBody>
      </p:sp>
      <p:sp>
        <p:nvSpPr>
          <p:cNvPr id="17" name="Text 15"/>
          <p:cNvSpPr txBox="1"/>
          <p:nvPr/>
        </p:nvSpPr>
        <p:spPr>
          <a:xfrm>
            <a:off x="762000" y="3488055"/>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18" name="Text 16"/>
          <p:cNvSpPr txBox="1"/>
          <p:nvPr/>
        </p:nvSpPr>
        <p:spPr>
          <a:xfrm>
            <a:off x="6135886" y="34908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87.2</a:t>
            </a:r>
            <a:endParaRPr lang="en-US" sz="1350" dirty="0"/>
          </a:p>
        </p:txBody>
      </p:sp>
      <p:sp>
        <p:nvSpPr>
          <p:cNvPr id="19" name="Text 17"/>
          <p:cNvSpPr txBox="1"/>
          <p:nvPr/>
        </p:nvSpPr>
        <p:spPr>
          <a:xfrm>
            <a:off x="7444085" y="3493740"/>
            <a:ext cx="446580"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0.3 M</a:t>
            </a:r>
            <a:endParaRPr lang="en-US" sz="1313" dirty="0"/>
          </a:p>
        </p:txBody>
      </p:sp>
      <p:sp>
        <p:nvSpPr>
          <p:cNvPr id="20" name="Text 18"/>
          <p:cNvSpPr txBox="1"/>
          <p:nvPr/>
        </p:nvSpPr>
        <p:spPr>
          <a:xfrm>
            <a:off x="8237637" y="1681609"/>
            <a:ext cx="3413272"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RoBERTa-base has 125 million weights,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close to ViT-B. Averaged over the eight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GLUE language tasks, LoRA with 0.3 million</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trained weights scores 87.2, against 86.4</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for full fine-tuning.</a:t>
            </a:r>
            <a:endParaRPr lang="en-US" sz="1425" dirty="0"/>
          </a:p>
        </p:txBody>
      </p:sp>
      <p:sp>
        <p:nvSpPr>
          <p:cNvPr id="21" name="Text 19"/>
          <p:cNvSpPr txBox="1"/>
          <p:nvPr/>
        </p:nvSpPr>
        <p:spPr>
          <a:xfrm>
            <a:off x="762000" y="6296025"/>
            <a:ext cx="9519083"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Table 2: RoBERTa-base, mean over the eight GLUE tasks. Full fine-tuning, BitFit and AdapterDrop (Rücklé et al.) as published in earlier work.</a:t>
            </a:r>
            <a:endParaRPr lang="en-US" sz="1125" dirty="0"/>
          </a:p>
        </p:txBody>
      </p:sp>
      <p:sp>
        <p:nvSpPr>
          <p:cNvPr id="22" name="Text 20"/>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13</a:t>
            </a:r>
            <a:endParaRPr lang="en-US" sz="1125"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881765"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happens when more weights are trained</a:t>
            </a:r>
            <a:endParaRPr lang="en-US" sz="2625" dirty="0"/>
          </a:p>
        </p:txBody>
      </p:sp>
      <p:sp>
        <p:nvSpPr>
          <p:cNvPr id="3" name="Text 1"/>
          <p:cNvSpPr txBox="1"/>
          <p:nvPr/>
        </p:nvSpPr>
        <p:spPr>
          <a:xfrm>
            <a:off x="8229600" y="1510159"/>
            <a:ext cx="3303068"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Each point is one size of a method. Prefix-</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embedding tuning improves up to 256</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prompt tokens, then drops from 63.1 to</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55.9. Prefix-layer tuning also falls after 20</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million weights.</a:t>
            </a:r>
            <a:endParaRPr lang="en-US" sz="1425" dirty="0"/>
          </a:p>
        </p:txBody>
      </p:sp>
      <p:sp>
        <p:nvSpPr>
          <p:cNvPr id="4" name="Text 2"/>
          <p:cNvSpPr txBox="1"/>
          <p:nvPr/>
        </p:nvSpPr>
        <p:spPr>
          <a:xfrm>
            <a:off x="8229600" y="3000821"/>
            <a:ext cx="3203543" cy="542925"/>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LoRA is flat from rank 1 to rank 64, at the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level of full fine-tuning.</a:t>
            </a:r>
            <a:endParaRPr lang="en-US" sz="1425" dirty="0"/>
          </a:p>
        </p:txBody>
      </p:sp>
      <p:sp>
        <p:nvSpPr>
          <p:cNvPr id="5" name="Text 3"/>
          <p:cNvSpPr txBox="1"/>
          <p:nvPr/>
        </p:nvSpPr>
        <p:spPr>
          <a:xfrm>
            <a:off x="762000" y="6096000"/>
            <a:ext cx="10705171"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Table 15 (the points of Fig. 2): GPT-3 175B, validation accuracy; LoRA with equal rank on query and value, from rank 1 to 64. Full fine-tuning trains all 175 billion</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weights.</a:t>
            </a:r>
            <a:endParaRPr lang="en-US" sz="1125" dirty="0"/>
          </a:p>
        </p:txBody>
      </p:sp>
      <p:sp>
        <p:nvSpPr>
          <p:cNvPr id="6" name="Text 4"/>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14</a:t>
            </a:r>
            <a:endParaRPr lang="en-US" sz="1125"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881765"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happens when more weights are trained</a:t>
            </a:r>
            <a:endParaRPr lang="en-US" sz="2625" dirty="0"/>
          </a:p>
        </p:txBody>
      </p:sp>
      <p:sp>
        <p:nvSpPr>
          <p:cNvPr id="3" name="Text 1"/>
          <p:cNvSpPr txBox="1"/>
          <p:nvPr/>
        </p:nvSpPr>
        <p:spPr>
          <a:xfrm>
            <a:off x="8229600" y="1510159"/>
            <a:ext cx="3215616"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On MNLI the prompt methods again rise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and fall, and the adapter needs about 40</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million weights to catch up.</a:t>
            </a:r>
            <a:endParaRPr lang="en-US" sz="1425" dirty="0"/>
          </a:p>
        </p:txBody>
      </p:sp>
      <p:sp>
        <p:nvSpPr>
          <p:cNvPr id="4" name="Text 2"/>
          <p:cNvSpPr txBox="1"/>
          <p:nvPr/>
        </p:nvSpPr>
        <p:spPr>
          <a:xfrm>
            <a:off x="8229600" y="2457896"/>
            <a:ext cx="3379065" cy="542925"/>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LoRA is above full fine-tuning at every size,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so its rank is an easy choice.</a:t>
            </a:r>
            <a:endParaRPr lang="en-US" sz="1425" dirty="0"/>
          </a:p>
        </p:txBody>
      </p:sp>
      <p:sp>
        <p:nvSpPr>
          <p:cNvPr id="5" name="Text 3"/>
          <p:cNvSpPr txBox="1"/>
          <p:nvPr/>
        </p:nvSpPr>
        <p:spPr>
          <a:xfrm>
            <a:off x="762000" y="6096000"/>
            <a:ext cx="10705171"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Table 15 (the points of Fig. 2): GPT-3 175B, validation accuracy; LoRA with equal rank on query and value, from rank 1 to 64. Full fine-tuning trains all 175 billion</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weights.</a:t>
            </a:r>
            <a:endParaRPr lang="en-US" sz="1125" dirty="0"/>
          </a:p>
        </p:txBody>
      </p:sp>
      <p:sp>
        <p:nvSpPr>
          <p:cNvPr id="6" name="Text 4"/>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14</a:t>
            </a:r>
            <a:endParaRPr lang="en-US" sz="1125"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747486"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Which weight matrices to adapt</a:t>
            </a:r>
            <a:endParaRPr lang="en-US" sz="2625" dirty="0"/>
          </a:p>
        </p:txBody>
      </p:sp>
      <p:sp>
        <p:nvSpPr>
          <p:cNvPr id="3" name="Text 1"/>
          <p:cNvSpPr txBox="1"/>
          <p:nvPr/>
        </p:nvSpPr>
        <p:spPr>
          <a:xfrm>
            <a:off x="2571750" y="1663988"/>
            <a:ext cx="160155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Validation accuracy (%)</a:t>
            </a:r>
            <a:endParaRPr lang="en-US" sz="1200" dirty="0"/>
          </a:p>
        </p:txBody>
      </p:sp>
      <p:sp>
        <p:nvSpPr>
          <p:cNvPr id="4" name="Text 2"/>
          <p:cNvSpPr txBox="1"/>
          <p:nvPr/>
        </p:nvSpPr>
        <p:spPr>
          <a:xfrm>
            <a:off x="7450634" y="1663988"/>
            <a:ext cx="39178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Rank</a:t>
            </a:r>
            <a:endParaRPr lang="en-US" sz="1200" dirty="0"/>
          </a:p>
        </p:txBody>
      </p:sp>
      <p:sp>
        <p:nvSpPr>
          <p:cNvPr id="5" name="Text 3"/>
          <p:cNvSpPr txBox="1"/>
          <p:nvPr/>
        </p:nvSpPr>
        <p:spPr>
          <a:xfrm>
            <a:off x="762000" y="2011680"/>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5740598" y="20145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73.8</a:t>
            </a:r>
            <a:endParaRPr lang="en-US" sz="1350" dirty="0"/>
          </a:p>
        </p:txBody>
      </p:sp>
      <p:sp>
        <p:nvSpPr>
          <p:cNvPr id="7" name="Text 5"/>
          <p:cNvSpPr txBox="1"/>
          <p:nvPr/>
        </p:nvSpPr>
        <p:spPr>
          <a:xfrm>
            <a:off x="762000" y="2401223"/>
            <a:ext cx="1239060"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One weight type</a:t>
            </a:r>
            <a:endParaRPr lang="en-US" sz="1275" dirty="0"/>
          </a:p>
        </p:txBody>
      </p:sp>
      <p:sp>
        <p:nvSpPr>
          <p:cNvPr id="8" name="Text 6"/>
          <p:cNvSpPr txBox="1"/>
          <p:nvPr/>
        </p:nvSpPr>
        <p:spPr>
          <a:xfrm>
            <a:off x="762000" y="2668905"/>
            <a:ext cx="524589"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Query</a:t>
            </a:r>
            <a:endParaRPr lang="en-US" sz="1350" dirty="0"/>
          </a:p>
        </p:txBody>
      </p:sp>
      <p:sp>
        <p:nvSpPr>
          <p:cNvPr id="9" name="Text 7"/>
          <p:cNvSpPr txBox="1"/>
          <p:nvPr/>
        </p:nvSpPr>
        <p:spPr>
          <a:xfrm>
            <a:off x="5598765" y="26717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70.4</a:t>
            </a:r>
            <a:endParaRPr lang="en-US" sz="1350" dirty="0"/>
          </a:p>
        </p:txBody>
      </p:sp>
      <p:sp>
        <p:nvSpPr>
          <p:cNvPr id="10" name="Text 8"/>
          <p:cNvSpPr txBox="1"/>
          <p:nvPr/>
        </p:nvSpPr>
        <p:spPr>
          <a:xfrm>
            <a:off x="7689503" y="2674590"/>
            <a:ext cx="14336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8</a:t>
            </a:r>
            <a:endParaRPr lang="en-US" sz="1313" dirty="0"/>
          </a:p>
        </p:txBody>
      </p:sp>
      <p:sp>
        <p:nvSpPr>
          <p:cNvPr id="11" name="Text 9"/>
          <p:cNvSpPr txBox="1"/>
          <p:nvPr/>
        </p:nvSpPr>
        <p:spPr>
          <a:xfrm>
            <a:off x="762000" y="2973705"/>
            <a:ext cx="34009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Key</a:t>
            </a:r>
            <a:endParaRPr lang="en-US" sz="1350" dirty="0"/>
          </a:p>
        </p:txBody>
      </p:sp>
      <p:sp>
        <p:nvSpPr>
          <p:cNvPr id="12" name="Text 10"/>
          <p:cNvSpPr txBox="1"/>
          <p:nvPr/>
        </p:nvSpPr>
        <p:spPr>
          <a:xfrm>
            <a:off x="5581650" y="29765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70.0</a:t>
            </a:r>
            <a:endParaRPr lang="en-US" sz="1350" dirty="0"/>
          </a:p>
        </p:txBody>
      </p:sp>
      <p:sp>
        <p:nvSpPr>
          <p:cNvPr id="13" name="Text 11"/>
          <p:cNvSpPr txBox="1"/>
          <p:nvPr/>
        </p:nvSpPr>
        <p:spPr>
          <a:xfrm>
            <a:off x="7689503" y="2979390"/>
            <a:ext cx="14336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8</a:t>
            </a:r>
            <a:endParaRPr lang="en-US" sz="1313" dirty="0"/>
          </a:p>
        </p:txBody>
      </p:sp>
      <p:sp>
        <p:nvSpPr>
          <p:cNvPr id="14" name="Text 12"/>
          <p:cNvSpPr txBox="1"/>
          <p:nvPr/>
        </p:nvSpPr>
        <p:spPr>
          <a:xfrm>
            <a:off x="762000" y="3278505"/>
            <a:ext cx="47753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Value</a:t>
            </a:r>
            <a:endParaRPr lang="en-US" sz="1350" dirty="0"/>
          </a:p>
        </p:txBody>
      </p:sp>
      <p:sp>
        <p:nvSpPr>
          <p:cNvPr id="15" name="Text 13"/>
          <p:cNvSpPr txBox="1"/>
          <p:nvPr/>
        </p:nvSpPr>
        <p:spPr>
          <a:xfrm>
            <a:off x="5707261" y="32813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73.0</a:t>
            </a:r>
            <a:endParaRPr lang="en-US" sz="1350" dirty="0"/>
          </a:p>
        </p:txBody>
      </p:sp>
      <p:sp>
        <p:nvSpPr>
          <p:cNvPr id="16" name="Text 14"/>
          <p:cNvSpPr txBox="1"/>
          <p:nvPr/>
        </p:nvSpPr>
        <p:spPr>
          <a:xfrm>
            <a:off x="7689503" y="3284190"/>
            <a:ext cx="14336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8</a:t>
            </a:r>
            <a:endParaRPr lang="en-US" sz="1313" dirty="0"/>
          </a:p>
        </p:txBody>
      </p:sp>
      <p:sp>
        <p:nvSpPr>
          <p:cNvPr id="17" name="Text 15"/>
          <p:cNvSpPr txBox="1"/>
          <p:nvPr/>
        </p:nvSpPr>
        <p:spPr>
          <a:xfrm>
            <a:off x="762000" y="3583305"/>
            <a:ext cx="60492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Output</a:t>
            </a:r>
            <a:endParaRPr lang="en-US" sz="1350" dirty="0"/>
          </a:p>
        </p:txBody>
      </p:sp>
      <p:sp>
        <p:nvSpPr>
          <p:cNvPr id="18" name="Text 16"/>
          <p:cNvSpPr txBox="1"/>
          <p:nvPr/>
        </p:nvSpPr>
        <p:spPr>
          <a:xfrm>
            <a:off x="5715893" y="35861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73.2</a:t>
            </a:r>
            <a:endParaRPr lang="en-US" sz="1350" dirty="0"/>
          </a:p>
        </p:txBody>
      </p:sp>
      <p:sp>
        <p:nvSpPr>
          <p:cNvPr id="19" name="Text 17"/>
          <p:cNvSpPr txBox="1"/>
          <p:nvPr/>
        </p:nvSpPr>
        <p:spPr>
          <a:xfrm>
            <a:off x="7689503" y="3588990"/>
            <a:ext cx="14336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8</a:t>
            </a:r>
            <a:endParaRPr lang="en-US" sz="1313" dirty="0"/>
          </a:p>
        </p:txBody>
      </p:sp>
      <p:sp>
        <p:nvSpPr>
          <p:cNvPr id="20" name="Text 18"/>
          <p:cNvSpPr txBox="1"/>
          <p:nvPr/>
        </p:nvSpPr>
        <p:spPr>
          <a:xfrm>
            <a:off x="762000" y="3972848"/>
            <a:ext cx="1322951"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Two weight types</a:t>
            </a:r>
            <a:endParaRPr lang="en-US" sz="1275" dirty="0"/>
          </a:p>
        </p:txBody>
      </p:sp>
      <p:sp>
        <p:nvSpPr>
          <p:cNvPr id="21" name="Text 19"/>
          <p:cNvSpPr txBox="1"/>
          <p:nvPr/>
        </p:nvSpPr>
        <p:spPr>
          <a:xfrm>
            <a:off x="762000" y="4240530"/>
            <a:ext cx="115578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Query and key</a:t>
            </a:r>
            <a:endParaRPr lang="en-US" sz="1350" dirty="0"/>
          </a:p>
        </p:txBody>
      </p:sp>
      <p:sp>
        <p:nvSpPr>
          <p:cNvPr id="22" name="Text 20"/>
          <p:cNvSpPr txBox="1"/>
          <p:nvPr/>
        </p:nvSpPr>
        <p:spPr>
          <a:xfrm>
            <a:off x="5640586" y="42433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71.4</a:t>
            </a:r>
            <a:endParaRPr lang="en-US" sz="1350" dirty="0"/>
          </a:p>
        </p:txBody>
      </p:sp>
      <p:sp>
        <p:nvSpPr>
          <p:cNvPr id="23" name="Text 21"/>
          <p:cNvSpPr txBox="1"/>
          <p:nvPr/>
        </p:nvSpPr>
        <p:spPr>
          <a:xfrm>
            <a:off x="7689503" y="4246215"/>
            <a:ext cx="14336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4</a:t>
            </a:r>
            <a:endParaRPr lang="en-US" sz="1313" dirty="0"/>
          </a:p>
        </p:txBody>
      </p:sp>
      <p:sp>
        <p:nvSpPr>
          <p:cNvPr id="24" name="Text 22"/>
          <p:cNvSpPr txBox="1"/>
          <p:nvPr/>
        </p:nvSpPr>
        <p:spPr>
          <a:xfrm>
            <a:off x="762000" y="4545330"/>
            <a:ext cx="130283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Query and value</a:t>
            </a:r>
            <a:endParaRPr lang="en-US" sz="1350" dirty="0"/>
          </a:p>
        </p:txBody>
      </p:sp>
      <p:sp>
        <p:nvSpPr>
          <p:cNvPr id="25" name="Text 23"/>
          <p:cNvSpPr txBox="1"/>
          <p:nvPr/>
        </p:nvSpPr>
        <p:spPr>
          <a:xfrm>
            <a:off x="5736878" y="45481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73.7</a:t>
            </a:r>
            <a:endParaRPr lang="en-US" sz="1350" dirty="0"/>
          </a:p>
        </p:txBody>
      </p:sp>
      <p:sp>
        <p:nvSpPr>
          <p:cNvPr id="26" name="Text 24"/>
          <p:cNvSpPr txBox="1"/>
          <p:nvPr/>
        </p:nvSpPr>
        <p:spPr>
          <a:xfrm>
            <a:off x="7686824" y="4551015"/>
            <a:ext cx="146149"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4</a:t>
            </a:r>
            <a:endParaRPr lang="en-US" sz="1313" dirty="0"/>
          </a:p>
        </p:txBody>
      </p:sp>
      <p:sp>
        <p:nvSpPr>
          <p:cNvPr id="27" name="Text 25"/>
          <p:cNvSpPr txBox="1"/>
          <p:nvPr/>
        </p:nvSpPr>
        <p:spPr>
          <a:xfrm>
            <a:off x="762000" y="4934873"/>
            <a:ext cx="1350502"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Four weight types</a:t>
            </a:r>
            <a:endParaRPr lang="en-US" sz="1275" dirty="0"/>
          </a:p>
        </p:txBody>
      </p:sp>
      <p:sp>
        <p:nvSpPr>
          <p:cNvPr id="28" name="Text 26"/>
          <p:cNvSpPr txBox="1"/>
          <p:nvPr/>
        </p:nvSpPr>
        <p:spPr>
          <a:xfrm>
            <a:off x="762000" y="5202555"/>
            <a:ext cx="6072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All four</a:t>
            </a:r>
            <a:endParaRPr lang="en-US" sz="1350" dirty="0"/>
          </a:p>
        </p:txBody>
      </p:sp>
      <p:sp>
        <p:nvSpPr>
          <p:cNvPr id="29" name="Text 27"/>
          <p:cNvSpPr txBox="1"/>
          <p:nvPr/>
        </p:nvSpPr>
        <p:spPr>
          <a:xfrm>
            <a:off x="5736878" y="52053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73.7</a:t>
            </a:r>
            <a:endParaRPr lang="en-US" sz="1350" dirty="0"/>
          </a:p>
        </p:txBody>
      </p:sp>
      <p:sp>
        <p:nvSpPr>
          <p:cNvPr id="30" name="Text 28"/>
          <p:cNvSpPr txBox="1"/>
          <p:nvPr/>
        </p:nvSpPr>
        <p:spPr>
          <a:xfrm>
            <a:off x="7689503" y="5208240"/>
            <a:ext cx="14336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2</a:t>
            </a:r>
            <a:endParaRPr lang="en-US" sz="1313" dirty="0"/>
          </a:p>
        </p:txBody>
      </p:sp>
      <p:sp>
        <p:nvSpPr>
          <p:cNvPr id="31" name="Text 29"/>
          <p:cNvSpPr txBox="1"/>
          <p:nvPr/>
        </p:nvSpPr>
        <p:spPr>
          <a:xfrm>
            <a:off x="8191500" y="1681609"/>
            <a:ext cx="3373803"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Every LoRA row trains the same 18 million</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weights. Putting them all into the query or</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 key weight is about three points worse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than spreading them over query and value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at rank 4.</a:t>
            </a:r>
            <a:endParaRPr lang="en-US" sz="1425" dirty="0"/>
          </a:p>
        </p:txBody>
      </p:sp>
      <p:sp>
        <p:nvSpPr>
          <p:cNvPr id="32" name="Text 30"/>
          <p:cNvSpPr txBox="1"/>
          <p:nvPr/>
        </p:nvSpPr>
        <p:spPr>
          <a:xfrm>
            <a:off x="8191500" y="3172271"/>
            <a:ext cx="3325666"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Adapting all four at rank 2 does as well, so</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it pays to adapt more matrices with a</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smaller rank.</a:t>
            </a:r>
            <a:endParaRPr lang="en-US" sz="1425" dirty="0"/>
          </a:p>
        </p:txBody>
      </p:sp>
      <p:sp>
        <p:nvSpPr>
          <p:cNvPr id="33" name="Text 31"/>
          <p:cNvSpPr txBox="1"/>
          <p:nvPr/>
        </p:nvSpPr>
        <p:spPr>
          <a:xfrm>
            <a:off x="762000" y="6096000"/>
            <a:ext cx="10842617"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Table 5: GPT-3 175B with the same 18 million trained weights in every LoRA row, validation accuracy (noise ±0.5 on WikiSQL, ±0.1 on MNLI). Full fine-tuning: Table</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4.</a:t>
            </a:r>
            <a:endParaRPr lang="en-US" sz="1125" dirty="0"/>
          </a:p>
        </p:txBody>
      </p:sp>
      <p:sp>
        <p:nvSpPr>
          <p:cNvPr id="34" name="Text 3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15</a:t>
            </a:r>
            <a:endParaRPr lang="en-US" sz="1125"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747486"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Which weight matrices to adapt</a:t>
            </a:r>
            <a:endParaRPr lang="en-US" sz="2625" dirty="0"/>
          </a:p>
        </p:txBody>
      </p:sp>
      <p:sp>
        <p:nvSpPr>
          <p:cNvPr id="3" name="Text 1"/>
          <p:cNvSpPr txBox="1"/>
          <p:nvPr/>
        </p:nvSpPr>
        <p:spPr>
          <a:xfrm>
            <a:off x="2571750" y="1663988"/>
            <a:ext cx="160155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Validation accuracy (%)</a:t>
            </a:r>
            <a:endParaRPr lang="en-US" sz="1200" dirty="0"/>
          </a:p>
        </p:txBody>
      </p:sp>
      <p:sp>
        <p:nvSpPr>
          <p:cNvPr id="4" name="Text 2"/>
          <p:cNvSpPr txBox="1"/>
          <p:nvPr/>
        </p:nvSpPr>
        <p:spPr>
          <a:xfrm>
            <a:off x="7450634" y="1663988"/>
            <a:ext cx="39178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Rank</a:t>
            </a:r>
            <a:endParaRPr lang="en-US" sz="1200" dirty="0"/>
          </a:p>
        </p:txBody>
      </p:sp>
      <p:sp>
        <p:nvSpPr>
          <p:cNvPr id="5" name="Text 3"/>
          <p:cNvSpPr txBox="1"/>
          <p:nvPr/>
        </p:nvSpPr>
        <p:spPr>
          <a:xfrm>
            <a:off x="762000" y="2011680"/>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6398865" y="20145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89.5</a:t>
            </a:r>
            <a:endParaRPr lang="en-US" sz="1350" dirty="0"/>
          </a:p>
        </p:txBody>
      </p:sp>
      <p:sp>
        <p:nvSpPr>
          <p:cNvPr id="7" name="Text 5"/>
          <p:cNvSpPr txBox="1"/>
          <p:nvPr/>
        </p:nvSpPr>
        <p:spPr>
          <a:xfrm>
            <a:off x="762000" y="2401223"/>
            <a:ext cx="1239060"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One weight type</a:t>
            </a:r>
            <a:endParaRPr lang="en-US" sz="1275" dirty="0"/>
          </a:p>
        </p:txBody>
      </p:sp>
      <p:sp>
        <p:nvSpPr>
          <p:cNvPr id="8" name="Text 6"/>
          <p:cNvSpPr txBox="1"/>
          <p:nvPr/>
        </p:nvSpPr>
        <p:spPr>
          <a:xfrm>
            <a:off x="762000" y="2668905"/>
            <a:ext cx="524589"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Query</a:t>
            </a:r>
            <a:endParaRPr lang="en-US" sz="1350" dirty="0"/>
          </a:p>
        </p:txBody>
      </p:sp>
      <p:sp>
        <p:nvSpPr>
          <p:cNvPr id="9" name="Text 7"/>
          <p:cNvSpPr txBox="1"/>
          <p:nvPr/>
        </p:nvSpPr>
        <p:spPr>
          <a:xfrm>
            <a:off x="6461671" y="26717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91.0</a:t>
            </a:r>
            <a:endParaRPr lang="en-US" sz="1350" dirty="0"/>
          </a:p>
        </p:txBody>
      </p:sp>
      <p:sp>
        <p:nvSpPr>
          <p:cNvPr id="10" name="Text 8"/>
          <p:cNvSpPr txBox="1"/>
          <p:nvPr/>
        </p:nvSpPr>
        <p:spPr>
          <a:xfrm>
            <a:off x="7689503" y="2674590"/>
            <a:ext cx="14336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8</a:t>
            </a:r>
            <a:endParaRPr lang="en-US" sz="1313" dirty="0"/>
          </a:p>
        </p:txBody>
      </p:sp>
      <p:sp>
        <p:nvSpPr>
          <p:cNvPr id="11" name="Text 9"/>
          <p:cNvSpPr txBox="1"/>
          <p:nvPr/>
        </p:nvSpPr>
        <p:spPr>
          <a:xfrm>
            <a:off x="762000" y="2973705"/>
            <a:ext cx="34009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Key</a:t>
            </a:r>
            <a:endParaRPr lang="en-US" sz="1350" dirty="0"/>
          </a:p>
        </p:txBody>
      </p:sp>
      <p:sp>
        <p:nvSpPr>
          <p:cNvPr id="12" name="Text 10"/>
          <p:cNvSpPr txBox="1"/>
          <p:nvPr/>
        </p:nvSpPr>
        <p:spPr>
          <a:xfrm>
            <a:off x="6453187" y="29765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90.8</a:t>
            </a:r>
            <a:endParaRPr lang="en-US" sz="1350" dirty="0"/>
          </a:p>
        </p:txBody>
      </p:sp>
      <p:sp>
        <p:nvSpPr>
          <p:cNvPr id="13" name="Text 11"/>
          <p:cNvSpPr txBox="1"/>
          <p:nvPr/>
        </p:nvSpPr>
        <p:spPr>
          <a:xfrm>
            <a:off x="7689503" y="2979390"/>
            <a:ext cx="14336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8</a:t>
            </a:r>
            <a:endParaRPr lang="en-US" sz="1313" dirty="0"/>
          </a:p>
        </p:txBody>
      </p:sp>
      <p:sp>
        <p:nvSpPr>
          <p:cNvPr id="14" name="Text 12"/>
          <p:cNvSpPr txBox="1"/>
          <p:nvPr/>
        </p:nvSpPr>
        <p:spPr>
          <a:xfrm>
            <a:off x="762000" y="3278505"/>
            <a:ext cx="47753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Value</a:t>
            </a:r>
            <a:endParaRPr lang="en-US" sz="1350" dirty="0"/>
          </a:p>
        </p:txBody>
      </p:sp>
      <p:sp>
        <p:nvSpPr>
          <p:cNvPr id="15" name="Text 13"/>
          <p:cNvSpPr txBox="1"/>
          <p:nvPr/>
        </p:nvSpPr>
        <p:spPr>
          <a:xfrm>
            <a:off x="6461671" y="32813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91.0</a:t>
            </a:r>
            <a:endParaRPr lang="en-US" sz="1350" dirty="0"/>
          </a:p>
        </p:txBody>
      </p:sp>
      <p:sp>
        <p:nvSpPr>
          <p:cNvPr id="16" name="Text 14"/>
          <p:cNvSpPr txBox="1"/>
          <p:nvPr/>
        </p:nvSpPr>
        <p:spPr>
          <a:xfrm>
            <a:off x="7689503" y="3284190"/>
            <a:ext cx="14336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8</a:t>
            </a:r>
            <a:endParaRPr lang="en-US" sz="1313" dirty="0"/>
          </a:p>
        </p:txBody>
      </p:sp>
      <p:sp>
        <p:nvSpPr>
          <p:cNvPr id="17" name="Text 15"/>
          <p:cNvSpPr txBox="1"/>
          <p:nvPr/>
        </p:nvSpPr>
        <p:spPr>
          <a:xfrm>
            <a:off x="762000" y="3583305"/>
            <a:ext cx="60492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Output</a:t>
            </a:r>
            <a:endParaRPr lang="en-US" sz="1350" dirty="0"/>
          </a:p>
        </p:txBody>
      </p:sp>
      <p:sp>
        <p:nvSpPr>
          <p:cNvPr id="18" name="Text 16"/>
          <p:cNvSpPr txBox="1"/>
          <p:nvPr/>
        </p:nvSpPr>
        <p:spPr>
          <a:xfrm>
            <a:off x="6474023" y="35861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91.3</a:t>
            </a:r>
            <a:endParaRPr lang="en-US" sz="1350" dirty="0"/>
          </a:p>
        </p:txBody>
      </p:sp>
      <p:sp>
        <p:nvSpPr>
          <p:cNvPr id="19" name="Text 17"/>
          <p:cNvSpPr txBox="1"/>
          <p:nvPr/>
        </p:nvSpPr>
        <p:spPr>
          <a:xfrm>
            <a:off x="7689503" y="3588990"/>
            <a:ext cx="14336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8</a:t>
            </a:r>
            <a:endParaRPr lang="en-US" sz="1313" dirty="0"/>
          </a:p>
        </p:txBody>
      </p:sp>
      <p:sp>
        <p:nvSpPr>
          <p:cNvPr id="20" name="Text 18"/>
          <p:cNvSpPr txBox="1"/>
          <p:nvPr/>
        </p:nvSpPr>
        <p:spPr>
          <a:xfrm>
            <a:off x="762000" y="3972848"/>
            <a:ext cx="1322951"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Two weight types</a:t>
            </a:r>
            <a:endParaRPr lang="en-US" sz="1275" dirty="0"/>
          </a:p>
        </p:txBody>
      </p:sp>
      <p:sp>
        <p:nvSpPr>
          <p:cNvPr id="21" name="Text 19"/>
          <p:cNvSpPr txBox="1"/>
          <p:nvPr/>
        </p:nvSpPr>
        <p:spPr>
          <a:xfrm>
            <a:off x="762000" y="4240530"/>
            <a:ext cx="115578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Query and key</a:t>
            </a:r>
            <a:endParaRPr lang="en-US" sz="1350" dirty="0"/>
          </a:p>
        </p:txBody>
      </p:sp>
      <p:sp>
        <p:nvSpPr>
          <p:cNvPr id="22" name="Text 20"/>
          <p:cNvSpPr txBox="1"/>
          <p:nvPr/>
        </p:nvSpPr>
        <p:spPr>
          <a:xfrm>
            <a:off x="6474023" y="42433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91.3</a:t>
            </a:r>
            <a:endParaRPr lang="en-US" sz="1350" dirty="0"/>
          </a:p>
        </p:txBody>
      </p:sp>
      <p:sp>
        <p:nvSpPr>
          <p:cNvPr id="23" name="Text 21"/>
          <p:cNvSpPr txBox="1"/>
          <p:nvPr/>
        </p:nvSpPr>
        <p:spPr>
          <a:xfrm>
            <a:off x="7689503" y="4246215"/>
            <a:ext cx="14336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4</a:t>
            </a:r>
            <a:endParaRPr lang="en-US" sz="1313" dirty="0"/>
          </a:p>
        </p:txBody>
      </p:sp>
      <p:sp>
        <p:nvSpPr>
          <p:cNvPr id="24" name="Text 22"/>
          <p:cNvSpPr txBox="1"/>
          <p:nvPr/>
        </p:nvSpPr>
        <p:spPr>
          <a:xfrm>
            <a:off x="762000" y="4545330"/>
            <a:ext cx="130283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Query and value</a:t>
            </a:r>
            <a:endParaRPr lang="en-US" sz="1350" dirty="0"/>
          </a:p>
        </p:txBody>
      </p:sp>
      <p:sp>
        <p:nvSpPr>
          <p:cNvPr id="25" name="Text 23"/>
          <p:cNvSpPr txBox="1"/>
          <p:nvPr/>
        </p:nvSpPr>
        <p:spPr>
          <a:xfrm>
            <a:off x="6474023" y="45481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91.3</a:t>
            </a:r>
            <a:endParaRPr lang="en-US" sz="1350" dirty="0"/>
          </a:p>
        </p:txBody>
      </p:sp>
      <p:sp>
        <p:nvSpPr>
          <p:cNvPr id="26" name="Text 24"/>
          <p:cNvSpPr txBox="1"/>
          <p:nvPr/>
        </p:nvSpPr>
        <p:spPr>
          <a:xfrm>
            <a:off x="7686824" y="4551015"/>
            <a:ext cx="146149"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4</a:t>
            </a:r>
            <a:endParaRPr lang="en-US" sz="1313" dirty="0"/>
          </a:p>
        </p:txBody>
      </p:sp>
      <p:sp>
        <p:nvSpPr>
          <p:cNvPr id="27" name="Text 25"/>
          <p:cNvSpPr txBox="1"/>
          <p:nvPr/>
        </p:nvSpPr>
        <p:spPr>
          <a:xfrm>
            <a:off x="762000" y="4934873"/>
            <a:ext cx="1350502"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Four weight types</a:t>
            </a:r>
            <a:endParaRPr lang="en-US" sz="1275" dirty="0"/>
          </a:p>
        </p:txBody>
      </p:sp>
      <p:sp>
        <p:nvSpPr>
          <p:cNvPr id="28" name="Text 26"/>
          <p:cNvSpPr txBox="1"/>
          <p:nvPr/>
        </p:nvSpPr>
        <p:spPr>
          <a:xfrm>
            <a:off x="762000" y="5202555"/>
            <a:ext cx="6072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All four</a:t>
            </a:r>
            <a:endParaRPr lang="en-US" sz="1350" dirty="0"/>
          </a:p>
        </p:txBody>
      </p:sp>
      <p:sp>
        <p:nvSpPr>
          <p:cNvPr id="29" name="Text 27"/>
          <p:cNvSpPr txBox="1"/>
          <p:nvPr/>
        </p:nvSpPr>
        <p:spPr>
          <a:xfrm>
            <a:off x="6491288" y="52053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91.7</a:t>
            </a:r>
            <a:endParaRPr lang="en-US" sz="1350" dirty="0"/>
          </a:p>
        </p:txBody>
      </p:sp>
      <p:sp>
        <p:nvSpPr>
          <p:cNvPr id="30" name="Text 28"/>
          <p:cNvSpPr txBox="1"/>
          <p:nvPr/>
        </p:nvSpPr>
        <p:spPr>
          <a:xfrm>
            <a:off x="7689503" y="5208240"/>
            <a:ext cx="14336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2</a:t>
            </a:r>
            <a:endParaRPr lang="en-US" sz="1313" dirty="0"/>
          </a:p>
        </p:txBody>
      </p:sp>
      <p:sp>
        <p:nvSpPr>
          <p:cNvPr id="31" name="Text 29"/>
          <p:cNvSpPr txBox="1"/>
          <p:nvPr/>
        </p:nvSpPr>
        <p:spPr>
          <a:xfrm>
            <a:off x="8191500" y="1681609"/>
            <a:ext cx="3357241"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On MNLI the differences are smaller, but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 order is similar: the query or key alone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is lowest, and all four at rank 2 is highest,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91.7.</a:t>
            </a:r>
            <a:endParaRPr lang="en-US" sz="1425" dirty="0"/>
          </a:p>
        </p:txBody>
      </p:sp>
      <p:sp>
        <p:nvSpPr>
          <p:cNvPr id="32" name="Text 30"/>
          <p:cNvSpPr txBox="1"/>
          <p:nvPr/>
        </p:nvSpPr>
        <p:spPr>
          <a:xfrm>
            <a:off x="8191500" y="2900809"/>
            <a:ext cx="3382780" cy="542925"/>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Every LoRA setting is above full fine-tuning</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here.</a:t>
            </a:r>
            <a:endParaRPr lang="en-US" sz="1425" dirty="0"/>
          </a:p>
        </p:txBody>
      </p:sp>
      <p:sp>
        <p:nvSpPr>
          <p:cNvPr id="33" name="Text 31"/>
          <p:cNvSpPr txBox="1"/>
          <p:nvPr/>
        </p:nvSpPr>
        <p:spPr>
          <a:xfrm>
            <a:off x="762000" y="6096000"/>
            <a:ext cx="10842617"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Table 5: GPT-3 175B with the same 18 million trained weights in every LoRA row, validation accuracy (noise ±0.5 on WikiSQL, ±0.1 on MNLI). Full fine-tuning: Table</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4.</a:t>
            </a:r>
            <a:endParaRPr lang="en-US" sz="1125" dirty="0"/>
          </a:p>
        </p:txBody>
      </p:sp>
      <p:sp>
        <p:nvSpPr>
          <p:cNvPr id="34" name="Text 3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15</a:t>
            </a:r>
            <a:endParaRPr lang="en-US" sz="1125"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993082"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How small the rank can be</a:t>
            </a:r>
            <a:endParaRPr lang="en-US" sz="2625" dirty="0"/>
          </a:p>
        </p:txBody>
      </p:sp>
      <p:sp>
        <p:nvSpPr>
          <p:cNvPr id="3" name="Text 1"/>
          <p:cNvSpPr txBox="1"/>
          <p:nvPr/>
        </p:nvSpPr>
        <p:spPr>
          <a:xfrm>
            <a:off x="8229600" y="1510159"/>
            <a:ext cx="3340370"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 the query and value weights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together, rank 1 already gives 73.4, and no</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rank does better than 73.8, inside the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noise of ±0.5.</a:t>
            </a:r>
            <a:endParaRPr lang="en-US" sz="1425" dirty="0"/>
          </a:p>
        </p:txBody>
      </p:sp>
      <p:sp>
        <p:nvSpPr>
          <p:cNvPr id="4" name="Text 2"/>
          <p:cNvSpPr txBox="1"/>
          <p:nvPr/>
        </p:nvSpPr>
        <p:spPr>
          <a:xfrm>
            <a:off x="8229600" y="2729359"/>
            <a:ext cx="3133427"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 query weight alone needs rank 4 to</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reach its best, and stays three points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lower.</a:t>
            </a:r>
            <a:endParaRPr lang="en-US" sz="1425" dirty="0"/>
          </a:p>
        </p:txBody>
      </p:sp>
      <p:sp>
        <p:nvSpPr>
          <p:cNvPr id="5" name="Text 3"/>
          <p:cNvSpPr txBox="1"/>
          <p:nvPr/>
        </p:nvSpPr>
        <p:spPr>
          <a:xfrm>
            <a:off x="762000" y="6296025"/>
            <a:ext cx="10265128"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Table 6: GPT-3 175B, validation accuracy at five ranks; noise ±0.5 on WikiSQL and ±0.1 on MNLI. On GPT-2 the best rank was between 4 and 16 (App. H.2).</a:t>
            </a:r>
            <a:endParaRPr lang="en-US" sz="1125" dirty="0"/>
          </a:p>
        </p:txBody>
      </p:sp>
      <p:sp>
        <p:nvSpPr>
          <p:cNvPr id="6" name="Text 4"/>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16</a:t>
            </a:r>
            <a:endParaRPr lang="en-US" sz="1125"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993082"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How small the rank can be</a:t>
            </a:r>
            <a:endParaRPr lang="en-US" sz="2625" dirty="0"/>
          </a:p>
        </p:txBody>
      </p:sp>
      <p:sp>
        <p:nvSpPr>
          <p:cNvPr id="3" name="Text 1"/>
          <p:cNvSpPr txBox="1"/>
          <p:nvPr/>
        </p:nvSpPr>
        <p:spPr>
          <a:xfrm>
            <a:off x="8229600" y="1510159"/>
            <a:ext cx="3354765" cy="542925"/>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On MNLI, too, rank 1 for query and value is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within 0.3 points of the best rank.</a:t>
            </a:r>
            <a:endParaRPr lang="en-US" sz="1425" dirty="0"/>
          </a:p>
        </p:txBody>
      </p:sp>
      <p:sp>
        <p:nvSpPr>
          <p:cNvPr id="4" name="Text 2"/>
          <p:cNvSpPr txBox="1"/>
          <p:nvPr/>
        </p:nvSpPr>
        <p:spPr>
          <a:xfrm>
            <a:off x="8229600" y="2186434"/>
            <a:ext cx="3270718" cy="542925"/>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So the change fine-tuning needs has very</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few real directions, at least on GPT-3.</a:t>
            </a:r>
            <a:endParaRPr lang="en-US" sz="1425" dirty="0"/>
          </a:p>
        </p:txBody>
      </p:sp>
      <p:sp>
        <p:nvSpPr>
          <p:cNvPr id="5" name="Text 3"/>
          <p:cNvSpPr txBox="1"/>
          <p:nvPr/>
        </p:nvSpPr>
        <p:spPr>
          <a:xfrm>
            <a:off x="762000" y="6296025"/>
            <a:ext cx="10265128"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Table 6: GPT-3 175B, validation accuracy at five ranks; noise ±0.5 on WikiSQL and ±0.1 on MNLI. On GPT-2 the best rank was between 4 and 16 (App. H.2).</a:t>
            </a:r>
            <a:endParaRPr lang="en-US" sz="1125" dirty="0"/>
          </a:p>
        </p:txBody>
      </p:sp>
      <p:sp>
        <p:nvSpPr>
          <p:cNvPr id="6" name="Text 4"/>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16</a:t>
            </a:r>
            <a:endParaRPr lang="en-US" sz="1125"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147245"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Why a small rank is enough</a:t>
            </a:r>
            <a:endParaRPr lang="en-US" sz="2625" dirty="0"/>
          </a:p>
        </p:txBody>
      </p:sp>
      <p:sp>
        <p:nvSpPr>
          <p:cNvPr id="3" name="Text 1"/>
          <p:cNvSpPr txBox="1"/>
          <p:nvPr/>
        </p:nvSpPr>
        <p:spPr>
          <a:xfrm>
            <a:off x="762000" y="4861768"/>
            <a:ext cx="10706410"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 authors trained rank 8 and rank 64 separately and compared the directions each learned. Bright means the two runs found</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 same direction. Only the first direction is clearly shared, with similarity above 0.5, and the rest overlap little, so most of the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extra rank holds noise.</a:t>
            </a:r>
            <a:endParaRPr lang="en-US" sz="1538" dirty="0"/>
          </a:p>
        </p:txBody>
      </p:sp>
      <p:sp>
        <p:nvSpPr>
          <p:cNvPr id="4" name="Text 2"/>
          <p:cNvSpPr txBox="1"/>
          <p:nvPr/>
        </p:nvSpPr>
        <p:spPr>
          <a:xfrm>
            <a:off x="762000" y="6296025"/>
            <a:ext cx="8078998"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Fig. 3 (layer 48 of 96, GPT-3; values are normalized subspace similarity, 0 to 1) and Table 7 (rank 4, Frobenius norms).</a:t>
            </a:r>
            <a:endParaRPr lang="en-US" sz="1125" dirty="0"/>
          </a:p>
        </p:txBody>
      </p:sp>
      <p:sp>
        <p:nvSpPr>
          <p:cNvPr id="5" name="Text 3"/>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17</a:t>
            </a:r>
            <a:endParaRPr lang="en-US" sz="1125"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147245"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Why a small rank is enough</a:t>
            </a:r>
            <a:endParaRPr lang="en-US" sz="2625" dirty="0"/>
          </a:p>
        </p:txBody>
      </p:sp>
      <p:sp>
        <p:nvSpPr>
          <p:cNvPr id="3" name="Text 1"/>
          <p:cNvSpPr txBox="1"/>
          <p:nvPr/>
        </p:nvSpPr>
        <p:spPr>
          <a:xfrm>
            <a:off x="762000" y="1845915"/>
            <a:ext cx="1091553" cy="438150"/>
          </a:xfrm>
          <a:prstGeom prst="rect">
            <a:avLst/>
          </a:prstGeom>
          <a:noFill/>
          <a:ln/>
        </p:spPr>
        <p:txBody>
          <a:bodyPr wrap="none" lIns="0" tIns="0" rIns="0" bIns="0" rtlCol="0" anchor="t"/>
          <a:lstStyle/>
          <a:p>
            <a:pPr algn="l" indent="0" marL="0">
              <a:lnSpc>
                <a:spcPts val="3450"/>
              </a:lnSpc>
              <a:buNone/>
            </a:pPr>
            <a:r>
              <a:rPr lang="en-US" sz="3450" b="1" dirty="0">
                <a:solidFill>
                  <a:srgbClr val="1B1E22"/>
                </a:solidFill>
                <a:latin typeface="Source Serif 4" pitchFamily="34" charset="0"/>
                <a:ea typeface="Source Serif 4" pitchFamily="34" charset="-122"/>
                <a:cs typeface="Source Serif 4" pitchFamily="34" charset="-120"/>
              </a:rPr>
              <a:t>21.67</a:t>
            </a:r>
            <a:endParaRPr lang="en-US" sz="3450" dirty="0"/>
          </a:p>
        </p:txBody>
      </p:sp>
      <p:sp>
        <p:nvSpPr>
          <p:cNvPr id="4" name="Text 2"/>
          <p:cNvSpPr txBox="1"/>
          <p:nvPr/>
        </p:nvSpPr>
        <p:spPr>
          <a:xfrm>
            <a:off x="3009900" y="1928217"/>
            <a:ext cx="6317587" cy="276225"/>
          </a:xfrm>
          <a:prstGeom prst="rect">
            <a:avLst/>
          </a:prstGeom>
          <a:noFill/>
          <a:ln/>
        </p:spPr>
        <p:txBody>
          <a:bodyPr wrap="none" lIns="0" tIns="0" rIns="0" bIns="0" rtlCol="0" anchor="t"/>
          <a:lstStyle/>
          <a:p>
            <a:pPr algn="l" indent="0" marL="0">
              <a:lnSpc>
                <a:spcPts val="2175"/>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is how strongly the pretrained weight</a:t>
            </a:r>
            <a:pPr algn="l" indent="0" marL="0">
              <a:lnSpc>
                <a:spcPts val="2175"/>
              </a:lnSpc>
              <a:buNone/>
            </a:pPr>
            <a:r>
              <a:rPr lang="en-US" sz="1575" i="1" dirty="0">
                <a:solidFill>
                  <a:srgbClr val="1B1E22"/>
                </a:solidFill>
                <a:latin typeface="Source Serif 4" pitchFamily="34" charset="0"/>
                <a:ea typeface="Source Serif 4" pitchFamily="34" charset="-122"/>
                <a:cs typeface="Source Serif 4" pitchFamily="34" charset="-120"/>
              </a:rPr>
              <a:t> W</a:t>
            </a:r>
            <a:pPr algn="l" indent="0" marL="0">
              <a:lnSpc>
                <a:spcPts val="2175"/>
              </a:lnSpc>
              <a:buNone/>
            </a:pPr>
            <a:r>
              <a:rPr lang="en-US" sz="1071" dirty="0">
                <a:solidFill>
                  <a:srgbClr val="1B1E22"/>
                </a:solidFill>
                <a:latin typeface="Source Serif 4" pitchFamily="34" charset="0"/>
                <a:ea typeface="Source Serif 4" pitchFamily="34" charset="-122"/>
                <a:cs typeface="Source Serif 4" pitchFamily="34" charset="-120"/>
              </a:rPr>
              <a:t>q</a:t>
            </a:r>
            <a:pPr algn="l" indent="0" marL="0">
              <a:lnSpc>
                <a:spcPts val="2175"/>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acts along its own top 4 directions.</a:t>
            </a:r>
            <a:endParaRPr lang="en-US" sz="1500" dirty="0"/>
          </a:p>
        </p:txBody>
      </p:sp>
      <p:sp>
        <p:nvSpPr>
          <p:cNvPr id="5" name="Text 3"/>
          <p:cNvSpPr txBox="1"/>
          <p:nvPr/>
        </p:nvSpPr>
        <p:spPr>
          <a:xfrm>
            <a:off x="762000" y="2712095"/>
            <a:ext cx="864179" cy="438150"/>
          </a:xfrm>
          <a:prstGeom prst="rect">
            <a:avLst/>
          </a:prstGeom>
          <a:noFill/>
          <a:ln/>
        </p:spPr>
        <p:txBody>
          <a:bodyPr wrap="none" lIns="0" tIns="0" rIns="0" bIns="0" rtlCol="0" anchor="t"/>
          <a:lstStyle/>
          <a:p>
            <a:pPr algn="l" indent="0" marL="0">
              <a:lnSpc>
                <a:spcPts val="3450"/>
              </a:lnSpc>
              <a:buNone/>
            </a:pPr>
            <a:r>
              <a:rPr lang="en-US" sz="3450" b="1" dirty="0">
                <a:solidFill>
                  <a:srgbClr val="C4432C"/>
                </a:solidFill>
                <a:latin typeface="Source Serif 4" pitchFamily="34" charset="0"/>
                <a:ea typeface="Source Serif 4" pitchFamily="34" charset="-122"/>
                <a:cs typeface="Source Serif 4" pitchFamily="34" charset="-120"/>
              </a:rPr>
              <a:t>0.32</a:t>
            </a:r>
            <a:endParaRPr lang="en-US" sz="3450" dirty="0"/>
          </a:p>
        </p:txBody>
      </p:sp>
      <p:sp>
        <p:nvSpPr>
          <p:cNvPr id="6" name="Text 4"/>
          <p:cNvSpPr txBox="1"/>
          <p:nvPr/>
        </p:nvSpPr>
        <p:spPr>
          <a:xfrm>
            <a:off x="3009900" y="2656433"/>
            <a:ext cx="8602778" cy="552450"/>
          </a:xfrm>
          <a:prstGeom prst="rect">
            <a:avLst/>
          </a:prstGeom>
          <a:noFill/>
          <a:ln/>
        </p:spPr>
        <p:txBody>
          <a:bodyPr wrap="none" lIns="0" tIns="0" rIns="0" bIns="0" rtlCol="0" anchor="t"/>
          <a:lstStyle/>
          <a:p>
            <a:pPr algn="l" indent="0" marL="0">
              <a:lnSpc>
                <a:spcPts val="2175"/>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is how strongly it acts along the 4 directions of the learned change Δ</a:t>
            </a:r>
            <a:pPr algn="l" indent="0" marL="0">
              <a:lnSpc>
                <a:spcPts val="2175"/>
              </a:lnSpc>
              <a:buNone/>
            </a:pPr>
            <a:r>
              <a:rPr lang="en-US" sz="1575" i="1" dirty="0">
                <a:solidFill>
                  <a:srgbClr val="1B1E22"/>
                </a:solidFill>
                <a:latin typeface="Source Serif 4" pitchFamily="34" charset="0"/>
                <a:ea typeface="Source Serif 4" pitchFamily="34" charset="-122"/>
                <a:cs typeface="Source Serif 4" pitchFamily="34" charset="-120"/>
              </a:rPr>
              <a:t>W</a:t>
            </a:r>
            <a:pPr algn="l" indent="0" marL="0">
              <a:lnSpc>
                <a:spcPts val="2175"/>
              </a:lnSpc>
              <a:buNone/>
            </a:pPr>
            <a:r>
              <a:rPr lang="en-US" sz="1071" dirty="0">
                <a:solidFill>
                  <a:srgbClr val="1B1E22"/>
                </a:solidFill>
                <a:latin typeface="Source Serif 4" pitchFamily="34" charset="0"/>
                <a:ea typeface="Source Serif 4" pitchFamily="34" charset="-122"/>
                <a:cs typeface="Source Serif 4" pitchFamily="34" charset="-120"/>
              </a:rPr>
              <a:t>q</a:t>
            </a:r>
            <a:pPr algn="l" indent="0" marL="0">
              <a:lnSpc>
                <a:spcPts val="2175"/>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weak, but more than the 0.02 of</a:t>
            </a:r>
            <a:br/>
            <a:pPr algn="l" indent="0" marL="0">
              <a:lnSpc>
                <a:spcPts val="2175"/>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random directions.</a:t>
            </a:r>
            <a:endParaRPr lang="en-US" sz="1500" dirty="0"/>
          </a:p>
        </p:txBody>
      </p:sp>
      <p:sp>
        <p:nvSpPr>
          <p:cNvPr id="7" name="Text 5"/>
          <p:cNvSpPr txBox="1"/>
          <p:nvPr/>
        </p:nvSpPr>
        <p:spPr>
          <a:xfrm>
            <a:off x="762000" y="3578423"/>
            <a:ext cx="864179" cy="438150"/>
          </a:xfrm>
          <a:prstGeom prst="rect">
            <a:avLst/>
          </a:prstGeom>
          <a:noFill/>
          <a:ln/>
        </p:spPr>
        <p:txBody>
          <a:bodyPr wrap="none" lIns="0" tIns="0" rIns="0" bIns="0" rtlCol="0" anchor="t"/>
          <a:lstStyle/>
          <a:p>
            <a:pPr algn="l" indent="0" marL="0">
              <a:lnSpc>
                <a:spcPts val="3450"/>
              </a:lnSpc>
              <a:buNone/>
            </a:pPr>
            <a:r>
              <a:rPr lang="en-US" sz="3450" b="1" dirty="0">
                <a:solidFill>
                  <a:srgbClr val="C4432C"/>
                </a:solidFill>
                <a:latin typeface="Source Serif 4" pitchFamily="34" charset="0"/>
                <a:ea typeface="Source Serif 4" pitchFamily="34" charset="-122"/>
                <a:cs typeface="Source Serif 4" pitchFamily="34" charset="-120"/>
              </a:rPr>
              <a:t>6.91</a:t>
            </a:r>
            <a:endParaRPr lang="en-US" sz="3450" dirty="0"/>
          </a:p>
        </p:txBody>
      </p:sp>
      <p:sp>
        <p:nvSpPr>
          <p:cNvPr id="8" name="Text 6"/>
          <p:cNvSpPr txBox="1"/>
          <p:nvPr/>
        </p:nvSpPr>
        <p:spPr>
          <a:xfrm>
            <a:off x="3009900" y="3659386"/>
            <a:ext cx="8749665" cy="276225"/>
          </a:xfrm>
          <a:prstGeom prst="rect">
            <a:avLst/>
          </a:prstGeom>
          <a:noFill/>
          <a:ln/>
        </p:spPr>
        <p:txBody>
          <a:bodyPr wrap="none" lIns="0" tIns="0" rIns="0" bIns="0" rtlCol="0" anchor="t"/>
          <a:lstStyle/>
          <a:p>
            <a:pPr algn="l" indent="0" marL="0">
              <a:lnSpc>
                <a:spcPts val="2175"/>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is the strength of the change along those directions, about 21 times what the pretrained weight had there.</a:t>
            </a:r>
            <a:endParaRPr lang="en-US" sz="1500" dirty="0"/>
          </a:p>
        </p:txBody>
      </p:sp>
      <p:sp>
        <p:nvSpPr>
          <p:cNvPr id="9" name="Text 7"/>
          <p:cNvSpPr txBox="1"/>
          <p:nvPr/>
        </p:nvSpPr>
        <p:spPr>
          <a:xfrm>
            <a:off x="981075" y="4441627"/>
            <a:ext cx="10833175"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The change does not repeat what the model already does. It strongly amplifies directions the model</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learned in pretraining but used weakly.</a:t>
            </a:r>
            <a:endParaRPr lang="en-US" sz="1875" dirty="0"/>
          </a:p>
        </p:txBody>
      </p:sp>
      <p:sp>
        <p:nvSpPr>
          <p:cNvPr id="10" name="Text 8"/>
          <p:cNvSpPr txBox="1"/>
          <p:nvPr/>
        </p:nvSpPr>
        <p:spPr>
          <a:xfrm>
            <a:off x="762000" y="6296025"/>
            <a:ext cx="8078998"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Fig. 3 (layer 48 of 96, GPT-3; values are normalized subspace similarity, 0 to 1) and Table 7 (rank 4, Frobenius norms).</a:t>
            </a:r>
            <a:endParaRPr lang="en-US" sz="1125" dirty="0"/>
          </a:p>
        </p:txBody>
      </p:sp>
      <p:sp>
        <p:nvSpPr>
          <p:cNvPr id="11" name="Text 9"/>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17</a:t>
            </a:r>
            <a:endParaRPr lang="en-US" sz="1125"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1801297"/>
            <a:ext cx="4405884" cy="680085"/>
          </a:xfrm>
          <a:prstGeom prst="rect">
            <a:avLst/>
          </a:prstGeom>
          <a:noFill/>
          <a:ln/>
        </p:spPr>
        <p:txBody>
          <a:bodyPr wrap="none" lIns="0" tIns="0" rIns="0" bIns="0" rtlCol="0" anchor="t"/>
          <a:lstStyle/>
          <a:p>
            <a:pPr algn="l" indent="0" marL="0">
              <a:lnSpc>
                <a:spcPts val="5355"/>
              </a:lnSpc>
              <a:buNone/>
            </a:pPr>
            <a:r>
              <a:rPr lang="en-US" sz="5100" b="1" dirty="0">
                <a:solidFill>
                  <a:srgbClr val="1B1E22"/>
                </a:solidFill>
                <a:latin typeface="Source Serif 4" pitchFamily="34" charset="0"/>
                <a:ea typeface="Source Serif 4" pitchFamily="34" charset="-122"/>
                <a:cs typeface="Source Serif 4" pitchFamily="34" charset="-120"/>
              </a:rPr>
              <a:t>LoRA on images</a:t>
            </a:r>
            <a:endParaRPr lang="en-US" sz="5100" dirty="0"/>
          </a:p>
        </p:txBody>
      </p:sp>
      <p:sp>
        <p:nvSpPr>
          <p:cNvPr id="3" name="Text 1"/>
          <p:cNvSpPr txBox="1"/>
          <p:nvPr/>
        </p:nvSpPr>
        <p:spPr>
          <a:xfrm>
            <a:off x="762000" y="2766090"/>
            <a:ext cx="5066490" cy="960120"/>
          </a:xfrm>
          <a:prstGeom prst="rect">
            <a:avLst/>
          </a:prstGeom>
          <a:noFill/>
          <a:ln/>
        </p:spPr>
        <p:txBody>
          <a:bodyPr wrap="none" lIns="0" tIns="0" rIns="0" bIns="0" rtlCol="0" anchor="t"/>
          <a:lstStyle/>
          <a:p>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The paper itself has no image experiments.</a:t>
            </a:r>
            <a:br/>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Vision groups tested it next, first on the same 19</a:t>
            </a:r>
            <a:br/>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VTAB-1k tasks as VPT, then on medical images.</a:t>
            </a:r>
            <a:endParaRPr lang="en-US" sz="1800" dirty="0"/>
          </a:p>
        </p:txBody>
      </p:sp>
      <p:sp>
        <p:nvSpPr>
          <p:cNvPr id="4" name="Text 2"/>
          <p:cNvSpPr txBox="1"/>
          <p:nvPr/>
        </p:nvSpPr>
        <p:spPr>
          <a:xfrm>
            <a:off x="762000" y="3878431"/>
            <a:ext cx="4901958" cy="640080"/>
          </a:xfrm>
          <a:prstGeom prst="rect">
            <a:avLst/>
          </a:prstGeom>
          <a:noFill/>
          <a:ln/>
        </p:spPr>
        <p:txBody>
          <a:bodyPr wrap="none" lIns="0" tIns="0" rIns="0" bIns="0" rtlCol="0" anchor="t"/>
          <a:lstStyle/>
          <a:p>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Both use a ViT-B/16, so the numbers sit next to</a:t>
            </a:r>
            <a:br/>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last time's.</a:t>
            </a:r>
            <a:endParaRPr lang="en-US" sz="1800" dirty="0"/>
          </a:p>
        </p:txBody>
      </p:sp>
      <p:sp>
        <p:nvSpPr>
          <p:cNvPr id="5" name="Text 3"/>
          <p:cNvSpPr txBox="1"/>
          <p:nvPr/>
        </p:nvSpPr>
        <p:spPr>
          <a:xfrm>
            <a:off x="6324600" y="3970556"/>
            <a:ext cx="610338"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Natural</a:t>
            </a:r>
            <a:endParaRPr lang="en-US" sz="1350" dirty="0"/>
          </a:p>
        </p:txBody>
      </p:sp>
      <p:sp>
        <p:nvSpPr>
          <p:cNvPr id="6" name="Text 4"/>
          <p:cNvSpPr txBox="1"/>
          <p:nvPr/>
        </p:nvSpPr>
        <p:spPr>
          <a:xfrm>
            <a:off x="8089850" y="3970556"/>
            <a:ext cx="905970"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Specialized</a:t>
            </a:r>
            <a:endParaRPr lang="en-US" sz="1350" dirty="0"/>
          </a:p>
        </p:txBody>
      </p:sp>
      <p:sp>
        <p:nvSpPr>
          <p:cNvPr id="7" name="Text 5"/>
          <p:cNvSpPr txBox="1"/>
          <p:nvPr/>
        </p:nvSpPr>
        <p:spPr>
          <a:xfrm>
            <a:off x="9855101" y="3970556"/>
            <a:ext cx="851642"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Structured</a:t>
            </a:r>
            <a:endParaRPr lang="en-US" sz="1350" dirty="0"/>
          </a:p>
        </p:txBody>
      </p:sp>
      <p:sp>
        <p:nvSpPr>
          <p:cNvPr id="8" name="Text 6"/>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18</a:t>
            </a:r>
            <a:endParaRPr lang="en-US" sz="1125"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07194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VPT and adapters on the same ViT</a:t>
            </a:r>
            <a:endParaRPr lang="en-US" sz="2625" dirty="0"/>
          </a:p>
        </p:txBody>
      </p:sp>
      <p:sp>
        <p:nvSpPr>
          <p:cNvPr id="3" name="Text 1"/>
          <p:cNvSpPr txBox="1"/>
          <p:nvPr/>
        </p:nvSpPr>
        <p:spPr>
          <a:xfrm>
            <a:off x="2286000" y="1663988"/>
            <a:ext cx="156982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Mean test accuracy (%)</a:t>
            </a:r>
            <a:endParaRPr lang="en-US" sz="1200" dirty="0"/>
          </a:p>
        </p:txBody>
      </p:sp>
      <p:sp>
        <p:nvSpPr>
          <p:cNvPr id="4" name="Text 2"/>
          <p:cNvSpPr txBox="1"/>
          <p:nvPr/>
        </p:nvSpPr>
        <p:spPr>
          <a:xfrm>
            <a:off x="6256586" y="1663988"/>
            <a:ext cx="163359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Beats full fine-tuning on</a:t>
            </a:r>
            <a:endParaRPr lang="en-US" sz="1200" dirty="0"/>
          </a:p>
        </p:txBody>
      </p:sp>
      <p:sp>
        <p:nvSpPr>
          <p:cNvPr id="5" name="Text 3"/>
          <p:cNvSpPr txBox="1"/>
          <p:nvPr/>
        </p:nvSpPr>
        <p:spPr>
          <a:xfrm>
            <a:off x="762000" y="2116455"/>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5253037" y="21192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75.9</a:t>
            </a:r>
            <a:endParaRPr lang="en-US" sz="1350" dirty="0"/>
          </a:p>
        </p:txBody>
      </p:sp>
      <p:sp>
        <p:nvSpPr>
          <p:cNvPr id="7" name="Text 5"/>
          <p:cNvSpPr txBox="1"/>
          <p:nvPr/>
        </p:nvSpPr>
        <p:spPr>
          <a:xfrm>
            <a:off x="762000" y="2630805"/>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8" name="Text 6"/>
          <p:cNvSpPr txBox="1"/>
          <p:nvPr/>
        </p:nvSpPr>
        <p:spPr>
          <a:xfrm>
            <a:off x="5390108" y="26336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79.5</a:t>
            </a:r>
            <a:endParaRPr lang="en-US" sz="1350" dirty="0"/>
          </a:p>
        </p:txBody>
      </p:sp>
      <p:sp>
        <p:nvSpPr>
          <p:cNvPr id="9" name="Text 7"/>
          <p:cNvSpPr txBox="1"/>
          <p:nvPr/>
        </p:nvSpPr>
        <p:spPr>
          <a:xfrm>
            <a:off x="6984057" y="2636490"/>
            <a:ext cx="877026"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5 of 7 tasks</a:t>
            </a:r>
            <a:endParaRPr lang="en-US" sz="1313" dirty="0"/>
          </a:p>
        </p:txBody>
      </p:sp>
      <p:sp>
        <p:nvSpPr>
          <p:cNvPr id="10" name="Text 8"/>
          <p:cNvSpPr txBox="1"/>
          <p:nvPr/>
        </p:nvSpPr>
        <p:spPr>
          <a:xfrm>
            <a:off x="762000" y="3145155"/>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11" name="Text 9"/>
          <p:cNvSpPr txBox="1"/>
          <p:nvPr/>
        </p:nvSpPr>
        <p:spPr>
          <a:xfrm>
            <a:off x="5372993" y="31479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79.0</a:t>
            </a:r>
            <a:endParaRPr lang="en-US" sz="1350" dirty="0"/>
          </a:p>
        </p:txBody>
      </p:sp>
      <p:sp>
        <p:nvSpPr>
          <p:cNvPr id="12" name="Text 10"/>
          <p:cNvSpPr txBox="1"/>
          <p:nvPr/>
        </p:nvSpPr>
        <p:spPr>
          <a:xfrm>
            <a:off x="7008912" y="3150840"/>
            <a:ext cx="851178"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6 of 7 tasks</a:t>
            </a:r>
            <a:endParaRPr lang="en-US" sz="1313" dirty="0"/>
          </a:p>
        </p:txBody>
      </p:sp>
      <p:sp>
        <p:nvSpPr>
          <p:cNvPr id="13" name="Text 11"/>
          <p:cNvSpPr txBox="1"/>
          <p:nvPr/>
        </p:nvSpPr>
        <p:spPr>
          <a:xfrm>
            <a:off x="762000" y="3659505"/>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14" name="Text 12"/>
          <p:cNvSpPr txBox="1"/>
          <p:nvPr/>
        </p:nvSpPr>
        <p:spPr>
          <a:xfrm>
            <a:off x="5352008" y="36623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78.5</a:t>
            </a:r>
            <a:endParaRPr lang="en-US" sz="1350" dirty="0"/>
          </a:p>
        </p:txBody>
      </p:sp>
      <p:sp>
        <p:nvSpPr>
          <p:cNvPr id="15" name="Text 13"/>
          <p:cNvSpPr txBox="1"/>
          <p:nvPr/>
        </p:nvSpPr>
        <p:spPr>
          <a:xfrm>
            <a:off x="7008912" y="3665190"/>
            <a:ext cx="851178"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6 of 7 tasks</a:t>
            </a:r>
            <a:endParaRPr lang="en-US" sz="1313" dirty="0"/>
          </a:p>
        </p:txBody>
      </p:sp>
      <p:sp>
        <p:nvSpPr>
          <p:cNvPr id="16" name="Text 14"/>
          <p:cNvSpPr txBox="1"/>
          <p:nvPr/>
        </p:nvSpPr>
        <p:spPr>
          <a:xfrm>
            <a:off x="762000" y="4173855"/>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7" name="Text 15"/>
          <p:cNvSpPr txBox="1"/>
          <p:nvPr/>
        </p:nvSpPr>
        <p:spPr>
          <a:xfrm>
            <a:off x="4988123" y="41766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68.9</a:t>
            </a:r>
            <a:endParaRPr lang="en-US" sz="1350" dirty="0"/>
          </a:p>
        </p:txBody>
      </p:sp>
      <p:sp>
        <p:nvSpPr>
          <p:cNvPr id="18" name="Text 16"/>
          <p:cNvSpPr txBox="1"/>
          <p:nvPr/>
        </p:nvSpPr>
        <p:spPr>
          <a:xfrm>
            <a:off x="7008912" y="4179540"/>
            <a:ext cx="851178"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 of 7 tasks</a:t>
            </a:r>
            <a:endParaRPr lang="en-US" sz="1313" dirty="0"/>
          </a:p>
        </p:txBody>
      </p:sp>
      <p:sp>
        <p:nvSpPr>
          <p:cNvPr id="19" name="Text 17"/>
          <p:cNvSpPr txBox="1"/>
          <p:nvPr/>
        </p:nvSpPr>
        <p:spPr>
          <a:xfrm>
            <a:off x="8191500" y="1681609"/>
            <a:ext cx="3377053"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Ordinary photos, with 1,000 training</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images per task. LoRA, the adapter and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VPT-deep all beat full fine-tuning by two to</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four points, and LoRA is narrowly the best.</a:t>
            </a:r>
            <a:endParaRPr lang="en-US" sz="1425" dirty="0"/>
          </a:p>
        </p:txBody>
      </p:sp>
      <p:sp>
        <p:nvSpPr>
          <p:cNvPr id="20" name="Text 18"/>
          <p:cNvSpPr txBox="1"/>
          <p:nvPr/>
        </p:nvSpPr>
        <p:spPr>
          <a:xfrm>
            <a:off x="762000" y="6096000"/>
            <a:ext cx="10763060"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Zhang et al. 2022, Table 1: ViT-B/16 pretrained on ImageNet-21k, VTAB-1k test accuracy. LoRA (rank 8) and the adapter were trained by Zhang et al.; the other rows are Jia et al.</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2022, Table 1. Group means computed from the per-task values; "all 19" is the mean of the three groups.</a:t>
            </a:r>
            <a:endParaRPr lang="en-US" sz="1125" dirty="0"/>
          </a:p>
        </p:txBody>
      </p:sp>
      <p:sp>
        <p:nvSpPr>
          <p:cNvPr id="21" name="Text 19"/>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19</a:t>
            </a:r>
            <a:endParaRPr lang="en-US" sz="1125"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07194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VPT and adapters on the same ViT</a:t>
            </a:r>
            <a:endParaRPr lang="en-US" sz="2625" dirty="0"/>
          </a:p>
        </p:txBody>
      </p:sp>
      <p:sp>
        <p:nvSpPr>
          <p:cNvPr id="3" name="Text 1"/>
          <p:cNvSpPr txBox="1"/>
          <p:nvPr/>
        </p:nvSpPr>
        <p:spPr>
          <a:xfrm>
            <a:off x="2286000" y="1663988"/>
            <a:ext cx="156982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Mean test accuracy (%)</a:t>
            </a:r>
            <a:endParaRPr lang="en-US" sz="1200" dirty="0"/>
          </a:p>
        </p:txBody>
      </p:sp>
      <p:sp>
        <p:nvSpPr>
          <p:cNvPr id="4" name="Text 2"/>
          <p:cNvSpPr txBox="1"/>
          <p:nvPr/>
        </p:nvSpPr>
        <p:spPr>
          <a:xfrm>
            <a:off x="6417022" y="1663988"/>
            <a:ext cx="163359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Beats full fine-tuning on</a:t>
            </a:r>
            <a:endParaRPr lang="en-US" sz="1200" dirty="0"/>
          </a:p>
        </p:txBody>
      </p:sp>
      <p:sp>
        <p:nvSpPr>
          <p:cNvPr id="5" name="Text 3"/>
          <p:cNvSpPr txBox="1"/>
          <p:nvPr/>
        </p:nvSpPr>
        <p:spPr>
          <a:xfrm>
            <a:off x="762000" y="2116455"/>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5537746" y="21192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83.4</a:t>
            </a:r>
            <a:endParaRPr lang="en-US" sz="1350" dirty="0"/>
          </a:p>
        </p:txBody>
      </p:sp>
      <p:sp>
        <p:nvSpPr>
          <p:cNvPr id="7" name="Text 5"/>
          <p:cNvSpPr txBox="1"/>
          <p:nvPr/>
        </p:nvSpPr>
        <p:spPr>
          <a:xfrm>
            <a:off x="762000" y="2630805"/>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8" name="Text 6"/>
          <p:cNvSpPr txBox="1"/>
          <p:nvPr/>
        </p:nvSpPr>
        <p:spPr>
          <a:xfrm>
            <a:off x="5583436" y="26336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84.6</a:t>
            </a:r>
            <a:endParaRPr lang="en-US" sz="1350" dirty="0"/>
          </a:p>
        </p:txBody>
      </p:sp>
      <p:sp>
        <p:nvSpPr>
          <p:cNvPr id="9" name="Text 7"/>
          <p:cNvSpPr txBox="1"/>
          <p:nvPr/>
        </p:nvSpPr>
        <p:spPr>
          <a:xfrm>
            <a:off x="7144494" y="2636490"/>
            <a:ext cx="877026"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2 of 4 tasks</a:t>
            </a:r>
            <a:endParaRPr lang="en-US" sz="1313" dirty="0"/>
          </a:p>
        </p:txBody>
      </p:sp>
      <p:sp>
        <p:nvSpPr>
          <p:cNvPr id="10" name="Text 8"/>
          <p:cNvSpPr txBox="1"/>
          <p:nvPr/>
        </p:nvSpPr>
        <p:spPr>
          <a:xfrm>
            <a:off x="762000" y="3145155"/>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11" name="Text 9"/>
          <p:cNvSpPr txBox="1"/>
          <p:nvPr/>
        </p:nvSpPr>
        <p:spPr>
          <a:xfrm>
            <a:off x="5565428" y="31479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84.1</a:t>
            </a:r>
            <a:endParaRPr lang="en-US" sz="1350" dirty="0"/>
          </a:p>
        </p:txBody>
      </p:sp>
      <p:sp>
        <p:nvSpPr>
          <p:cNvPr id="12" name="Text 10"/>
          <p:cNvSpPr txBox="1"/>
          <p:nvPr/>
        </p:nvSpPr>
        <p:spPr>
          <a:xfrm>
            <a:off x="7169348" y="3150840"/>
            <a:ext cx="851178"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2 of 4 tasks</a:t>
            </a:r>
            <a:endParaRPr lang="en-US" sz="1313" dirty="0"/>
          </a:p>
        </p:txBody>
      </p:sp>
      <p:sp>
        <p:nvSpPr>
          <p:cNvPr id="13" name="Text 11"/>
          <p:cNvSpPr txBox="1"/>
          <p:nvPr/>
        </p:nvSpPr>
        <p:spPr>
          <a:xfrm>
            <a:off x="762000" y="3659505"/>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14" name="Text 12"/>
          <p:cNvSpPr txBox="1"/>
          <p:nvPr/>
        </p:nvSpPr>
        <p:spPr>
          <a:xfrm>
            <a:off x="5502473" y="36623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82.4</a:t>
            </a:r>
            <a:endParaRPr lang="en-US" sz="1350" dirty="0"/>
          </a:p>
        </p:txBody>
      </p:sp>
      <p:sp>
        <p:nvSpPr>
          <p:cNvPr id="15" name="Text 13"/>
          <p:cNvSpPr txBox="1"/>
          <p:nvPr/>
        </p:nvSpPr>
        <p:spPr>
          <a:xfrm>
            <a:off x="7169348" y="3665190"/>
            <a:ext cx="851178"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2 of 4 tasks</a:t>
            </a:r>
            <a:endParaRPr lang="en-US" sz="1313" dirty="0"/>
          </a:p>
        </p:txBody>
      </p:sp>
      <p:sp>
        <p:nvSpPr>
          <p:cNvPr id="16" name="Text 14"/>
          <p:cNvSpPr txBox="1"/>
          <p:nvPr/>
        </p:nvSpPr>
        <p:spPr>
          <a:xfrm>
            <a:off x="762000" y="4173855"/>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7" name="Text 15"/>
          <p:cNvSpPr txBox="1"/>
          <p:nvPr/>
        </p:nvSpPr>
        <p:spPr>
          <a:xfrm>
            <a:off x="5301555" y="41766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77.2</a:t>
            </a:r>
            <a:endParaRPr lang="en-US" sz="1350" dirty="0"/>
          </a:p>
        </p:txBody>
      </p:sp>
      <p:sp>
        <p:nvSpPr>
          <p:cNvPr id="18" name="Text 16"/>
          <p:cNvSpPr txBox="1"/>
          <p:nvPr/>
        </p:nvSpPr>
        <p:spPr>
          <a:xfrm>
            <a:off x="7169348" y="4179540"/>
            <a:ext cx="851178"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 of 4 tasks</a:t>
            </a:r>
            <a:endParaRPr lang="en-US" sz="1313" dirty="0"/>
          </a:p>
        </p:txBody>
      </p:sp>
      <p:sp>
        <p:nvSpPr>
          <p:cNvPr id="19" name="Text 17"/>
          <p:cNvSpPr txBox="1"/>
          <p:nvPr/>
        </p:nvSpPr>
        <p:spPr>
          <a:xfrm>
            <a:off x="8351937" y="1681609"/>
            <a:ext cx="3351050"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Satellite, microscope and retina images.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LoRA and the adapter are slightly above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full fine-tuning, 84.6 and 84.1 against 83.4,</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while VPT-deep is a point below.</a:t>
            </a:r>
            <a:endParaRPr lang="en-US" sz="1425" dirty="0"/>
          </a:p>
        </p:txBody>
      </p:sp>
      <p:sp>
        <p:nvSpPr>
          <p:cNvPr id="20" name="Text 18"/>
          <p:cNvSpPr txBox="1"/>
          <p:nvPr/>
        </p:nvSpPr>
        <p:spPr>
          <a:xfrm>
            <a:off x="762000" y="6096000"/>
            <a:ext cx="10763060"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Zhang et al. 2022, Table 1: ViT-B/16 pretrained on ImageNet-21k, VTAB-1k test accuracy. LoRA (rank 8) and the adapter were trained by Zhang et al.; the other rows are Jia et al.</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2022, Table 1. Group means computed from the per-task values; "all 19" is the mean of the three groups.</a:t>
            </a:r>
            <a:endParaRPr lang="en-US" sz="1125" dirty="0"/>
          </a:p>
        </p:txBody>
      </p:sp>
      <p:sp>
        <p:nvSpPr>
          <p:cNvPr id="21" name="Text 19"/>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19</a:t>
            </a:r>
            <a:endParaRPr lang="en-US" sz="1125"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07194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VPT and adapters on the same ViT</a:t>
            </a:r>
            <a:endParaRPr lang="en-US" sz="2625" dirty="0"/>
          </a:p>
        </p:txBody>
      </p:sp>
      <p:sp>
        <p:nvSpPr>
          <p:cNvPr id="3" name="Text 1"/>
          <p:cNvSpPr txBox="1"/>
          <p:nvPr/>
        </p:nvSpPr>
        <p:spPr>
          <a:xfrm>
            <a:off x="2286000" y="1663988"/>
            <a:ext cx="156982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Mean test accuracy (%)</a:t>
            </a:r>
            <a:endParaRPr lang="en-US" sz="1200" dirty="0"/>
          </a:p>
        </p:txBody>
      </p:sp>
      <p:sp>
        <p:nvSpPr>
          <p:cNvPr id="4" name="Text 2"/>
          <p:cNvSpPr txBox="1"/>
          <p:nvPr/>
        </p:nvSpPr>
        <p:spPr>
          <a:xfrm>
            <a:off x="6256586" y="1663988"/>
            <a:ext cx="163359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Beats full fine-tuning on</a:t>
            </a:r>
            <a:endParaRPr lang="en-US" sz="1200" dirty="0"/>
          </a:p>
        </p:txBody>
      </p:sp>
      <p:sp>
        <p:nvSpPr>
          <p:cNvPr id="5" name="Text 3"/>
          <p:cNvSpPr txBox="1"/>
          <p:nvPr/>
        </p:nvSpPr>
        <p:spPr>
          <a:xfrm>
            <a:off x="762000" y="2116455"/>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4177605" y="21192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47.6</a:t>
            </a:r>
            <a:endParaRPr lang="en-US" sz="1350" dirty="0"/>
          </a:p>
        </p:txBody>
      </p:sp>
      <p:sp>
        <p:nvSpPr>
          <p:cNvPr id="7" name="Text 5"/>
          <p:cNvSpPr txBox="1"/>
          <p:nvPr/>
        </p:nvSpPr>
        <p:spPr>
          <a:xfrm>
            <a:off x="762000" y="2630805"/>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8" name="Text 6"/>
          <p:cNvSpPr txBox="1"/>
          <p:nvPr/>
        </p:nvSpPr>
        <p:spPr>
          <a:xfrm>
            <a:off x="4639568" y="26336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59.8</a:t>
            </a:r>
            <a:endParaRPr lang="en-US" sz="1350" dirty="0"/>
          </a:p>
        </p:txBody>
      </p:sp>
      <p:sp>
        <p:nvSpPr>
          <p:cNvPr id="9" name="Text 7"/>
          <p:cNvSpPr txBox="1"/>
          <p:nvPr/>
        </p:nvSpPr>
        <p:spPr>
          <a:xfrm>
            <a:off x="6984057" y="2636490"/>
            <a:ext cx="877026"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8 of 8 tasks</a:t>
            </a:r>
            <a:endParaRPr lang="en-US" sz="1313" dirty="0"/>
          </a:p>
        </p:txBody>
      </p:sp>
      <p:sp>
        <p:nvSpPr>
          <p:cNvPr id="10" name="Text 8"/>
          <p:cNvSpPr txBox="1"/>
          <p:nvPr/>
        </p:nvSpPr>
        <p:spPr>
          <a:xfrm>
            <a:off x="762000" y="3145155"/>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11" name="Text 9"/>
          <p:cNvSpPr txBox="1"/>
          <p:nvPr/>
        </p:nvSpPr>
        <p:spPr>
          <a:xfrm>
            <a:off x="4590008" y="31479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58.5</a:t>
            </a:r>
            <a:endParaRPr lang="en-US" sz="1350" dirty="0"/>
          </a:p>
        </p:txBody>
      </p:sp>
      <p:sp>
        <p:nvSpPr>
          <p:cNvPr id="12" name="Text 10"/>
          <p:cNvSpPr txBox="1"/>
          <p:nvPr/>
        </p:nvSpPr>
        <p:spPr>
          <a:xfrm>
            <a:off x="7008912" y="3150840"/>
            <a:ext cx="851178"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8 of 8 tasks</a:t>
            </a:r>
            <a:endParaRPr lang="en-US" sz="1313" dirty="0"/>
          </a:p>
        </p:txBody>
      </p:sp>
      <p:sp>
        <p:nvSpPr>
          <p:cNvPr id="13" name="Text 11"/>
          <p:cNvSpPr txBox="1"/>
          <p:nvPr/>
        </p:nvSpPr>
        <p:spPr>
          <a:xfrm>
            <a:off x="762000" y="3659505"/>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14" name="Text 12"/>
          <p:cNvSpPr txBox="1"/>
          <p:nvPr/>
        </p:nvSpPr>
        <p:spPr>
          <a:xfrm>
            <a:off x="4456658" y="36623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55.0</a:t>
            </a:r>
            <a:endParaRPr lang="en-US" sz="1350" dirty="0"/>
          </a:p>
        </p:txBody>
      </p:sp>
      <p:sp>
        <p:nvSpPr>
          <p:cNvPr id="15" name="Text 13"/>
          <p:cNvSpPr txBox="1"/>
          <p:nvPr/>
        </p:nvSpPr>
        <p:spPr>
          <a:xfrm>
            <a:off x="7008912" y="3665190"/>
            <a:ext cx="851178"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8 of 8 tasks</a:t>
            </a:r>
            <a:endParaRPr lang="en-US" sz="1313" dirty="0"/>
          </a:p>
        </p:txBody>
      </p:sp>
      <p:sp>
        <p:nvSpPr>
          <p:cNvPr id="16" name="Text 14"/>
          <p:cNvSpPr txBox="1"/>
          <p:nvPr/>
        </p:nvSpPr>
        <p:spPr>
          <a:xfrm>
            <a:off x="762000" y="4173855"/>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7" name="Text 15"/>
          <p:cNvSpPr txBox="1"/>
          <p:nvPr/>
        </p:nvSpPr>
        <p:spPr>
          <a:xfrm>
            <a:off x="3385096" y="41766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26.8</a:t>
            </a:r>
            <a:endParaRPr lang="en-US" sz="1350" dirty="0"/>
          </a:p>
        </p:txBody>
      </p:sp>
      <p:sp>
        <p:nvSpPr>
          <p:cNvPr id="18" name="Text 16"/>
          <p:cNvSpPr txBox="1"/>
          <p:nvPr/>
        </p:nvSpPr>
        <p:spPr>
          <a:xfrm>
            <a:off x="7008912" y="4179540"/>
            <a:ext cx="851178"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0 of 8 tasks</a:t>
            </a:r>
            <a:endParaRPr lang="en-US" sz="1313" dirty="0"/>
          </a:p>
        </p:txBody>
      </p:sp>
      <p:sp>
        <p:nvSpPr>
          <p:cNvPr id="19" name="Text 17"/>
          <p:cNvSpPr txBox="1"/>
          <p:nvPr/>
        </p:nvSpPr>
        <p:spPr>
          <a:xfrm>
            <a:off x="8191500" y="1681609"/>
            <a:ext cx="3347954"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Counting, distances and angles, far from</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ImageNet. All three cheap methods beat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full fine-tuning on all eight tasks, LoRA by</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 most: 59.8 against 47.6, with VPT-deep</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at 55.0.</a:t>
            </a:r>
            <a:endParaRPr lang="en-US" sz="1425" dirty="0"/>
          </a:p>
        </p:txBody>
      </p:sp>
      <p:sp>
        <p:nvSpPr>
          <p:cNvPr id="20" name="Text 18"/>
          <p:cNvSpPr txBox="1"/>
          <p:nvPr/>
        </p:nvSpPr>
        <p:spPr>
          <a:xfrm>
            <a:off x="762000" y="6096000"/>
            <a:ext cx="10763060"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Zhang et al. 2022, Table 1: ViT-B/16 pretrained on ImageNet-21k, VTAB-1k test accuracy. LoRA (rank 8) and the adapter were trained by Zhang et al.; the other rows are Jia et al.</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2022, Table 1. Group means computed from the per-task values; "all 19" is the mean of the three groups.</a:t>
            </a:r>
            <a:endParaRPr lang="en-US" sz="1125" dirty="0"/>
          </a:p>
        </p:txBody>
      </p:sp>
      <p:sp>
        <p:nvSpPr>
          <p:cNvPr id="21" name="Text 19"/>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19</a:t>
            </a:r>
            <a:endParaRPr lang="en-US" sz="1125"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07194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VPT and adapters on the same ViT</a:t>
            </a:r>
            <a:endParaRPr lang="en-US" sz="2625" dirty="0"/>
          </a:p>
        </p:txBody>
      </p:sp>
      <p:sp>
        <p:nvSpPr>
          <p:cNvPr id="3" name="Text 1"/>
          <p:cNvSpPr txBox="1"/>
          <p:nvPr/>
        </p:nvSpPr>
        <p:spPr>
          <a:xfrm>
            <a:off x="2286000" y="1663988"/>
            <a:ext cx="156982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Mean test accuracy (%)</a:t>
            </a:r>
            <a:endParaRPr lang="en-US" sz="1200" dirty="0"/>
          </a:p>
        </p:txBody>
      </p:sp>
      <p:sp>
        <p:nvSpPr>
          <p:cNvPr id="4" name="Text 2"/>
          <p:cNvSpPr txBox="1"/>
          <p:nvPr/>
        </p:nvSpPr>
        <p:spPr>
          <a:xfrm>
            <a:off x="6256586" y="1663988"/>
            <a:ext cx="163359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Beats full fine-tuning on</a:t>
            </a:r>
            <a:endParaRPr lang="en-US" sz="1200" dirty="0"/>
          </a:p>
        </p:txBody>
      </p:sp>
      <p:sp>
        <p:nvSpPr>
          <p:cNvPr id="5" name="Text 3"/>
          <p:cNvSpPr txBox="1"/>
          <p:nvPr/>
        </p:nvSpPr>
        <p:spPr>
          <a:xfrm>
            <a:off x="762000" y="2116455"/>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4989165" y="21192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69.0</a:t>
            </a:r>
            <a:endParaRPr lang="en-US" sz="1350" dirty="0"/>
          </a:p>
        </p:txBody>
      </p:sp>
      <p:sp>
        <p:nvSpPr>
          <p:cNvPr id="7" name="Text 5"/>
          <p:cNvSpPr txBox="1"/>
          <p:nvPr/>
        </p:nvSpPr>
        <p:spPr>
          <a:xfrm>
            <a:off x="762000" y="2630805"/>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8" name="Text 6"/>
          <p:cNvSpPr txBox="1"/>
          <p:nvPr/>
        </p:nvSpPr>
        <p:spPr>
          <a:xfrm>
            <a:off x="5204371" y="26336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74.6</a:t>
            </a:r>
            <a:endParaRPr lang="en-US" sz="1350" dirty="0"/>
          </a:p>
        </p:txBody>
      </p:sp>
      <p:sp>
        <p:nvSpPr>
          <p:cNvPr id="9" name="Text 7"/>
          <p:cNvSpPr txBox="1"/>
          <p:nvPr/>
        </p:nvSpPr>
        <p:spPr>
          <a:xfrm>
            <a:off x="6813054" y="2636490"/>
            <a:ext cx="1054870"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15 of 19 tasks</a:t>
            </a:r>
            <a:endParaRPr lang="en-US" sz="1313" dirty="0"/>
          </a:p>
        </p:txBody>
      </p:sp>
      <p:sp>
        <p:nvSpPr>
          <p:cNvPr id="10" name="Text 8"/>
          <p:cNvSpPr txBox="1"/>
          <p:nvPr/>
        </p:nvSpPr>
        <p:spPr>
          <a:xfrm>
            <a:off x="762000" y="3145155"/>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11" name="Text 9"/>
          <p:cNvSpPr txBox="1"/>
          <p:nvPr/>
        </p:nvSpPr>
        <p:spPr>
          <a:xfrm>
            <a:off x="5175796" y="31479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73.9</a:t>
            </a:r>
            <a:endParaRPr lang="en-US" sz="1350" dirty="0"/>
          </a:p>
        </p:txBody>
      </p:sp>
      <p:sp>
        <p:nvSpPr>
          <p:cNvPr id="12" name="Text 10"/>
          <p:cNvSpPr txBox="1"/>
          <p:nvPr/>
        </p:nvSpPr>
        <p:spPr>
          <a:xfrm>
            <a:off x="6843266" y="3150840"/>
            <a:ext cx="1023449"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16 of 19 tasks</a:t>
            </a:r>
            <a:endParaRPr lang="en-US" sz="1313" dirty="0"/>
          </a:p>
        </p:txBody>
      </p:sp>
      <p:sp>
        <p:nvSpPr>
          <p:cNvPr id="13" name="Text 11"/>
          <p:cNvSpPr txBox="1"/>
          <p:nvPr/>
        </p:nvSpPr>
        <p:spPr>
          <a:xfrm>
            <a:off x="762000" y="3659505"/>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14" name="Text 12"/>
          <p:cNvSpPr txBox="1"/>
          <p:nvPr/>
        </p:nvSpPr>
        <p:spPr>
          <a:xfrm>
            <a:off x="5104358" y="36623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72.0</a:t>
            </a:r>
            <a:endParaRPr lang="en-US" sz="1350" dirty="0"/>
          </a:p>
        </p:txBody>
      </p:sp>
      <p:sp>
        <p:nvSpPr>
          <p:cNvPr id="15" name="Text 13"/>
          <p:cNvSpPr txBox="1"/>
          <p:nvPr/>
        </p:nvSpPr>
        <p:spPr>
          <a:xfrm>
            <a:off x="6843266" y="3665190"/>
            <a:ext cx="1023449"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16 of 19 tasks</a:t>
            </a:r>
            <a:endParaRPr lang="en-US" sz="1313" dirty="0"/>
          </a:p>
        </p:txBody>
      </p:sp>
      <p:sp>
        <p:nvSpPr>
          <p:cNvPr id="16" name="Text 14"/>
          <p:cNvSpPr txBox="1"/>
          <p:nvPr/>
        </p:nvSpPr>
        <p:spPr>
          <a:xfrm>
            <a:off x="762000" y="4173855"/>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7" name="Text 15"/>
          <p:cNvSpPr txBox="1"/>
          <p:nvPr/>
        </p:nvSpPr>
        <p:spPr>
          <a:xfrm>
            <a:off x="4558605" y="41766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57.6</a:t>
            </a:r>
            <a:endParaRPr lang="en-US" sz="1350" dirty="0"/>
          </a:p>
        </p:txBody>
      </p:sp>
      <p:sp>
        <p:nvSpPr>
          <p:cNvPr id="18" name="Text 16"/>
          <p:cNvSpPr txBox="1"/>
          <p:nvPr/>
        </p:nvSpPr>
        <p:spPr>
          <a:xfrm>
            <a:off x="6926163" y="4179540"/>
            <a:ext cx="937236"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2 of 19 tasks</a:t>
            </a:r>
            <a:endParaRPr lang="en-US" sz="1313" dirty="0"/>
          </a:p>
        </p:txBody>
      </p:sp>
      <p:sp>
        <p:nvSpPr>
          <p:cNvPr id="19" name="Text 17"/>
          <p:cNvSpPr txBox="1"/>
          <p:nvPr/>
        </p:nvSpPr>
        <p:spPr>
          <a:xfrm>
            <a:off x="8191500" y="1681609"/>
            <a:ext cx="3190232" cy="542925"/>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Over all three groups LoRA reaches 74.6,</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VPT-deep 72.0 and full fine-tuning 69.0.</a:t>
            </a:r>
            <a:endParaRPr lang="en-US" sz="1425" dirty="0"/>
          </a:p>
        </p:txBody>
      </p:sp>
      <p:sp>
        <p:nvSpPr>
          <p:cNvPr id="20" name="Text 18"/>
          <p:cNvSpPr txBox="1"/>
          <p:nvPr/>
        </p:nvSpPr>
        <p:spPr>
          <a:xfrm>
            <a:off x="8191500" y="2357884"/>
            <a:ext cx="3350121"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LoRA trains 0.29 million weights here and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VPT-deep 0.64 million on average, so LoRA</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is both smaller and more accurate.</a:t>
            </a:r>
            <a:endParaRPr lang="en-US" sz="1425" dirty="0"/>
          </a:p>
        </p:txBody>
      </p:sp>
      <p:sp>
        <p:nvSpPr>
          <p:cNvPr id="21" name="Text 19"/>
          <p:cNvSpPr txBox="1"/>
          <p:nvPr/>
        </p:nvSpPr>
        <p:spPr>
          <a:xfrm>
            <a:off x="762000" y="6096000"/>
            <a:ext cx="10763060"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Zhang et al. 2022, Table 1: ViT-B/16 pretrained on ImageNet-21k, VTAB-1k test accuracy. LoRA (rank 8) and the adapter were trained by Zhang et al.; the other rows are Jia et al.</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2022, Table 1. Group means computed from the per-task values; "all 19" is the mean of the three groups.</a:t>
            </a:r>
            <a:endParaRPr lang="en-US" sz="1125" dirty="0"/>
          </a:p>
        </p:txBody>
      </p:sp>
      <p:sp>
        <p:nvSpPr>
          <p:cNvPr id="22" name="Text 20"/>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19</a:t>
            </a:r>
            <a:endParaRPr lang="en-US" sz="1125"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700784"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Neither LoRA nor VPT wins every task</a:t>
            </a:r>
            <a:endParaRPr lang="en-US" sz="2625" dirty="0"/>
          </a:p>
        </p:txBody>
      </p:sp>
      <p:sp>
        <p:nvSpPr>
          <p:cNvPr id="3" name="Text 1"/>
          <p:cNvSpPr txBox="1"/>
          <p:nvPr/>
        </p:nvSpPr>
        <p:spPr>
          <a:xfrm>
            <a:off x="8039100" y="1795909"/>
            <a:ext cx="3520071"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LoRA is ahead on 15 of the 19 tasks, by up to</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14 points on counting objects in CLEVR. VPT-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deep is ahead on 4, and on CIFAR-100 by 12</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points.</a:t>
            </a:r>
            <a:endParaRPr lang="en-US" sz="1425" dirty="0"/>
          </a:p>
        </p:txBody>
      </p:sp>
      <p:sp>
        <p:nvSpPr>
          <p:cNvPr id="4" name="Text 2"/>
          <p:cNvSpPr txBox="1"/>
          <p:nvPr/>
        </p:nvSpPr>
        <p:spPr>
          <a:xfrm>
            <a:off x="8039100" y="3015109"/>
            <a:ext cx="3494222"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Zhang et al. conclude that no single method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fits every task. Their method, NOAH,</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searches for a mix of LoRA, adapter and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prompts per task, and reaches 75.5 on</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average.</a:t>
            </a:r>
            <a:endParaRPr lang="en-US" sz="1425" dirty="0"/>
          </a:p>
        </p:txBody>
      </p:sp>
      <p:sp>
        <p:nvSpPr>
          <p:cNvPr id="5" name="Text 3"/>
          <p:cNvSpPr txBox="1"/>
          <p:nvPr/>
        </p:nvSpPr>
        <p:spPr>
          <a:xfrm>
            <a:off x="762000" y="6296025"/>
            <a:ext cx="7872210"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Zhang et al. 2022, Table 1: per-task test accuracy of LoRA minus VPT-deep on VTAB-1k, ViT-B/16. Right of the line, LoRA is ahead.</a:t>
            </a:r>
            <a:endParaRPr lang="en-US" sz="1125" dirty="0"/>
          </a:p>
        </p:txBody>
      </p:sp>
      <p:sp>
        <p:nvSpPr>
          <p:cNvPr id="6" name="Text 4"/>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20</a:t>
            </a:r>
            <a:endParaRPr lang="en-US" sz="1125"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716024"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on medical images</a:t>
            </a:r>
            <a:endParaRPr lang="en-US" sz="2625" dirty="0"/>
          </a:p>
        </p:txBody>
      </p:sp>
      <p:sp>
        <p:nvSpPr>
          <p:cNvPr id="3" name="Text 1"/>
          <p:cNvSpPr txBox="1"/>
          <p:nvPr/>
        </p:nvSpPr>
        <p:spPr>
          <a:xfrm>
            <a:off x="2667000" y="1663988"/>
            <a:ext cx="893588"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Test AUC (%)</a:t>
            </a:r>
            <a:endParaRPr lang="en-US" sz="1200" dirty="0"/>
          </a:p>
        </p:txBody>
      </p:sp>
      <p:sp>
        <p:nvSpPr>
          <p:cNvPr id="4" name="Text 2"/>
          <p:cNvSpPr txBox="1"/>
          <p:nvPr/>
        </p:nvSpPr>
        <p:spPr>
          <a:xfrm>
            <a:off x="762000" y="2096423"/>
            <a:ext cx="2553307"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Chest X-ray: tuberculosis, 2 classes</a:t>
            </a:r>
            <a:endParaRPr lang="en-US" sz="1275" dirty="0"/>
          </a:p>
        </p:txBody>
      </p:sp>
      <p:sp>
        <p:nvSpPr>
          <p:cNvPr id="5" name="Text 3"/>
          <p:cNvSpPr txBox="1"/>
          <p:nvPr/>
        </p:nvSpPr>
        <p:spPr>
          <a:xfrm>
            <a:off x="762000" y="2354580"/>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6149280" y="23574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89.4</a:t>
            </a:r>
            <a:endParaRPr lang="en-US" sz="1350" dirty="0"/>
          </a:p>
        </p:txBody>
      </p:sp>
      <p:sp>
        <p:nvSpPr>
          <p:cNvPr id="7" name="Text 5"/>
          <p:cNvSpPr txBox="1"/>
          <p:nvPr/>
        </p:nvSpPr>
        <p:spPr>
          <a:xfrm>
            <a:off x="762000" y="2640330"/>
            <a:ext cx="1005804"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 (MeLo)</a:t>
            </a:r>
            <a:endParaRPr lang="en-US" sz="1350" dirty="0"/>
          </a:p>
        </p:txBody>
      </p:sp>
      <p:sp>
        <p:nvSpPr>
          <p:cNvPr id="8" name="Text 6"/>
          <p:cNvSpPr txBox="1"/>
          <p:nvPr/>
        </p:nvSpPr>
        <p:spPr>
          <a:xfrm>
            <a:off x="6164461" y="26431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89.8</a:t>
            </a:r>
            <a:endParaRPr lang="en-US" sz="1350" dirty="0"/>
          </a:p>
        </p:txBody>
      </p:sp>
      <p:sp>
        <p:nvSpPr>
          <p:cNvPr id="9" name="Text 7"/>
          <p:cNvSpPr txBox="1"/>
          <p:nvPr/>
        </p:nvSpPr>
        <p:spPr>
          <a:xfrm>
            <a:off x="762000" y="3020348"/>
            <a:ext cx="2729758"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Microscopy: blood cell type, 4 classes</a:t>
            </a:r>
            <a:endParaRPr lang="en-US" sz="1275" dirty="0"/>
          </a:p>
        </p:txBody>
      </p:sp>
      <p:sp>
        <p:nvSpPr>
          <p:cNvPr id="10" name="Text 8"/>
          <p:cNvSpPr txBox="1"/>
          <p:nvPr/>
        </p:nvSpPr>
        <p:spPr>
          <a:xfrm>
            <a:off x="762000" y="3278505"/>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11" name="Text 9"/>
          <p:cNvSpPr txBox="1"/>
          <p:nvPr/>
        </p:nvSpPr>
        <p:spPr>
          <a:xfrm>
            <a:off x="6488311" y="32813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98.3</a:t>
            </a:r>
            <a:endParaRPr lang="en-US" sz="1350" dirty="0"/>
          </a:p>
        </p:txBody>
      </p:sp>
      <p:sp>
        <p:nvSpPr>
          <p:cNvPr id="12" name="Text 10"/>
          <p:cNvSpPr txBox="1"/>
          <p:nvPr/>
        </p:nvSpPr>
        <p:spPr>
          <a:xfrm>
            <a:off x="762000" y="3564255"/>
            <a:ext cx="1005804"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 (MeLo)</a:t>
            </a:r>
            <a:endParaRPr lang="en-US" sz="1350" dirty="0"/>
          </a:p>
        </p:txBody>
      </p:sp>
      <p:sp>
        <p:nvSpPr>
          <p:cNvPr id="13" name="Text 11"/>
          <p:cNvSpPr txBox="1"/>
          <p:nvPr/>
        </p:nvSpPr>
        <p:spPr>
          <a:xfrm>
            <a:off x="6351240" y="35670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94.7</a:t>
            </a:r>
            <a:endParaRPr lang="en-US" sz="1350" dirty="0"/>
          </a:p>
        </p:txBody>
      </p:sp>
      <p:sp>
        <p:nvSpPr>
          <p:cNvPr id="14" name="Text 12"/>
          <p:cNvSpPr txBox="1"/>
          <p:nvPr/>
        </p:nvSpPr>
        <p:spPr>
          <a:xfrm>
            <a:off x="762000" y="3944273"/>
            <a:ext cx="2780217"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Mammography: malignancy, 2 classes</a:t>
            </a:r>
            <a:endParaRPr lang="en-US" sz="1275" dirty="0"/>
          </a:p>
        </p:txBody>
      </p:sp>
      <p:sp>
        <p:nvSpPr>
          <p:cNvPr id="15" name="Text 13"/>
          <p:cNvSpPr txBox="1"/>
          <p:nvPr/>
        </p:nvSpPr>
        <p:spPr>
          <a:xfrm>
            <a:off x="762000" y="4202430"/>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16" name="Text 14"/>
          <p:cNvSpPr txBox="1"/>
          <p:nvPr/>
        </p:nvSpPr>
        <p:spPr>
          <a:xfrm>
            <a:off x="5349180" y="42052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68.4</a:t>
            </a:r>
            <a:endParaRPr lang="en-US" sz="1350" dirty="0"/>
          </a:p>
        </p:txBody>
      </p:sp>
      <p:sp>
        <p:nvSpPr>
          <p:cNvPr id="17" name="Text 15"/>
          <p:cNvSpPr txBox="1"/>
          <p:nvPr/>
        </p:nvSpPr>
        <p:spPr>
          <a:xfrm>
            <a:off x="762000" y="4488180"/>
            <a:ext cx="1005804"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 (MeLo)</a:t>
            </a:r>
            <a:endParaRPr lang="en-US" sz="1350" dirty="0"/>
          </a:p>
        </p:txBody>
      </p:sp>
      <p:sp>
        <p:nvSpPr>
          <p:cNvPr id="18" name="Text 16"/>
          <p:cNvSpPr txBox="1"/>
          <p:nvPr/>
        </p:nvSpPr>
        <p:spPr>
          <a:xfrm>
            <a:off x="5360640" y="44910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68.7</a:t>
            </a:r>
            <a:endParaRPr lang="en-US" sz="1350" dirty="0"/>
          </a:p>
        </p:txBody>
      </p:sp>
      <p:sp>
        <p:nvSpPr>
          <p:cNvPr id="19" name="Text 17"/>
          <p:cNvSpPr txBox="1"/>
          <p:nvPr/>
        </p:nvSpPr>
        <p:spPr>
          <a:xfrm>
            <a:off x="762000" y="4868198"/>
            <a:ext cx="1764697"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Chest X-ray: 14 diseases</a:t>
            </a:r>
            <a:endParaRPr lang="en-US" sz="1275" dirty="0"/>
          </a:p>
        </p:txBody>
      </p:sp>
      <p:sp>
        <p:nvSpPr>
          <p:cNvPr id="20" name="Text 18"/>
          <p:cNvSpPr txBox="1"/>
          <p:nvPr/>
        </p:nvSpPr>
        <p:spPr>
          <a:xfrm>
            <a:off x="762000" y="5126355"/>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21" name="Text 19"/>
          <p:cNvSpPr txBox="1"/>
          <p:nvPr/>
        </p:nvSpPr>
        <p:spPr>
          <a:xfrm>
            <a:off x="5745361" y="51291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78.8</a:t>
            </a:r>
            <a:endParaRPr lang="en-US" sz="1350" dirty="0"/>
          </a:p>
        </p:txBody>
      </p:sp>
      <p:sp>
        <p:nvSpPr>
          <p:cNvPr id="22" name="Text 20"/>
          <p:cNvSpPr txBox="1"/>
          <p:nvPr/>
        </p:nvSpPr>
        <p:spPr>
          <a:xfrm>
            <a:off x="762000" y="5412105"/>
            <a:ext cx="1005804"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 (MeLo)</a:t>
            </a:r>
            <a:endParaRPr lang="en-US" sz="1350" dirty="0"/>
          </a:p>
        </p:txBody>
      </p:sp>
      <p:sp>
        <p:nvSpPr>
          <p:cNvPr id="23" name="Text 21"/>
          <p:cNvSpPr txBox="1"/>
          <p:nvPr/>
        </p:nvSpPr>
        <p:spPr>
          <a:xfrm>
            <a:off x="5768280" y="54149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79.4</a:t>
            </a:r>
            <a:endParaRPr lang="en-US" sz="1350" dirty="0"/>
          </a:p>
        </p:txBody>
      </p:sp>
      <p:sp>
        <p:nvSpPr>
          <p:cNvPr id="24" name="Text 22"/>
          <p:cNvSpPr txBox="1"/>
          <p:nvPr/>
        </p:nvSpPr>
        <p:spPr>
          <a:xfrm>
            <a:off x="8001000" y="1624459"/>
            <a:ext cx="3469148"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MeLo adds LoRA pairs of rank 4 to the query</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and value weights of an ImageNet ViT-B,</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training 0.14 million weights, 0.17% of the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model.</a:t>
            </a:r>
            <a:endParaRPr lang="en-US" sz="1425" dirty="0"/>
          </a:p>
        </p:txBody>
      </p:sp>
      <p:sp>
        <p:nvSpPr>
          <p:cNvPr id="25" name="Text 23"/>
          <p:cNvSpPr txBox="1"/>
          <p:nvPr/>
        </p:nvSpPr>
        <p:spPr>
          <a:xfrm>
            <a:off x="8001000" y="2843659"/>
            <a:ext cx="3532608"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Its AUC is within a point of full fine-tuning on</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three tasks and 3.6 points lower on blood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cells.</a:t>
            </a:r>
            <a:endParaRPr lang="en-US" sz="1425" dirty="0"/>
          </a:p>
        </p:txBody>
      </p:sp>
      <p:sp>
        <p:nvSpPr>
          <p:cNvPr id="26" name="Text 24"/>
          <p:cNvSpPr txBox="1"/>
          <p:nvPr/>
        </p:nvSpPr>
        <p:spPr>
          <a:xfrm>
            <a:off x="762000" y="6296025"/>
            <a:ext cx="1044823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Zhu et al. 2024 (MeLo, ISBI), Table 1: ViT-B pretrained on ImageNet, LoRA rank 4 on query and value, single runs on their own test splits. The 14-disease task is multi-label.</a:t>
            </a:r>
            <a:endParaRPr lang="en-US" sz="1125" dirty="0"/>
          </a:p>
        </p:txBody>
      </p:sp>
      <p:sp>
        <p:nvSpPr>
          <p:cNvPr id="27" name="Text 2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21</a:t>
            </a:r>
            <a:endParaRPr lang="en-US" sz="1125"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716024"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on medical images</a:t>
            </a:r>
            <a:endParaRPr lang="en-US" sz="2625" dirty="0"/>
          </a:p>
        </p:txBody>
      </p:sp>
      <p:sp>
        <p:nvSpPr>
          <p:cNvPr id="3" name="Text 1"/>
          <p:cNvSpPr txBox="1"/>
          <p:nvPr/>
        </p:nvSpPr>
        <p:spPr>
          <a:xfrm>
            <a:off x="2667000" y="1663988"/>
            <a:ext cx="1202841"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Test accuracy (%)</a:t>
            </a:r>
            <a:endParaRPr lang="en-US" sz="1200" dirty="0"/>
          </a:p>
        </p:txBody>
      </p:sp>
      <p:sp>
        <p:nvSpPr>
          <p:cNvPr id="4" name="Text 2"/>
          <p:cNvSpPr txBox="1"/>
          <p:nvPr/>
        </p:nvSpPr>
        <p:spPr>
          <a:xfrm>
            <a:off x="762000" y="2096423"/>
            <a:ext cx="2553307"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Chest X-ray: tuberculosis, 2 classes</a:t>
            </a:r>
            <a:endParaRPr lang="en-US" sz="1275" dirty="0"/>
          </a:p>
        </p:txBody>
      </p:sp>
      <p:sp>
        <p:nvSpPr>
          <p:cNvPr id="5" name="Text 3"/>
          <p:cNvSpPr txBox="1"/>
          <p:nvPr/>
        </p:nvSpPr>
        <p:spPr>
          <a:xfrm>
            <a:off x="762000" y="2354580"/>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5836890" y="23574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81.2</a:t>
            </a:r>
            <a:endParaRPr lang="en-US" sz="1350" dirty="0"/>
          </a:p>
        </p:txBody>
      </p:sp>
      <p:sp>
        <p:nvSpPr>
          <p:cNvPr id="7" name="Text 5"/>
          <p:cNvSpPr txBox="1"/>
          <p:nvPr/>
        </p:nvSpPr>
        <p:spPr>
          <a:xfrm>
            <a:off x="762000" y="2640330"/>
            <a:ext cx="1005804"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 (MeLo)</a:t>
            </a:r>
            <a:endParaRPr lang="en-US" sz="1350" dirty="0"/>
          </a:p>
        </p:txBody>
      </p:sp>
      <p:sp>
        <p:nvSpPr>
          <p:cNvPr id="8" name="Text 6"/>
          <p:cNvSpPr txBox="1"/>
          <p:nvPr/>
        </p:nvSpPr>
        <p:spPr>
          <a:xfrm>
            <a:off x="5924550" y="26431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83.5</a:t>
            </a:r>
            <a:endParaRPr lang="en-US" sz="1350" dirty="0"/>
          </a:p>
        </p:txBody>
      </p:sp>
      <p:sp>
        <p:nvSpPr>
          <p:cNvPr id="9" name="Text 7"/>
          <p:cNvSpPr txBox="1"/>
          <p:nvPr/>
        </p:nvSpPr>
        <p:spPr>
          <a:xfrm>
            <a:off x="762000" y="3020348"/>
            <a:ext cx="2729758"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Microscopy: blood cell type, 4 classes</a:t>
            </a:r>
            <a:endParaRPr lang="en-US" sz="1275" dirty="0"/>
          </a:p>
        </p:txBody>
      </p:sp>
      <p:sp>
        <p:nvSpPr>
          <p:cNvPr id="10" name="Text 8"/>
          <p:cNvSpPr txBox="1"/>
          <p:nvPr/>
        </p:nvSpPr>
        <p:spPr>
          <a:xfrm>
            <a:off x="762000" y="3278505"/>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11" name="Text 9"/>
          <p:cNvSpPr txBox="1"/>
          <p:nvPr/>
        </p:nvSpPr>
        <p:spPr>
          <a:xfrm>
            <a:off x="6015930" y="32813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85.9</a:t>
            </a:r>
            <a:endParaRPr lang="en-US" sz="1350" dirty="0"/>
          </a:p>
        </p:txBody>
      </p:sp>
      <p:sp>
        <p:nvSpPr>
          <p:cNvPr id="12" name="Text 10"/>
          <p:cNvSpPr txBox="1"/>
          <p:nvPr/>
        </p:nvSpPr>
        <p:spPr>
          <a:xfrm>
            <a:off x="762000" y="3564255"/>
            <a:ext cx="1005804"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 (MeLo)</a:t>
            </a:r>
            <a:endParaRPr lang="en-US" sz="1350" dirty="0"/>
          </a:p>
        </p:txBody>
      </p:sp>
      <p:sp>
        <p:nvSpPr>
          <p:cNvPr id="13" name="Text 11"/>
          <p:cNvSpPr txBox="1"/>
          <p:nvPr/>
        </p:nvSpPr>
        <p:spPr>
          <a:xfrm>
            <a:off x="6286500" y="35670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93.0</a:t>
            </a:r>
            <a:endParaRPr lang="en-US" sz="1350" dirty="0"/>
          </a:p>
        </p:txBody>
      </p:sp>
      <p:sp>
        <p:nvSpPr>
          <p:cNvPr id="14" name="Text 12"/>
          <p:cNvSpPr txBox="1"/>
          <p:nvPr/>
        </p:nvSpPr>
        <p:spPr>
          <a:xfrm>
            <a:off x="762000" y="3944273"/>
            <a:ext cx="2780217"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Mammography: malignancy, 2 classes</a:t>
            </a:r>
            <a:endParaRPr lang="en-US" sz="1275" dirty="0"/>
          </a:p>
        </p:txBody>
      </p:sp>
      <p:sp>
        <p:nvSpPr>
          <p:cNvPr id="15" name="Text 13"/>
          <p:cNvSpPr txBox="1"/>
          <p:nvPr/>
        </p:nvSpPr>
        <p:spPr>
          <a:xfrm>
            <a:off x="762000" y="4202430"/>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16" name="Text 14"/>
          <p:cNvSpPr txBox="1"/>
          <p:nvPr/>
        </p:nvSpPr>
        <p:spPr>
          <a:xfrm>
            <a:off x="5592961" y="42052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74.8</a:t>
            </a:r>
            <a:endParaRPr lang="en-US" sz="1350" dirty="0"/>
          </a:p>
        </p:txBody>
      </p:sp>
      <p:sp>
        <p:nvSpPr>
          <p:cNvPr id="17" name="Text 15"/>
          <p:cNvSpPr txBox="1"/>
          <p:nvPr/>
        </p:nvSpPr>
        <p:spPr>
          <a:xfrm>
            <a:off x="762000" y="4488180"/>
            <a:ext cx="1005804"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 (MeLo)</a:t>
            </a:r>
            <a:endParaRPr lang="en-US" sz="1350" dirty="0"/>
          </a:p>
        </p:txBody>
      </p:sp>
      <p:sp>
        <p:nvSpPr>
          <p:cNvPr id="18" name="Text 16"/>
          <p:cNvSpPr txBox="1"/>
          <p:nvPr/>
        </p:nvSpPr>
        <p:spPr>
          <a:xfrm>
            <a:off x="5581650" y="44910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74.5</a:t>
            </a:r>
            <a:endParaRPr lang="en-US" sz="1350" dirty="0"/>
          </a:p>
        </p:txBody>
      </p:sp>
      <p:sp>
        <p:nvSpPr>
          <p:cNvPr id="19" name="Text 17"/>
          <p:cNvSpPr txBox="1"/>
          <p:nvPr/>
        </p:nvSpPr>
        <p:spPr>
          <a:xfrm>
            <a:off x="762000" y="4868198"/>
            <a:ext cx="1764697"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Chest X-ray: 14 diseases</a:t>
            </a:r>
            <a:endParaRPr lang="en-US" sz="1275" dirty="0"/>
          </a:p>
        </p:txBody>
      </p:sp>
      <p:sp>
        <p:nvSpPr>
          <p:cNvPr id="20" name="Text 18"/>
          <p:cNvSpPr txBox="1"/>
          <p:nvPr/>
        </p:nvSpPr>
        <p:spPr>
          <a:xfrm>
            <a:off x="762000" y="5126355"/>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21" name="Text 19"/>
          <p:cNvSpPr txBox="1"/>
          <p:nvPr/>
        </p:nvSpPr>
        <p:spPr>
          <a:xfrm>
            <a:off x="4149030" y="51291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36.9</a:t>
            </a:r>
            <a:endParaRPr lang="en-US" sz="1350" dirty="0"/>
          </a:p>
        </p:txBody>
      </p:sp>
      <p:sp>
        <p:nvSpPr>
          <p:cNvPr id="22" name="Text 20"/>
          <p:cNvSpPr txBox="1"/>
          <p:nvPr/>
        </p:nvSpPr>
        <p:spPr>
          <a:xfrm>
            <a:off x="762000" y="5412105"/>
            <a:ext cx="1005804"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 (MeLo)</a:t>
            </a:r>
            <a:endParaRPr lang="en-US" sz="1350" dirty="0"/>
          </a:p>
        </p:txBody>
      </p:sp>
      <p:sp>
        <p:nvSpPr>
          <p:cNvPr id="23" name="Text 21"/>
          <p:cNvSpPr txBox="1"/>
          <p:nvPr/>
        </p:nvSpPr>
        <p:spPr>
          <a:xfrm>
            <a:off x="4103340" y="54149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35.7</a:t>
            </a:r>
            <a:endParaRPr lang="en-US" sz="1350" dirty="0"/>
          </a:p>
        </p:txBody>
      </p:sp>
      <p:sp>
        <p:nvSpPr>
          <p:cNvPr id="24" name="Text 22"/>
          <p:cNvSpPr txBox="1"/>
          <p:nvPr/>
        </p:nvSpPr>
        <p:spPr>
          <a:xfrm>
            <a:off x="8001000" y="1624459"/>
            <a:ext cx="3453360" cy="542925"/>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In accuracy MeLo is ahead on two tasks and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slightly behind on two.</a:t>
            </a:r>
            <a:endParaRPr lang="en-US" sz="1425" dirty="0"/>
          </a:p>
        </p:txBody>
      </p:sp>
      <p:sp>
        <p:nvSpPr>
          <p:cNvPr id="25" name="Text 23"/>
          <p:cNvSpPr txBox="1"/>
          <p:nvPr/>
        </p:nvSpPr>
        <p:spPr>
          <a:xfrm>
            <a:off x="8001000" y="2300734"/>
            <a:ext cx="3459397"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These are single runs on small test sets,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about 80 mammograms for INbreast, so the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fair reading of the title, "better than fine-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tuning", is "about the same".</a:t>
            </a:r>
            <a:endParaRPr lang="en-US" sz="1425" dirty="0"/>
          </a:p>
        </p:txBody>
      </p:sp>
      <p:sp>
        <p:nvSpPr>
          <p:cNvPr id="26" name="Text 24"/>
          <p:cNvSpPr txBox="1"/>
          <p:nvPr/>
        </p:nvSpPr>
        <p:spPr>
          <a:xfrm>
            <a:off x="762000" y="6296025"/>
            <a:ext cx="1044823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Zhu et al. 2024 (MeLo, ISBI), Table 1: ViT-B pretrained on ImageNet, LoRA rank 4 on query and value, single runs on their own test splits. The 14-disease task is multi-label.</a:t>
            </a:r>
            <a:endParaRPr lang="en-US" sz="1125" dirty="0"/>
          </a:p>
        </p:txBody>
      </p:sp>
      <p:sp>
        <p:nvSpPr>
          <p:cNvPr id="27" name="Text 2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21</a:t>
            </a:r>
            <a:endParaRPr lang="en-US" sz="1125"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716024"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on medical images</a:t>
            </a:r>
            <a:endParaRPr lang="en-US" sz="2625" dirty="0"/>
          </a:p>
        </p:txBody>
      </p:sp>
      <p:sp>
        <p:nvSpPr>
          <p:cNvPr id="3" name="Text 1"/>
          <p:cNvSpPr txBox="1"/>
          <p:nvPr/>
        </p:nvSpPr>
        <p:spPr>
          <a:xfrm>
            <a:off x="2952750" y="1663988"/>
            <a:ext cx="268053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Time for 100 images in random order (s)</a:t>
            </a:r>
            <a:endParaRPr lang="en-US" sz="1200" dirty="0"/>
          </a:p>
        </p:txBody>
      </p:sp>
      <p:sp>
        <p:nvSpPr>
          <p:cNvPr id="4" name="Text 2"/>
          <p:cNvSpPr txBox="1"/>
          <p:nvPr/>
        </p:nvSpPr>
        <p:spPr>
          <a:xfrm>
            <a:off x="6045398" y="1663988"/>
            <a:ext cx="1655112"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Weights in GPU memory</a:t>
            </a:r>
            <a:endParaRPr lang="en-US" sz="1200" dirty="0"/>
          </a:p>
        </p:txBody>
      </p:sp>
      <p:sp>
        <p:nvSpPr>
          <p:cNvPr id="5" name="Text 3"/>
          <p:cNvSpPr txBox="1"/>
          <p:nvPr/>
        </p:nvSpPr>
        <p:spPr>
          <a:xfrm>
            <a:off x="762000" y="2032665"/>
            <a:ext cx="2046089" cy="41148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Fine-tuning, reload a copy</a:t>
            </a:r>
            <a:br/>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per image</a:t>
            </a:r>
            <a:endParaRPr lang="en-US" sz="1350" dirty="0"/>
          </a:p>
        </p:txBody>
      </p:sp>
      <p:sp>
        <p:nvSpPr>
          <p:cNvPr id="6" name="Text 4"/>
          <p:cNvSpPr txBox="1"/>
          <p:nvPr/>
        </p:nvSpPr>
        <p:spPr>
          <a:xfrm>
            <a:off x="5410200" y="2138333"/>
            <a:ext cx="584644"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218.5 s</a:t>
            </a:r>
            <a:endParaRPr lang="en-US" sz="1350" dirty="0"/>
          </a:p>
        </p:txBody>
      </p:sp>
      <p:sp>
        <p:nvSpPr>
          <p:cNvPr id="7" name="Text 5"/>
          <p:cNvSpPr txBox="1"/>
          <p:nvPr/>
        </p:nvSpPr>
        <p:spPr>
          <a:xfrm>
            <a:off x="6688485" y="2141190"/>
            <a:ext cx="986302"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1,759 million</a:t>
            </a:r>
            <a:endParaRPr lang="en-US" sz="1313" dirty="0"/>
          </a:p>
        </p:txBody>
      </p:sp>
      <p:sp>
        <p:nvSpPr>
          <p:cNvPr id="8" name="Text 6"/>
          <p:cNvSpPr txBox="1"/>
          <p:nvPr/>
        </p:nvSpPr>
        <p:spPr>
          <a:xfrm>
            <a:off x="762000" y="2585115"/>
            <a:ext cx="2096083" cy="41148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Fine-tuning, all four copies</a:t>
            </a:r>
            <a:br/>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loaded</a:t>
            </a:r>
            <a:endParaRPr lang="en-US" sz="1350" dirty="0"/>
          </a:p>
        </p:txBody>
      </p:sp>
      <p:sp>
        <p:nvSpPr>
          <p:cNvPr id="9" name="Text 7"/>
          <p:cNvSpPr txBox="1"/>
          <p:nvPr/>
        </p:nvSpPr>
        <p:spPr>
          <a:xfrm>
            <a:off x="3118396" y="2690783"/>
            <a:ext cx="40169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8.2 s</a:t>
            </a:r>
            <a:endParaRPr lang="en-US" sz="1350" dirty="0"/>
          </a:p>
        </p:txBody>
      </p:sp>
      <p:sp>
        <p:nvSpPr>
          <p:cNvPr id="10" name="Text 8"/>
          <p:cNvSpPr txBox="1"/>
          <p:nvPr/>
        </p:nvSpPr>
        <p:spPr>
          <a:xfrm>
            <a:off x="6688485" y="2693640"/>
            <a:ext cx="986302"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7,034 million</a:t>
            </a:r>
            <a:endParaRPr lang="en-US" sz="1313" dirty="0"/>
          </a:p>
        </p:txBody>
      </p:sp>
      <p:sp>
        <p:nvSpPr>
          <p:cNvPr id="11" name="Text 9"/>
          <p:cNvSpPr txBox="1"/>
          <p:nvPr/>
        </p:nvSpPr>
        <p:spPr>
          <a:xfrm>
            <a:off x="762000" y="3137565"/>
            <a:ext cx="2024265" cy="41148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 one model and four</a:t>
            </a:r>
            <a:br/>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pairs</a:t>
            </a:r>
            <a:endParaRPr lang="en-US" sz="1350" dirty="0"/>
          </a:p>
        </p:txBody>
      </p:sp>
      <p:sp>
        <p:nvSpPr>
          <p:cNvPr id="12" name="Text 10"/>
          <p:cNvSpPr txBox="1"/>
          <p:nvPr/>
        </p:nvSpPr>
        <p:spPr>
          <a:xfrm>
            <a:off x="3144143" y="3243233"/>
            <a:ext cx="493169"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10.6 s</a:t>
            </a:r>
            <a:endParaRPr lang="en-US" sz="1350" dirty="0"/>
          </a:p>
        </p:txBody>
      </p:sp>
      <p:sp>
        <p:nvSpPr>
          <p:cNvPr id="13" name="Text 11"/>
          <p:cNvSpPr txBox="1"/>
          <p:nvPr/>
        </p:nvSpPr>
        <p:spPr>
          <a:xfrm>
            <a:off x="6657529" y="3246090"/>
            <a:ext cx="1018496"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1,760 million</a:t>
            </a:r>
            <a:endParaRPr lang="en-US" sz="1313" dirty="0"/>
          </a:p>
        </p:txBody>
      </p:sp>
      <p:sp>
        <p:nvSpPr>
          <p:cNvPr id="14" name="Text 12"/>
          <p:cNvSpPr txBox="1"/>
          <p:nvPr/>
        </p:nvSpPr>
        <p:spPr>
          <a:xfrm>
            <a:off x="8001000" y="1624459"/>
            <a:ext cx="3431536"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Their practical point is switching between</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tasks, measured with a giant CLIP ViT on 25</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images from each task in random order.</a:t>
            </a:r>
            <a:endParaRPr lang="en-US" sz="1425" dirty="0"/>
          </a:p>
        </p:txBody>
      </p:sp>
      <p:sp>
        <p:nvSpPr>
          <p:cNvPr id="15" name="Text 13"/>
          <p:cNvSpPr txBox="1"/>
          <p:nvPr/>
        </p:nvSpPr>
        <p:spPr>
          <a:xfrm>
            <a:off x="8001000" y="2572196"/>
            <a:ext cx="3519452"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Reloading a fine-tuned copy for each image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takes 218 s, and keeping all four copies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loaded needs four times the memory. One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frozen model with four LoRA pairs takes 10.6</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 at the memory of one model.</a:t>
            </a:r>
            <a:endParaRPr lang="en-US" sz="1425" dirty="0"/>
          </a:p>
        </p:txBody>
      </p:sp>
      <p:sp>
        <p:nvSpPr>
          <p:cNvPr id="16" name="Text 14"/>
          <p:cNvSpPr txBox="1"/>
          <p:nvPr/>
        </p:nvSpPr>
        <p:spPr>
          <a:xfrm>
            <a:off x="762000" y="6296025"/>
            <a:ext cx="9706523"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Zhu et al. 2024, Table 2: ViT-giga pretrained with CLIP (1.76 billion weights), 100 images, 25 from each of the four datasets, in random order, on one A100 GPU.</a:t>
            </a:r>
            <a:endParaRPr lang="en-US" sz="1125" dirty="0"/>
          </a:p>
        </p:txBody>
      </p:sp>
      <p:sp>
        <p:nvSpPr>
          <p:cNvPr id="17" name="Text 1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21</a:t>
            </a:r>
            <a:endParaRPr lang="en-US" sz="1125"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505986"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Where LoRA falls short</a:t>
            </a:r>
            <a:endParaRPr lang="en-US" sz="2625" dirty="0"/>
          </a:p>
        </p:txBody>
      </p:sp>
      <p:sp>
        <p:nvSpPr>
          <p:cNvPr id="3" name="Text 1"/>
          <p:cNvSpPr txBox="1"/>
          <p:nvPr/>
        </p:nvSpPr>
        <p:spPr>
          <a:xfrm>
            <a:off x="762000" y="1275606"/>
            <a:ext cx="4675049" cy="273844"/>
          </a:xfrm>
          <a:prstGeom prst="rect">
            <a:avLst/>
          </a:prstGeom>
          <a:noFill/>
          <a:ln/>
        </p:spPr>
        <p:txBody>
          <a:bodyPr wrap="none" lIns="0" tIns="0" rIns="0" bIns="0" rtlCol="0" anchor="t"/>
          <a:lstStyle/>
          <a:p>
            <a:pPr algn="l" indent="0" marL="0">
              <a:lnSpc>
                <a:spcPts val="2156"/>
              </a:lnSpc>
              <a:buNone/>
            </a:pPr>
            <a:r>
              <a:rPr lang="en-US" sz="1725" b="1" dirty="0">
                <a:solidFill>
                  <a:srgbClr val="1B1E22"/>
                </a:solidFill>
                <a:latin typeface="Source Serif 4" pitchFamily="34" charset="0"/>
                <a:ea typeface="Source Serif 4" pitchFamily="34" charset="-122"/>
                <a:cs typeface="Source Serif 4" pitchFamily="34" charset="-120"/>
              </a:rPr>
              <a:t>The rank and the weights are chosen by hand</a:t>
            </a:r>
            <a:endParaRPr lang="en-US" sz="1725" dirty="0"/>
          </a:p>
        </p:txBody>
      </p:sp>
      <p:sp>
        <p:nvSpPr>
          <p:cNvPr id="4" name="Text 2"/>
          <p:cNvSpPr txBox="1"/>
          <p:nvPr/>
        </p:nvSpPr>
        <p:spPr>
          <a:xfrm>
            <a:off x="762000" y="1642318"/>
            <a:ext cx="5227618" cy="835819"/>
          </a:xfrm>
          <a:prstGeom prst="rect">
            <a:avLst/>
          </a:prstGeom>
          <a:noFill/>
          <a:ln/>
        </p:spPr>
        <p:txBody>
          <a:bodyPr wrap="none" lIns="0" tIns="0" rIns="0" bIns="0" rtlCol="0" anchor="t"/>
          <a:lstStyle/>
          <a:p>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The paper picks the query and value weights and a small rank by</a:t>
            </a:r>
            <a:br/>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trying settings, and leaves a principled choice to future work. On</a:t>
            </a:r>
            <a:br/>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VTAB-1k the best method even changes from task to task.</a:t>
            </a:r>
            <a:endParaRPr lang="en-US" sz="1463" dirty="0"/>
          </a:p>
        </p:txBody>
      </p:sp>
      <p:sp>
        <p:nvSpPr>
          <p:cNvPr id="5" name="Text 3"/>
          <p:cNvSpPr txBox="1"/>
          <p:nvPr/>
        </p:nvSpPr>
        <p:spPr>
          <a:xfrm>
            <a:off x="6400800" y="1275606"/>
            <a:ext cx="4106537" cy="273844"/>
          </a:xfrm>
          <a:prstGeom prst="rect">
            <a:avLst/>
          </a:prstGeom>
          <a:noFill/>
          <a:ln/>
        </p:spPr>
        <p:txBody>
          <a:bodyPr wrap="none" lIns="0" tIns="0" rIns="0" bIns="0" rtlCol="0" anchor="t"/>
          <a:lstStyle/>
          <a:p>
            <a:pPr algn="l" indent="0" marL="0">
              <a:lnSpc>
                <a:spcPts val="2156"/>
              </a:lnSpc>
              <a:buNone/>
            </a:pPr>
            <a:r>
              <a:rPr lang="en-US" sz="1725" b="1" dirty="0">
                <a:solidFill>
                  <a:srgbClr val="1B1E22"/>
                </a:solidFill>
                <a:latin typeface="Source Serif 4" pitchFamily="34" charset="0"/>
                <a:ea typeface="Source Serif 4" pitchFamily="34" charset="-122"/>
                <a:cs typeface="Source Serif 4" pitchFamily="34" charset="-120"/>
              </a:rPr>
              <a:t>Merged weights serve one task at a time</a:t>
            </a:r>
            <a:endParaRPr lang="en-US" sz="1725" dirty="0"/>
          </a:p>
        </p:txBody>
      </p:sp>
      <p:sp>
        <p:nvSpPr>
          <p:cNvPr id="6" name="Text 4"/>
          <p:cNvSpPr txBox="1"/>
          <p:nvPr/>
        </p:nvSpPr>
        <p:spPr>
          <a:xfrm>
            <a:off x="6400800" y="1642318"/>
            <a:ext cx="5064323" cy="1114425"/>
          </a:xfrm>
          <a:prstGeom prst="rect">
            <a:avLst/>
          </a:prstGeom>
          <a:noFill/>
          <a:ln/>
        </p:spPr>
        <p:txBody>
          <a:bodyPr wrap="none" lIns="0" tIns="0" rIns="0" bIns="0" rtlCol="0" anchor="t"/>
          <a:lstStyle/>
          <a:p>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Once BA is added into W, every input in a batch must belong to</a:t>
            </a:r>
            <a:br/>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that task. Mixing tasks in one batch means keeping the pairs</a:t>
            </a:r>
            <a:br/>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separate, which brings back a small extra cost; VPT's prompts</a:t>
            </a:r>
            <a:br/>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mix freely.</a:t>
            </a:r>
            <a:endParaRPr lang="en-US" sz="1463" dirty="0"/>
          </a:p>
        </p:txBody>
      </p:sp>
      <p:sp>
        <p:nvSpPr>
          <p:cNvPr id="7" name="Text 5"/>
          <p:cNvSpPr txBox="1"/>
          <p:nvPr/>
        </p:nvSpPr>
        <p:spPr>
          <a:xfrm>
            <a:off x="762000" y="3225850"/>
            <a:ext cx="3682591" cy="273844"/>
          </a:xfrm>
          <a:prstGeom prst="rect">
            <a:avLst/>
          </a:prstGeom>
          <a:noFill/>
          <a:ln/>
        </p:spPr>
        <p:txBody>
          <a:bodyPr wrap="none" lIns="0" tIns="0" rIns="0" bIns="0" rtlCol="0" anchor="t"/>
          <a:lstStyle/>
          <a:p>
            <a:pPr algn="l" indent="0" marL="0">
              <a:lnSpc>
                <a:spcPts val="2156"/>
              </a:lnSpc>
              <a:buNone/>
            </a:pPr>
            <a:r>
              <a:rPr lang="en-US" sz="1725" b="1" dirty="0">
                <a:solidFill>
                  <a:srgbClr val="1B1E22"/>
                </a:solidFill>
                <a:latin typeface="Source Serif 4" pitchFamily="34" charset="0"/>
                <a:ea typeface="Source Serif 4" pitchFamily="34" charset="-122"/>
                <a:cs typeface="Source Serif 4" pitchFamily="34" charset="-120"/>
              </a:rPr>
              <a:t>A small rank assumes a nearby task</a:t>
            </a:r>
            <a:endParaRPr lang="en-US" sz="1725" dirty="0"/>
          </a:p>
        </p:txBody>
      </p:sp>
      <p:sp>
        <p:nvSpPr>
          <p:cNvPr id="8" name="Text 6"/>
          <p:cNvSpPr txBox="1"/>
          <p:nvPr/>
        </p:nvSpPr>
        <p:spPr>
          <a:xfrm>
            <a:off x="762000" y="3592562"/>
            <a:ext cx="5066955" cy="835819"/>
          </a:xfrm>
          <a:prstGeom prst="rect">
            <a:avLst/>
          </a:prstGeom>
          <a:noFill/>
          <a:ln/>
        </p:spPr>
        <p:txBody>
          <a:bodyPr wrap="none" lIns="0" tIns="0" rIns="0" bIns="0" rtlCol="0" anchor="t"/>
          <a:lstStyle/>
          <a:p>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The authors expect a small rank to fail when the new task is far</a:t>
            </a:r>
            <a:br/>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from pretraining, such as a different language. The low-rank</a:t>
            </a:r>
            <a:br/>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analysis was only done on GPT-3, not on vision models.</a:t>
            </a:r>
            <a:endParaRPr lang="en-US" sz="1463" dirty="0"/>
          </a:p>
        </p:txBody>
      </p:sp>
      <p:sp>
        <p:nvSpPr>
          <p:cNvPr id="9" name="Text 7"/>
          <p:cNvSpPr txBox="1"/>
          <p:nvPr/>
        </p:nvSpPr>
        <p:spPr>
          <a:xfrm>
            <a:off x="6400800" y="3225850"/>
            <a:ext cx="4528161" cy="273844"/>
          </a:xfrm>
          <a:prstGeom prst="rect">
            <a:avLst/>
          </a:prstGeom>
          <a:noFill/>
          <a:ln/>
        </p:spPr>
        <p:txBody>
          <a:bodyPr wrap="none" lIns="0" tIns="0" rIns="0" bIns="0" rtlCol="0" anchor="t"/>
          <a:lstStyle/>
          <a:p>
            <a:pPr algn="l" indent="0" marL="0">
              <a:lnSpc>
                <a:spcPts val="2156"/>
              </a:lnSpc>
              <a:buNone/>
            </a:pPr>
            <a:r>
              <a:rPr lang="en-US" sz="1725" b="1" dirty="0">
                <a:solidFill>
                  <a:srgbClr val="1B1E22"/>
                </a:solidFill>
                <a:latin typeface="Source Serif 4" pitchFamily="34" charset="0"/>
                <a:ea typeface="Source Serif 4" pitchFamily="34" charset="-122"/>
                <a:cs typeface="Source Serif 4" pitchFamily="34" charset="-120"/>
              </a:rPr>
              <a:t>Training still runs through the whole model</a:t>
            </a:r>
            <a:endParaRPr lang="en-US" sz="1725" dirty="0"/>
          </a:p>
        </p:txBody>
      </p:sp>
      <p:sp>
        <p:nvSpPr>
          <p:cNvPr id="10" name="Text 8"/>
          <p:cNvSpPr txBox="1"/>
          <p:nvPr/>
        </p:nvSpPr>
        <p:spPr>
          <a:xfrm>
            <a:off x="6400800" y="3592562"/>
            <a:ext cx="5150691" cy="1114425"/>
          </a:xfrm>
          <a:prstGeom prst="rect">
            <a:avLst/>
          </a:prstGeom>
          <a:noFill/>
          <a:ln/>
        </p:spPr>
        <p:txBody>
          <a:bodyPr wrap="none" lIns="0" tIns="0" rIns="0" bIns="0" rtlCol="0" anchor="t"/>
          <a:lstStyle/>
          <a:p>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LoRA saves the optimizer state of the frozen weights, but the</a:t>
            </a:r>
            <a:br/>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gradient still passes back through every layer. On ViT-B most</a:t>
            </a:r>
            <a:br/>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memory is activations: freezing the backbone for VPT only cut it</a:t>
            </a:r>
            <a:br/>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from 11.7 to 10.3 GB.</a:t>
            </a:r>
            <a:endParaRPr lang="en-US" sz="1463" dirty="0"/>
          </a:p>
        </p:txBody>
      </p:sp>
      <p:sp>
        <p:nvSpPr>
          <p:cNvPr id="11" name="Text 9"/>
          <p:cNvSpPr txBox="1"/>
          <p:nvPr/>
        </p:nvSpPr>
        <p:spPr>
          <a:xfrm>
            <a:off x="762000" y="6096000"/>
            <a:ext cx="10647438"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Sec. 4.2 (batching), footnote 6 (a different language), Sec. 7 and 8 (analysis on GPT-3, future work). Zhang et al. 2022, Fig. 1b. Jia et al. 2022, Table 12 (ViT-B/16,</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batch 64).</a:t>
            </a:r>
            <a:endParaRPr lang="en-US" sz="1125" dirty="0"/>
          </a:p>
        </p:txBody>
      </p:sp>
      <p:sp>
        <p:nvSpPr>
          <p:cNvPr id="12" name="Text 10"/>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22</a:t>
            </a:r>
            <a:endParaRPr lang="en-US" sz="1125"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1641306"/>
            <a:ext cx="4390715" cy="680085"/>
          </a:xfrm>
          <a:prstGeom prst="rect">
            <a:avLst/>
          </a:prstGeom>
          <a:noFill/>
          <a:ln/>
        </p:spPr>
        <p:txBody>
          <a:bodyPr wrap="none" lIns="0" tIns="0" rIns="0" bIns="0" rtlCol="0" anchor="t"/>
          <a:lstStyle/>
          <a:p>
            <a:pPr algn="l" indent="0" marL="0">
              <a:lnSpc>
                <a:spcPts val="5355"/>
              </a:lnSpc>
              <a:buNone/>
            </a:pPr>
            <a:r>
              <a:rPr lang="en-US" sz="5100" b="1" dirty="0">
                <a:solidFill>
                  <a:srgbClr val="1B1E22"/>
                </a:solidFill>
                <a:latin typeface="Source Serif 4" pitchFamily="34" charset="0"/>
                <a:ea typeface="Source Serif 4" pitchFamily="34" charset="-122"/>
                <a:cs typeface="Source Serif 4" pitchFamily="34" charset="-120"/>
              </a:rPr>
              <a:t>My experiments</a:t>
            </a:r>
            <a:endParaRPr lang="en-US" sz="5100" dirty="0"/>
          </a:p>
        </p:txBody>
      </p:sp>
      <p:sp>
        <p:nvSpPr>
          <p:cNvPr id="3" name="Text 1"/>
          <p:cNvSpPr txBox="1"/>
          <p:nvPr/>
        </p:nvSpPr>
        <p:spPr>
          <a:xfrm>
            <a:off x="762000" y="2606100"/>
            <a:ext cx="4709100" cy="960120"/>
          </a:xfrm>
          <a:prstGeom prst="rect">
            <a:avLst/>
          </a:prstGeom>
          <a:noFill/>
          <a:ln/>
        </p:spPr>
        <p:txBody>
          <a:bodyPr wrap="none" lIns="0" tIns="0" rIns="0" bIns="0" rtlCol="0" anchor="t"/>
          <a:lstStyle/>
          <a:p>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I trained LoRA on the same three medical</a:t>
            </a:r>
            <a:br/>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datasets as my VPT runs, with the same base</a:t>
            </a:r>
            <a:br/>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model, data and training recipe.</a:t>
            </a:r>
            <a:endParaRPr lang="en-US" sz="1800" dirty="0"/>
          </a:p>
        </p:txBody>
      </p:sp>
      <p:sp>
        <p:nvSpPr>
          <p:cNvPr id="4" name="Text 2"/>
          <p:cNvSpPr txBox="1"/>
          <p:nvPr/>
        </p:nvSpPr>
        <p:spPr>
          <a:xfrm>
            <a:off x="762000" y="3718441"/>
            <a:ext cx="5208270" cy="960120"/>
          </a:xfrm>
          <a:prstGeom prst="rect">
            <a:avLst/>
          </a:prstGeom>
          <a:noFill/>
          <a:ln/>
        </p:spPr>
        <p:txBody>
          <a:bodyPr wrap="none" lIns="0" tIns="0" rIns="0" bIns="0" rtlCol="0" anchor="t"/>
          <a:lstStyle/>
          <a:p>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So it sits next to VPT-deep, a linear probe and full</a:t>
            </a:r>
            <a:br/>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fine-tuning. First the results, then the models</a:t>
            </a:r>
            <a:br/>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running live.</a:t>
            </a:r>
            <a:endParaRPr lang="en-US" sz="1800" dirty="0"/>
          </a:p>
        </p:txBody>
      </p:sp>
      <p:sp>
        <p:nvSpPr>
          <p:cNvPr id="5" name="Text 3"/>
          <p:cNvSpPr txBox="1"/>
          <p:nvPr/>
        </p:nvSpPr>
        <p:spPr>
          <a:xfrm>
            <a:off x="6324600" y="3970556"/>
            <a:ext cx="939558"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Skin lesions</a:t>
            </a:r>
            <a:endParaRPr lang="en-US" sz="1350" dirty="0"/>
          </a:p>
        </p:txBody>
      </p:sp>
      <p:sp>
        <p:nvSpPr>
          <p:cNvPr id="6" name="Text 4"/>
          <p:cNvSpPr txBox="1"/>
          <p:nvPr/>
        </p:nvSpPr>
        <p:spPr>
          <a:xfrm>
            <a:off x="8089850" y="3970556"/>
            <a:ext cx="867120"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Blood cells</a:t>
            </a:r>
            <a:endParaRPr lang="en-US" sz="1350" dirty="0"/>
          </a:p>
        </p:txBody>
      </p:sp>
      <p:sp>
        <p:nvSpPr>
          <p:cNvPr id="7" name="Text 5"/>
          <p:cNvSpPr txBox="1"/>
          <p:nvPr/>
        </p:nvSpPr>
        <p:spPr>
          <a:xfrm>
            <a:off x="9855101" y="3970556"/>
            <a:ext cx="959060"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Chest X-rays</a:t>
            </a:r>
            <a:endParaRPr lang="en-US" sz="1350" dirty="0"/>
          </a:p>
        </p:txBody>
      </p:sp>
      <p:sp>
        <p:nvSpPr>
          <p:cNvPr id="8" name="Text 6"/>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23</a:t>
            </a:r>
            <a:endParaRPr lang="en-US" sz="1125"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302925"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I tested LoRA on the same three medical datasets</a:t>
            </a:r>
            <a:endParaRPr lang="en-US" sz="2625" dirty="0"/>
          </a:p>
        </p:txBody>
      </p:sp>
      <p:sp>
        <p:nvSpPr>
          <p:cNvPr id="3" name="Text 1"/>
          <p:cNvSpPr txBox="1"/>
          <p:nvPr/>
        </p:nvSpPr>
        <p:spPr>
          <a:xfrm>
            <a:off x="762000" y="975568"/>
            <a:ext cx="7735383" cy="292894"/>
          </a:xfrm>
          <a:prstGeom prst="rect">
            <a:avLst/>
          </a:prstGeom>
          <a:noFill/>
          <a:ln/>
        </p:spPr>
        <p:txBody>
          <a:bodyPr wrap="none" lIns="0" tIns="0" rIns="0" bIns="0" rtlCol="0" anchor="t"/>
          <a:lstStyle/>
          <a:p>
            <a:pPr algn="l" indent="0" marL="0">
              <a:lnSpc>
                <a:spcPts val="2306"/>
              </a:lnSpc>
              <a:buNone/>
            </a:pPr>
            <a:r>
              <a:rPr lang="en-US" sz="1538" dirty="0">
                <a:solidFill>
                  <a:srgbClr val="474D54"/>
                </a:solidFill>
                <a:latin typeface="Source Sans 3 ExtraLight" pitchFamily="34" charset="0"/>
                <a:ea typeface="Source Sans 3 ExtraLight" pitchFamily="34" charset="-122"/>
                <a:cs typeface="Source Sans 3 ExtraLight" pitchFamily="34" charset="-120"/>
              </a:rPr>
              <a:t>Each method was trained twice: on 1,000 images, as in VTAB-1k, and on the full training set.</a:t>
            </a:r>
            <a:endParaRPr lang="en-US" sz="1538" dirty="0"/>
          </a:p>
        </p:txBody>
      </p:sp>
      <p:sp>
        <p:nvSpPr>
          <p:cNvPr id="4" name="Text 2"/>
          <p:cNvSpPr txBox="1"/>
          <p:nvPr/>
        </p:nvSpPr>
        <p:spPr>
          <a:xfrm>
            <a:off x="762000" y="2758886"/>
            <a:ext cx="771465"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melanoma</a:t>
            </a:r>
            <a:endParaRPr lang="en-US" sz="1200" dirty="0"/>
          </a:p>
        </p:txBody>
      </p:sp>
      <p:sp>
        <p:nvSpPr>
          <p:cNvPr id="5" name="Text 3"/>
          <p:cNvSpPr txBox="1"/>
          <p:nvPr/>
        </p:nvSpPr>
        <p:spPr>
          <a:xfrm>
            <a:off x="2209800" y="2758886"/>
            <a:ext cx="449985"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nevus</a:t>
            </a:r>
            <a:endParaRPr lang="en-US" sz="1200" dirty="0"/>
          </a:p>
        </p:txBody>
      </p:sp>
      <p:sp>
        <p:nvSpPr>
          <p:cNvPr id="6" name="Text 4"/>
          <p:cNvSpPr txBox="1"/>
          <p:nvPr/>
        </p:nvSpPr>
        <p:spPr>
          <a:xfrm>
            <a:off x="762000" y="3010793"/>
            <a:ext cx="1231321"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Skin lesions</a:t>
            </a:r>
            <a:endParaRPr lang="en-US" sz="1650" dirty="0"/>
          </a:p>
        </p:txBody>
      </p:sp>
      <p:sp>
        <p:nvSpPr>
          <p:cNvPr id="7" name="Text 5"/>
          <p:cNvSpPr txBox="1"/>
          <p:nvPr/>
        </p:nvSpPr>
        <p:spPr>
          <a:xfrm>
            <a:off x="762000" y="3278922"/>
            <a:ext cx="1719191"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Dermoscopy, 7 classes</a:t>
            </a:r>
            <a:endParaRPr lang="en-US" sz="1350" dirty="0"/>
          </a:p>
        </p:txBody>
      </p:sp>
      <p:sp>
        <p:nvSpPr>
          <p:cNvPr id="8" name="Text 6"/>
          <p:cNvSpPr txBox="1"/>
          <p:nvPr/>
        </p:nvSpPr>
        <p:spPr>
          <a:xfrm>
            <a:off x="762000" y="3661708"/>
            <a:ext cx="2518017" cy="240030"/>
          </a:xfrm>
          <a:prstGeom prst="rect">
            <a:avLst/>
          </a:prstGeom>
          <a:noFill/>
          <a:ln/>
        </p:spPr>
        <p:txBody>
          <a:bodyPr wrap="none" lIns="0" tIns="0" rIns="0" bIns="0" rtlCol="0" anchor="t"/>
          <a:lstStyle/>
          <a:p>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1,000</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or all</a:t>
            </a:r>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 7,007</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training images</a:t>
            </a:r>
            <a:endParaRPr lang="en-US" sz="1350" dirty="0"/>
          </a:p>
        </p:txBody>
      </p:sp>
      <p:sp>
        <p:nvSpPr>
          <p:cNvPr id="9" name="Text 7"/>
          <p:cNvSpPr txBox="1"/>
          <p:nvPr/>
        </p:nvSpPr>
        <p:spPr>
          <a:xfrm>
            <a:off x="4470350" y="2758886"/>
            <a:ext cx="755368"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neutrophil</a:t>
            </a:r>
            <a:endParaRPr lang="en-US" sz="1200" dirty="0"/>
          </a:p>
        </p:txBody>
      </p:sp>
      <p:sp>
        <p:nvSpPr>
          <p:cNvPr id="10" name="Text 8"/>
          <p:cNvSpPr txBox="1"/>
          <p:nvPr/>
        </p:nvSpPr>
        <p:spPr>
          <a:xfrm>
            <a:off x="5918150" y="2758886"/>
            <a:ext cx="564368"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platelet</a:t>
            </a:r>
            <a:endParaRPr lang="en-US" sz="1200" dirty="0"/>
          </a:p>
        </p:txBody>
      </p:sp>
      <p:sp>
        <p:nvSpPr>
          <p:cNvPr id="11" name="Text 9"/>
          <p:cNvSpPr txBox="1"/>
          <p:nvPr/>
        </p:nvSpPr>
        <p:spPr>
          <a:xfrm>
            <a:off x="4470350" y="3010793"/>
            <a:ext cx="1124986"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Blood cells</a:t>
            </a:r>
            <a:endParaRPr lang="en-US" sz="1650" dirty="0"/>
          </a:p>
        </p:txBody>
      </p:sp>
      <p:sp>
        <p:nvSpPr>
          <p:cNvPr id="12" name="Text 10"/>
          <p:cNvSpPr txBox="1"/>
          <p:nvPr/>
        </p:nvSpPr>
        <p:spPr>
          <a:xfrm>
            <a:off x="4470350" y="3278922"/>
            <a:ext cx="1795343"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Microscopy, 8 cell types</a:t>
            </a:r>
            <a:endParaRPr lang="en-US" sz="1350" dirty="0"/>
          </a:p>
        </p:txBody>
      </p:sp>
      <p:sp>
        <p:nvSpPr>
          <p:cNvPr id="13" name="Text 11"/>
          <p:cNvSpPr txBox="1"/>
          <p:nvPr/>
        </p:nvSpPr>
        <p:spPr>
          <a:xfrm>
            <a:off x="4470350" y="3661708"/>
            <a:ext cx="2609493" cy="240030"/>
          </a:xfrm>
          <a:prstGeom prst="rect">
            <a:avLst/>
          </a:prstGeom>
          <a:noFill/>
          <a:ln/>
        </p:spPr>
        <p:txBody>
          <a:bodyPr wrap="none" lIns="0" tIns="0" rIns="0" bIns="0" rtlCol="0" anchor="t"/>
          <a:lstStyle/>
          <a:p>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1,000</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or all</a:t>
            </a:r>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 11,959</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training images</a:t>
            </a:r>
            <a:endParaRPr lang="en-US" sz="1350" dirty="0"/>
          </a:p>
        </p:txBody>
      </p:sp>
      <p:sp>
        <p:nvSpPr>
          <p:cNvPr id="14" name="Text 12"/>
          <p:cNvSpPr txBox="1"/>
          <p:nvPr/>
        </p:nvSpPr>
        <p:spPr>
          <a:xfrm>
            <a:off x="8178701" y="2758886"/>
            <a:ext cx="536508"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normal</a:t>
            </a:r>
            <a:endParaRPr lang="en-US" sz="1200" dirty="0"/>
          </a:p>
        </p:txBody>
      </p:sp>
      <p:sp>
        <p:nvSpPr>
          <p:cNvPr id="15" name="Text 13"/>
          <p:cNvSpPr txBox="1"/>
          <p:nvPr/>
        </p:nvSpPr>
        <p:spPr>
          <a:xfrm>
            <a:off x="9626501" y="2758886"/>
            <a:ext cx="819757"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pneumonia</a:t>
            </a:r>
            <a:endParaRPr lang="en-US" sz="1200" dirty="0"/>
          </a:p>
        </p:txBody>
      </p:sp>
      <p:sp>
        <p:nvSpPr>
          <p:cNvPr id="16" name="Text 14"/>
          <p:cNvSpPr txBox="1"/>
          <p:nvPr/>
        </p:nvSpPr>
        <p:spPr>
          <a:xfrm>
            <a:off x="8178701" y="3010793"/>
            <a:ext cx="1266456"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Chest X-rays</a:t>
            </a:r>
            <a:endParaRPr lang="en-US" sz="1650" dirty="0"/>
          </a:p>
        </p:txBody>
      </p:sp>
      <p:sp>
        <p:nvSpPr>
          <p:cNvPr id="17" name="Text 15"/>
          <p:cNvSpPr txBox="1"/>
          <p:nvPr/>
        </p:nvSpPr>
        <p:spPr>
          <a:xfrm>
            <a:off x="8178701" y="3278922"/>
            <a:ext cx="2702516"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Radiographs, pneumonia or normal</a:t>
            </a:r>
            <a:endParaRPr lang="en-US" sz="1350" dirty="0"/>
          </a:p>
        </p:txBody>
      </p:sp>
      <p:sp>
        <p:nvSpPr>
          <p:cNvPr id="18" name="Text 16"/>
          <p:cNvSpPr txBox="1"/>
          <p:nvPr/>
        </p:nvSpPr>
        <p:spPr>
          <a:xfrm>
            <a:off x="8178701" y="3661708"/>
            <a:ext cx="2518017" cy="240030"/>
          </a:xfrm>
          <a:prstGeom prst="rect">
            <a:avLst/>
          </a:prstGeom>
          <a:noFill/>
          <a:ln/>
        </p:spPr>
        <p:txBody>
          <a:bodyPr wrap="none" lIns="0" tIns="0" rIns="0" bIns="0" rtlCol="0" anchor="t"/>
          <a:lstStyle/>
          <a:p>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1,000</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or all</a:t>
            </a:r>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 4,708</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training images</a:t>
            </a:r>
            <a:endParaRPr lang="en-US" sz="1350" dirty="0"/>
          </a:p>
        </p:txBody>
      </p:sp>
      <p:sp>
        <p:nvSpPr>
          <p:cNvPr id="19" name="Text 17"/>
          <p:cNvSpPr txBox="1"/>
          <p:nvPr/>
        </p:nvSpPr>
        <p:spPr>
          <a:xfrm>
            <a:off x="762000" y="6096000"/>
            <a:ext cx="10684895"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MedMNIST+ at 224 × 224 (Yang et al. 2023); skin lesions from HAM10000 (Tschandl et al. 2018). RTX 5070 Ti laptop GPU. SGD for linear probe and VPT, AdamW for LoRA and full</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fine-tuning; learning rate picked on validation.</a:t>
            </a:r>
            <a:endParaRPr lang="en-US" sz="1125" dirty="0"/>
          </a:p>
        </p:txBody>
      </p:sp>
      <p:sp>
        <p:nvSpPr>
          <p:cNvPr id="20" name="Text 18"/>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24</a:t>
            </a:r>
            <a:endParaRPr lang="en-US" sz="1125"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302925"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I tested LoRA on the same three medical datasets</a:t>
            </a:r>
            <a:endParaRPr lang="en-US" sz="2625" dirty="0"/>
          </a:p>
        </p:txBody>
      </p:sp>
      <p:sp>
        <p:nvSpPr>
          <p:cNvPr id="3" name="Text 1"/>
          <p:cNvSpPr txBox="1"/>
          <p:nvPr/>
        </p:nvSpPr>
        <p:spPr>
          <a:xfrm>
            <a:off x="762000" y="975568"/>
            <a:ext cx="7735383" cy="292894"/>
          </a:xfrm>
          <a:prstGeom prst="rect">
            <a:avLst/>
          </a:prstGeom>
          <a:noFill/>
          <a:ln/>
        </p:spPr>
        <p:txBody>
          <a:bodyPr wrap="none" lIns="0" tIns="0" rIns="0" bIns="0" rtlCol="0" anchor="t"/>
          <a:lstStyle/>
          <a:p>
            <a:pPr algn="l" indent="0" marL="0">
              <a:lnSpc>
                <a:spcPts val="2306"/>
              </a:lnSpc>
              <a:buNone/>
            </a:pPr>
            <a:r>
              <a:rPr lang="en-US" sz="1538" dirty="0">
                <a:solidFill>
                  <a:srgbClr val="474D54"/>
                </a:solidFill>
                <a:latin typeface="Source Sans 3 ExtraLight" pitchFamily="34" charset="0"/>
                <a:ea typeface="Source Sans 3 ExtraLight" pitchFamily="34" charset="-122"/>
                <a:cs typeface="Source Sans 3 ExtraLight" pitchFamily="34" charset="-120"/>
              </a:rPr>
              <a:t>Each method was trained twice: on 1,000 images, as in VTAB-1k, and on the full training set.</a:t>
            </a:r>
            <a:endParaRPr lang="en-US" sz="1538" dirty="0"/>
          </a:p>
        </p:txBody>
      </p:sp>
      <p:sp>
        <p:nvSpPr>
          <p:cNvPr id="4" name="Text 2"/>
          <p:cNvSpPr txBox="1"/>
          <p:nvPr/>
        </p:nvSpPr>
        <p:spPr>
          <a:xfrm>
            <a:off x="762000" y="2758886"/>
            <a:ext cx="771465"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melanoma</a:t>
            </a:r>
            <a:endParaRPr lang="en-US" sz="1200" dirty="0"/>
          </a:p>
        </p:txBody>
      </p:sp>
      <p:sp>
        <p:nvSpPr>
          <p:cNvPr id="5" name="Text 3"/>
          <p:cNvSpPr txBox="1"/>
          <p:nvPr/>
        </p:nvSpPr>
        <p:spPr>
          <a:xfrm>
            <a:off x="2209800" y="2758886"/>
            <a:ext cx="449985"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nevus</a:t>
            </a:r>
            <a:endParaRPr lang="en-US" sz="1200" dirty="0"/>
          </a:p>
        </p:txBody>
      </p:sp>
      <p:sp>
        <p:nvSpPr>
          <p:cNvPr id="6" name="Text 4"/>
          <p:cNvSpPr txBox="1"/>
          <p:nvPr/>
        </p:nvSpPr>
        <p:spPr>
          <a:xfrm>
            <a:off x="762000" y="3010793"/>
            <a:ext cx="1231321"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Skin lesions</a:t>
            </a:r>
            <a:endParaRPr lang="en-US" sz="1650" dirty="0"/>
          </a:p>
        </p:txBody>
      </p:sp>
      <p:sp>
        <p:nvSpPr>
          <p:cNvPr id="7" name="Text 5"/>
          <p:cNvSpPr txBox="1"/>
          <p:nvPr/>
        </p:nvSpPr>
        <p:spPr>
          <a:xfrm>
            <a:off x="762000" y="3278922"/>
            <a:ext cx="1719191"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Dermoscopy, 7 classes</a:t>
            </a:r>
            <a:endParaRPr lang="en-US" sz="1350" dirty="0"/>
          </a:p>
        </p:txBody>
      </p:sp>
      <p:sp>
        <p:nvSpPr>
          <p:cNvPr id="8" name="Text 6"/>
          <p:cNvSpPr txBox="1"/>
          <p:nvPr/>
        </p:nvSpPr>
        <p:spPr>
          <a:xfrm>
            <a:off x="762000" y="3661708"/>
            <a:ext cx="2518017" cy="240030"/>
          </a:xfrm>
          <a:prstGeom prst="rect">
            <a:avLst/>
          </a:prstGeom>
          <a:noFill/>
          <a:ln/>
        </p:spPr>
        <p:txBody>
          <a:bodyPr wrap="none" lIns="0" tIns="0" rIns="0" bIns="0" rtlCol="0" anchor="t"/>
          <a:lstStyle/>
          <a:p>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1,000</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or all</a:t>
            </a:r>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 7,007</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training images</a:t>
            </a:r>
            <a:endParaRPr lang="en-US" sz="1350" dirty="0"/>
          </a:p>
        </p:txBody>
      </p:sp>
      <p:sp>
        <p:nvSpPr>
          <p:cNvPr id="9" name="Text 7"/>
          <p:cNvSpPr txBox="1"/>
          <p:nvPr/>
        </p:nvSpPr>
        <p:spPr>
          <a:xfrm>
            <a:off x="4470350" y="2758886"/>
            <a:ext cx="755368"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neutrophil</a:t>
            </a:r>
            <a:endParaRPr lang="en-US" sz="1200" dirty="0"/>
          </a:p>
        </p:txBody>
      </p:sp>
      <p:sp>
        <p:nvSpPr>
          <p:cNvPr id="10" name="Text 8"/>
          <p:cNvSpPr txBox="1"/>
          <p:nvPr/>
        </p:nvSpPr>
        <p:spPr>
          <a:xfrm>
            <a:off x="5918150" y="2758886"/>
            <a:ext cx="564368"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platelet</a:t>
            </a:r>
            <a:endParaRPr lang="en-US" sz="1200" dirty="0"/>
          </a:p>
        </p:txBody>
      </p:sp>
      <p:sp>
        <p:nvSpPr>
          <p:cNvPr id="11" name="Text 9"/>
          <p:cNvSpPr txBox="1"/>
          <p:nvPr/>
        </p:nvSpPr>
        <p:spPr>
          <a:xfrm>
            <a:off x="4470350" y="3010793"/>
            <a:ext cx="1124986"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Blood cells</a:t>
            </a:r>
            <a:endParaRPr lang="en-US" sz="1650" dirty="0"/>
          </a:p>
        </p:txBody>
      </p:sp>
      <p:sp>
        <p:nvSpPr>
          <p:cNvPr id="12" name="Text 10"/>
          <p:cNvSpPr txBox="1"/>
          <p:nvPr/>
        </p:nvSpPr>
        <p:spPr>
          <a:xfrm>
            <a:off x="4470350" y="3278922"/>
            <a:ext cx="1795343"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Microscopy, 8 cell types</a:t>
            </a:r>
            <a:endParaRPr lang="en-US" sz="1350" dirty="0"/>
          </a:p>
        </p:txBody>
      </p:sp>
      <p:sp>
        <p:nvSpPr>
          <p:cNvPr id="13" name="Text 11"/>
          <p:cNvSpPr txBox="1"/>
          <p:nvPr/>
        </p:nvSpPr>
        <p:spPr>
          <a:xfrm>
            <a:off x="4470350" y="3661708"/>
            <a:ext cx="2609493" cy="240030"/>
          </a:xfrm>
          <a:prstGeom prst="rect">
            <a:avLst/>
          </a:prstGeom>
          <a:noFill/>
          <a:ln/>
        </p:spPr>
        <p:txBody>
          <a:bodyPr wrap="none" lIns="0" tIns="0" rIns="0" bIns="0" rtlCol="0" anchor="t"/>
          <a:lstStyle/>
          <a:p>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1,000</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or all</a:t>
            </a:r>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 11,959</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training images</a:t>
            </a:r>
            <a:endParaRPr lang="en-US" sz="1350" dirty="0"/>
          </a:p>
        </p:txBody>
      </p:sp>
      <p:sp>
        <p:nvSpPr>
          <p:cNvPr id="14" name="Text 12"/>
          <p:cNvSpPr txBox="1"/>
          <p:nvPr/>
        </p:nvSpPr>
        <p:spPr>
          <a:xfrm>
            <a:off x="8178701" y="2758886"/>
            <a:ext cx="536508"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normal</a:t>
            </a:r>
            <a:endParaRPr lang="en-US" sz="1200" dirty="0"/>
          </a:p>
        </p:txBody>
      </p:sp>
      <p:sp>
        <p:nvSpPr>
          <p:cNvPr id="15" name="Text 13"/>
          <p:cNvSpPr txBox="1"/>
          <p:nvPr/>
        </p:nvSpPr>
        <p:spPr>
          <a:xfrm>
            <a:off x="9626501" y="2758886"/>
            <a:ext cx="819757"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pneumonia</a:t>
            </a:r>
            <a:endParaRPr lang="en-US" sz="1200" dirty="0"/>
          </a:p>
        </p:txBody>
      </p:sp>
      <p:sp>
        <p:nvSpPr>
          <p:cNvPr id="16" name="Text 14"/>
          <p:cNvSpPr txBox="1"/>
          <p:nvPr/>
        </p:nvSpPr>
        <p:spPr>
          <a:xfrm>
            <a:off x="8178701" y="3010793"/>
            <a:ext cx="1266456"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Chest X-rays</a:t>
            </a:r>
            <a:endParaRPr lang="en-US" sz="1650" dirty="0"/>
          </a:p>
        </p:txBody>
      </p:sp>
      <p:sp>
        <p:nvSpPr>
          <p:cNvPr id="17" name="Text 15"/>
          <p:cNvSpPr txBox="1"/>
          <p:nvPr/>
        </p:nvSpPr>
        <p:spPr>
          <a:xfrm>
            <a:off x="8178701" y="3278922"/>
            <a:ext cx="2702516"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Radiographs, pneumonia or normal</a:t>
            </a:r>
            <a:endParaRPr lang="en-US" sz="1350" dirty="0"/>
          </a:p>
        </p:txBody>
      </p:sp>
      <p:sp>
        <p:nvSpPr>
          <p:cNvPr id="18" name="Text 16"/>
          <p:cNvSpPr txBox="1"/>
          <p:nvPr/>
        </p:nvSpPr>
        <p:spPr>
          <a:xfrm>
            <a:off x="8178701" y="3661708"/>
            <a:ext cx="2518017" cy="240030"/>
          </a:xfrm>
          <a:prstGeom prst="rect">
            <a:avLst/>
          </a:prstGeom>
          <a:noFill/>
          <a:ln/>
        </p:spPr>
        <p:txBody>
          <a:bodyPr wrap="none" lIns="0" tIns="0" rIns="0" bIns="0" rtlCol="0" anchor="t"/>
          <a:lstStyle/>
          <a:p>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1,000</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or all</a:t>
            </a:r>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 4,708</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training images</a:t>
            </a:r>
            <a:endParaRPr lang="en-US" sz="1350" dirty="0"/>
          </a:p>
        </p:txBody>
      </p:sp>
      <p:sp>
        <p:nvSpPr>
          <p:cNvPr id="19" name="Text 17"/>
          <p:cNvSpPr txBox="1"/>
          <p:nvPr/>
        </p:nvSpPr>
        <p:spPr>
          <a:xfrm>
            <a:off x="1669673" y="4202609"/>
            <a:ext cx="432554" cy="209550"/>
          </a:xfrm>
          <a:prstGeom prst="rect">
            <a:avLst/>
          </a:prstGeom>
          <a:noFill/>
          <a:ln/>
        </p:spPr>
        <p:txBody>
          <a:bodyPr wrap="none" lIns="0" tIns="0" rIns="0" bIns="0" rtlCol="0" anchor="t"/>
          <a:lstStyle/>
          <a:p>
            <a:pPr algn="ctr" indent="0" marL="0">
              <a:lnSpc>
                <a:spcPts val="1650"/>
              </a:lnSpc>
              <a:buNone/>
            </a:pPr>
            <a:r>
              <a:rPr lang="en-US" sz="1088" b="1" dirty="0">
                <a:solidFill>
                  <a:srgbClr val="FFFFFF"/>
                </a:solidFill>
                <a:latin typeface="Source Sans 3 ExtraLight" pitchFamily="34" charset="0"/>
                <a:ea typeface="Source Sans 3 ExtraLight" pitchFamily="34" charset="-122"/>
                <a:cs typeface="Source Sans 3 ExtraLight" pitchFamily="34" charset="-120"/>
              </a:rPr>
              <a:t>head</a:t>
            </a:r>
            <a:endParaRPr lang="en-US" sz="1088" dirty="0"/>
          </a:p>
        </p:txBody>
      </p:sp>
      <p:sp>
        <p:nvSpPr>
          <p:cNvPr id="20" name="Text 18"/>
          <p:cNvSpPr txBox="1"/>
          <p:nvPr/>
        </p:nvSpPr>
        <p:spPr>
          <a:xfrm>
            <a:off x="1302883" y="4493121"/>
            <a:ext cx="1165985" cy="361950"/>
          </a:xfrm>
          <a:prstGeom prst="rect">
            <a:avLst/>
          </a:prstGeom>
          <a:noFill/>
          <a:ln/>
        </p:spPr>
        <p:txBody>
          <a:bodyPr wrap="none" lIns="0" tIns="0" rIns="0" bIns="0" rtlCol="0" anchor="t"/>
          <a:lstStyle/>
          <a:p>
            <a:pPr algn="ctr" indent="0" marL="0">
              <a:lnSpc>
                <a:spcPts val="2850"/>
              </a:lnSpc>
              <a:buNone/>
            </a:pPr>
            <a:r>
              <a:rPr lang="en-US" sz="1200" b="1" dirty="0">
                <a:solidFill>
                  <a:srgbClr val="FFFFFF"/>
                </a:solidFill>
                <a:latin typeface="Source Sans 3 ExtraLight" pitchFamily="34" charset="0"/>
                <a:ea typeface="Source Sans 3 ExtraLight" pitchFamily="34" charset="-122"/>
                <a:cs typeface="Source Sans 3 ExtraLight" pitchFamily="34" charset="-120"/>
              </a:rPr>
              <a:t>ViT-B/16</a:t>
            </a:r>
            <a:pPr algn="ctr" indent="0" marL="0">
              <a:lnSpc>
                <a:spcPts val="2850"/>
              </a:lnSpc>
              <a:buNone/>
            </a:pPr>
            <a:r>
              <a:rPr lang="en-US" sz="1200" dirty="0">
                <a:solidFill>
                  <a:srgbClr val="FFFFFF">
                    <a:alpha val="85000"/>
                  </a:srgbClr>
                </a:solidFill>
                <a:latin typeface="Source Sans 3 ExtraLight" pitchFamily="34" charset="0"/>
                <a:ea typeface="Source Sans 3 ExtraLight" pitchFamily="34" charset="-122"/>
                <a:cs typeface="Source Sans 3 ExtraLight" pitchFamily="34" charset="-120"/>
              </a:rPr>
              <a:t> frozen</a:t>
            </a:r>
            <a:endParaRPr lang="en-US" sz="1200" dirty="0"/>
          </a:p>
        </p:txBody>
      </p:sp>
      <p:sp>
        <p:nvSpPr>
          <p:cNvPr id="21" name="Text 19"/>
          <p:cNvSpPr txBox="1"/>
          <p:nvPr/>
        </p:nvSpPr>
        <p:spPr>
          <a:xfrm>
            <a:off x="762000" y="5095577"/>
            <a:ext cx="1333786"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Linear probe</a:t>
            </a:r>
            <a:endParaRPr lang="en-US" sz="1650" dirty="0"/>
          </a:p>
        </p:txBody>
      </p:sp>
      <p:sp>
        <p:nvSpPr>
          <p:cNvPr id="22" name="Text 20"/>
          <p:cNvSpPr txBox="1"/>
          <p:nvPr/>
        </p:nvSpPr>
        <p:spPr>
          <a:xfrm>
            <a:off x="762000" y="5363706"/>
            <a:ext cx="1795034"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Trains only a new head.</a:t>
            </a:r>
            <a:endParaRPr lang="en-US" sz="1350" dirty="0"/>
          </a:p>
        </p:txBody>
      </p:sp>
      <p:sp>
        <p:nvSpPr>
          <p:cNvPr id="23" name="Text 21"/>
          <p:cNvSpPr txBox="1"/>
          <p:nvPr/>
        </p:nvSpPr>
        <p:spPr>
          <a:xfrm>
            <a:off x="4422398" y="4202609"/>
            <a:ext cx="432554" cy="209550"/>
          </a:xfrm>
          <a:prstGeom prst="rect">
            <a:avLst/>
          </a:prstGeom>
          <a:noFill/>
          <a:ln/>
        </p:spPr>
        <p:txBody>
          <a:bodyPr wrap="none" lIns="0" tIns="0" rIns="0" bIns="0" rtlCol="0" anchor="t"/>
          <a:lstStyle/>
          <a:p>
            <a:pPr algn="ctr" indent="0" marL="0">
              <a:lnSpc>
                <a:spcPts val="1650"/>
              </a:lnSpc>
              <a:buNone/>
            </a:pPr>
            <a:r>
              <a:rPr lang="en-US" sz="1088" b="1" dirty="0">
                <a:solidFill>
                  <a:srgbClr val="FFFFFF"/>
                </a:solidFill>
                <a:latin typeface="Source Sans 3 ExtraLight" pitchFamily="34" charset="0"/>
                <a:ea typeface="Source Sans 3 ExtraLight" pitchFamily="34" charset="-122"/>
                <a:cs typeface="Source Sans 3 ExtraLight" pitchFamily="34" charset="-120"/>
              </a:rPr>
              <a:t>head</a:t>
            </a:r>
            <a:endParaRPr lang="en-US" sz="1088" dirty="0"/>
          </a:p>
        </p:txBody>
      </p:sp>
      <p:sp>
        <p:nvSpPr>
          <p:cNvPr id="24" name="Text 22"/>
          <p:cNvSpPr txBox="1"/>
          <p:nvPr/>
        </p:nvSpPr>
        <p:spPr>
          <a:xfrm>
            <a:off x="4055608" y="4493121"/>
            <a:ext cx="1165985" cy="361950"/>
          </a:xfrm>
          <a:prstGeom prst="rect">
            <a:avLst/>
          </a:prstGeom>
          <a:noFill/>
          <a:ln/>
        </p:spPr>
        <p:txBody>
          <a:bodyPr wrap="none" lIns="0" tIns="0" rIns="0" bIns="0" rtlCol="0" anchor="t"/>
          <a:lstStyle/>
          <a:p>
            <a:pPr algn="ctr" indent="0" marL="0">
              <a:lnSpc>
                <a:spcPts val="2850"/>
              </a:lnSpc>
              <a:buNone/>
            </a:pPr>
            <a:r>
              <a:rPr lang="en-US" sz="1200" b="1" dirty="0">
                <a:solidFill>
                  <a:srgbClr val="FFFFFF"/>
                </a:solidFill>
                <a:latin typeface="Source Sans 3 ExtraLight" pitchFamily="34" charset="0"/>
                <a:ea typeface="Source Sans 3 ExtraLight" pitchFamily="34" charset="-122"/>
                <a:cs typeface="Source Sans 3 ExtraLight" pitchFamily="34" charset="-120"/>
              </a:rPr>
              <a:t>ViT-B/16</a:t>
            </a:r>
            <a:pPr algn="ctr" indent="0" marL="0">
              <a:lnSpc>
                <a:spcPts val="2850"/>
              </a:lnSpc>
              <a:buNone/>
            </a:pPr>
            <a:r>
              <a:rPr lang="en-US" sz="1200" dirty="0">
                <a:solidFill>
                  <a:srgbClr val="FFFFFF">
                    <a:alpha val="85000"/>
                  </a:srgbClr>
                </a:solidFill>
                <a:latin typeface="Source Sans 3 ExtraLight" pitchFamily="34" charset="0"/>
                <a:ea typeface="Source Sans 3 ExtraLight" pitchFamily="34" charset="-122"/>
                <a:cs typeface="Source Sans 3 ExtraLight" pitchFamily="34" charset="-120"/>
              </a:rPr>
              <a:t> frozen</a:t>
            </a:r>
            <a:endParaRPr lang="en-US" sz="1200" dirty="0"/>
          </a:p>
        </p:txBody>
      </p:sp>
      <p:sp>
        <p:nvSpPr>
          <p:cNvPr id="25" name="Text 23"/>
          <p:cNvSpPr txBox="1"/>
          <p:nvPr/>
        </p:nvSpPr>
        <p:spPr>
          <a:xfrm>
            <a:off x="3514725" y="5095577"/>
            <a:ext cx="1004566" cy="261937"/>
          </a:xfrm>
          <a:prstGeom prst="rect">
            <a:avLst/>
          </a:prstGeom>
          <a:noFill/>
          <a:ln/>
        </p:spPr>
        <p:txBody>
          <a:bodyPr wrap="none" lIns="0" tIns="0" rIns="0" bIns="0" rtlCol="0" anchor="t"/>
          <a:lstStyle/>
          <a:p>
            <a:pPr algn="l" indent="0" marL="0">
              <a:lnSpc>
                <a:spcPts val="2063"/>
              </a:lnSpc>
              <a:buNone/>
            </a:pPr>
            <a:r>
              <a:rPr lang="en-US" sz="1650" b="1" dirty="0">
                <a:solidFill>
                  <a:srgbClr val="8C939A"/>
                </a:solidFill>
                <a:latin typeface="Source Serif 4" pitchFamily="34" charset="0"/>
                <a:ea typeface="Source Serif 4" pitchFamily="34" charset="-122"/>
                <a:cs typeface="Source Serif 4" pitchFamily="34" charset="-120"/>
              </a:rPr>
              <a:t>VPT-deep</a:t>
            </a:r>
            <a:endParaRPr lang="en-US" sz="1650" dirty="0"/>
          </a:p>
        </p:txBody>
      </p:sp>
      <p:sp>
        <p:nvSpPr>
          <p:cNvPr id="26" name="Text 24"/>
          <p:cNvSpPr txBox="1"/>
          <p:nvPr/>
        </p:nvSpPr>
        <p:spPr>
          <a:xfrm>
            <a:off x="3514725" y="5363706"/>
            <a:ext cx="2529471" cy="48006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Trains a head and 50 prompts per</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layer.</a:t>
            </a:r>
            <a:endParaRPr lang="en-US" sz="1350" dirty="0"/>
          </a:p>
        </p:txBody>
      </p:sp>
      <p:sp>
        <p:nvSpPr>
          <p:cNvPr id="27" name="Text 25"/>
          <p:cNvSpPr txBox="1"/>
          <p:nvPr/>
        </p:nvSpPr>
        <p:spPr>
          <a:xfrm>
            <a:off x="6936998" y="4202609"/>
            <a:ext cx="432554" cy="209550"/>
          </a:xfrm>
          <a:prstGeom prst="rect">
            <a:avLst/>
          </a:prstGeom>
          <a:noFill/>
          <a:ln/>
        </p:spPr>
        <p:txBody>
          <a:bodyPr wrap="none" lIns="0" tIns="0" rIns="0" bIns="0" rtlCol="0" anchor="t"/>
          <a:lstStyle/>
          <a:p>
            <a:pPr algn="ctr" indent="0" marL="0">
              <a:lnSpc>
                <a:spcPts val="1650"/>
              </a:lnSpc>
              <a:buNone/>
            </a:pPr>
            <a:r>
              <a:rPr lang="en-US" sz="1088" b="1" dirty="0">
                <a:solidFill>
                  <a:srgbClr val="FFFFFF"/>
                </a:solidFill>
                <a:latin typeface="Source Sans 3 ExtraLight" pitchFamily="34" charset="0"/>
                <a:ea typeface="Source Sans 3 ExtraLight" pitchFamily="34" charset="-122"/>
                <a:cs typeface="Source Sans 3 ExtraLight" pitchFamily="34" charset="-120"/>
              </a:rPr>
              <a:t>head</a:t>
            </a:r>
            <a:endParaRPr lang="en-US" sz="1088" dirty="0"/>
          </a:p>
        </p:txBody>
      </p:sp>
      <p:sp>
        <p:nvSpPr>
          <p:cNvPr id="28" name="Text 26"/>
          <p:cNvSpPr txBox="1"/>
          <p:nvPr/>
        </p:nvSpPr>
        <p:spPr>
          <a:xfrm>
            <a:off x="6570208" y="4493121"/>
            <a:ext cx="1165985" cy="361950"/>
          </a:xfrm>
          <a:prstGeom prst="rect">
            <a:avLst/>
          </a:prstGeom>
          <a:noFill/>
          <a:ln/>
        </p:spPr>
        <p:txBody>
          <a:bodyPr wrap="none" lIns="0" tIns="0" rIns="0" bIns="0" rtlCol="0" anchor="t"/>
          <a:lstStyle/>
          <a:p>
            <a:pPr algn="ctr" indent="0" marL="0">
              <a:lnSpc>
                <a:spcPts val="2850"/>
              </a:lnSpc>
              <a:buNone/>
            </a:pPr>
            <a:r>
              <a:rPr lang="en-US" sz="1200" b="1" dirty="0">
                <a:solidFill>
                  <a:srgbClr val="FFFFFF"/>
                </a:solidFill>
                <a:latin typeface="Source Sans 3 ExtraLight" pitchFamily="34" charset="0"/>
                <a:ea typeface="Source Sans 3 ExtraLight" pitchFamily="34" charset="-122"/>
                <a:cs typeface="Source Sans 3 ExtraLight" pitchFamily="34" charset="-120"/>
              </a:rPr>
              <a:t>ViT-B/16</a:t>
            </a:r>
            <a:pPr algn="ctr" indent="0" marL="0">
              <a:lnSpc>
                <a:spcPts val="2850"/>
              </a:lnSpc>
              <a:buNone/>
            </a:pPr>
            <a:r>
              <a:rPr lang="en-US" sz="1200" dirty="0">
                <a:solidFill>
                  <a:srgbClr val="FFFFFF">
                    <a:alpha val="85000"/>
                  </a:srgbClr>
                </a:solidFill>
                <a:latin typeface="Source Sans 3 ExtraLight" pitchFamily="34" charset="0"/>
                <a:ea typeface="Source Sans 3 ExtraLight" pitchFamily="34" charset="-122"/>
                <a:cs typeface="Source Sans 3 ExtraLight" pitchFamily="34" charset="-120"/>
              </a:rPr>
              <a:t> frozen</a:t>
            </a:r>
            <a:endParaRPr lang="en-US" sz="1200" dirty="0"/>
          </a:p>
        </p:txBody>
      </p:sp>
      <p:sp>
        <p:nvSpPr>
          <p:cNvPr id="29" name="Text 27"/>
          <p:cNvSpPr txBox="1"/>
          <p:nvPr/>
        </p:nvSpPr>
        <p:spPr>
          <a:xfrm>
            <a:off x="8035457" y="4493121"/>
            <a:ext cx="216688" cy="361950"/>
          </a:xfrm>
          <a:prstGeom prst="rect">
            <a:avLst/>
          </a:prstGeom>
          <a:noFill/>
          <a:ln/>
        </p:spPr>
        <p:txBody>
          <a:bodyPr wrap="none" lIns="0" tIns="0" rIns="0" bIns="0" rtlCol="0" anchor="t"/>
          <a:lstStyle/>
          <a:p>
            <a:pPr algn="ctr" indent="0" marL="0">
              <a:lnSpc>
                <a:spcPts val="2850"/>
              </a:lnSpc>
              <a:buNone/>
            </a:pPr>
            <a:r>
              <a:rPr lang="en-US" sz="1500" dirty="0">
                <a:solidFill>
                  <a:srgbClr val="777E86"/>
                </a:solidFill>
                <a:latin typeface="Source Sans 3 ExtraLight" pitchFamily="34" charset="0"/>
                <a:ea typeface="Source Sans 3 ExtraLight" pitchFamily="34" charset="-122"/>
                <a:cs typeface="Source Sans 3 ExtraLight" pitchFamily="34" charset="-120"/>
              </a:rPr>
              <a:t>+</a:t>
            </a:r>
            <a:endParaRPr lang="en-US" sz="1500" dirty="0"/>
          </a:p>
        </p:txBody>
      </p:sp>
      <p:sp>
        <p:nvSpPr>
          <p:cNvPr id="30" name="Text 28"/>
          <p:cNvSpPr txBox="1"/>
          <p:nvPr/>
        </p:nvSpPr>
        <p:spPr>
          <a:xfrm>
            <a:off x="6267450" y="5095577"/>
            <a:ext cx="593467" cy="261937"/>
          </a:xfrm>
          <a:prstGeom prst="rect">
            <a:avLst/>
          </a:prstGeom>
          <a:noFill/>
          <a:ln/>
        </p:spPr>
        <p:txBody>
          <a:bodyPr wrap="none" lIns="0" tIns="0" rIns="0" bIns="0" rtlCol="0" anchor="t"/>
          <a:lstStyle/>
          <a:p>
            <a:pPr algn="l" indent="0" marL="0">
              <a:lnSpc>
                <a:spcPts val="2063"/>
              </a:lnSpc>
              <a:buNone/>
            </a:pPr>
            <a:r>
              <a:rPr lang="en-US" sz="1650" b="1" dirty="0">
                <a:solidFill>
                  <a:srgbClr val="C4432C"/>
                </a:solidFill>
                <a:latin typeface="Source Serif 4" pitchFamily="34" charset="0"/>
                <a:ea typeface="Source Serif 4" pitchFamily="34" charset="-122"/>
                <a:cs typeface="Source Serif 4" pitchFamily="34" charset="-120"/>
              </a:rPr>
              <a:t>LoRA</a:t>
            </a:r>
            <a:endParaRPr lang="en-US" sz="1650" dirty="0"/>
          </a:p>
        </p:txBody>
      </p:sp>
      <p:sp>
        <p:nvSpPr>
          <p:cNvPr id="31" name="Text 29"/>
          <p:cNvSpPr txBox="1"/>
          <p:nvPr/>
        </p:nvSpPr>
        <p:spPr>
          <a:xfrm>
            <a:off x="6267450" y="5363706"/>
            <a:ext cx="2270522" cy="48006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Trains a head and rank-8 pairs</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beside W</a:t>
            </a:r>
            <a:pPr algn="l" indent="0" marL="0">
              <a:lnSpc>
                <a:spcPts val="189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q</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and W</a:t>
            </a:r>
            <a:pPr algn="l" indent="0" marL="0">
              <a:lnSpc>
                <a:spcPts val="189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v</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a:t>
            </a:r>
            <a:endParaRPr lang="en-US" sz="1350" dirty="0"/>
          </a:p>
        </p:txBody>
      </p:sp>
      <p:sp>
        <p:nvSpPr>
          <p:cNvPr id="32" name="Text 30"/>
          <p:cNvSpPr txBox="1"/>
          <p:nvPr/>
        </p:nvSpPr>
        <p:spPr>
          <a:xfrm>
            <a:off x="9927848" y="4202609"/>
            <a:ext cx="432554" cy="209550"/>
          </a:xfrm>
          <a:prstGeom prst="rect">
            <a:avLst/>
          </a:prstGeom>
          <a:noFill/>
          <a:ln/>
        </p:spPr>
        <p:txBody>
          <a:bodyPr wrap="none" lIns="0" tIns="0" rIns="0" bIns="0" rtlCol="0" anchor="t"/>
          <a:lstStyle/>
          <a:p>
            <a:pPr algn="ctr" indent="0" marL="0">
              <a:lnSpc>
                <a:spcPts val="1650"/>
              </a:lnSpc>
              <a:buNone/>
            </a:pPr>
            <a:r>
              <a:rPr lang="en-US" sz="1088" b="1" dirty="0">
                <a:solidFill>
                  <a:srgbClr val="FFFFFF"/>
                </a:solidFill>
                <a:latin typeface="Source Sans 3 ExtraLight" pitchFamily="34" charset="0"/>
                <a:ea typeface="Source Sans 3 ExtraLight" pitchFamily="34" charset="-122"/>
                <a:cs typeface="Source Sans 3 ExtraLight" pitchFamily="34" charset="-120"/>
              </a:rPr>
              <a:t>head</a:t>
            </a:r>
            <a:endParaRPr lang="en-US" sz="1088" dirty="0"/>
          </a:p>
        </p:txBody>
      </p:sp>
      <p:sp>
        <p:nvSpPr>
          <p:cNvPr id="33" name="Text 31"/>
          <p:cNvSpPr txBox="1"/>
          <p:nvPr/>
        </p:nvSpPr>
        <p:spPr>
          <a:xfrm>
            <a:off x="9461558" y="4493121"/>
            <a:ext cx="1365135" cy="361950"/>
          </a:xfrm>
          <a:prstGeom prst="rect">
            <a:avLst/>
          </a:prstGeom>
          <a:noFill/>
          <a:ln/>
        </p:spPr>
        <p:txBody>
          <a:bodyPr wrap="none" lIns="0" tIns="0" rIns="0" bIns="0" rtlCol="0" anchor="t"/>
          <a:lstStyle/>
          <a:p>
            <a:pPr algn="ctr" indent="0" marL="0">
              <a:lnSpc>
                <a:spcPts val="2850"/>
              </a:lnSpc>
              <a:buNone/>
            </a:pPr>
            <a:r>
              <a:rPr lang="en-US" sz="1200" b="1" dirty="0">
                <a:solidFill>
                  <a:srgbClr val="FFFFFF"/>
                </a:solidFill>
                <a:latin typeface="Source Sans 3 ExtraLight" pitchFamily="34" charset="0"/>
                <a:ea typeface="Source Sans 3 ExtraLight" pitchFamily="34" charset="-122"/>
                <a:cs typeface="Source Sans 3 ExtraLight" pitchFamily="34" charset="-120"/>
              </a:rPr>
              <a:t>ViT-B/16</a:t>
            </a:r>
            <a:pPr algn="ctr" indent="0" marL="0">
              <a:lnSpc>
                <a:spcPts val="2850"/>
              </a:lnSpc>
              <a:buNone/>
            </a:pPr>
            <a:r>
              <a:rPr lang="en-US" sz="1200" dirty="0">
                <a:solidFill>
                  <a:srgbClr val="FFFFFF">
                    <a:alpha val="85000"/>
                  </a:srgbClr>
                </a:solidFill>
                <a:latin typeface="Source Sans 3 ExtraLight" pitchFamily="34" charset="0"/>
                <a:ea typeface="Source Sans 3 ExtraLight" pitchFamily="34" charset="-122"/>
                <a:cs typeface="Source Sans 3 ExtraLight" pitchFamily="34" charset="-120"/>
              </a:rPr>
              <a:t> retrained</a:t>
            </a:r>
            <a:endParaRPr lang="en-US" sz="1200" dirty="0"/>
          </a:p>
        </p:txBody>
      </p:sp>
      <p:sp>
        <p:nvSpPr>
          <p:cNvPr id="34" name="Text 32"/>
          <p:cNvSpPr txBox="1"/>
          <p:nvPr/>
        </p:nvSpPr>
        <p:spPr>
          <a:xfrm>
            <a:off x="9020175" y="5095577"/>
            <a:ext cx="1587937"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Full fine-tuning</a:t>
            </a:r>
            <a:endParaRPr lang="en-US" sz="1650" dirty="0"/>
          </a:p>
        </p:txBody>
      </p:sp>
      <p:sp>
        <p:nvSpPr>
          <p:cNvPr id="35" name="Text 33"/>
          <p:cNvSpPr txBox="1"/>
          <p:nvPr/>
        </p:nvSpPr>
        <p:spPr>
          <a:xfrm>
            <a:off x="9020175" y="5363706"/>
            <a:ext cx="2446818"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Retrains all 85.8 million weights.</a:t>
            </a:r>
            <a:endParaRPr lang="en-US" sz="1350" dirty="0"/>
          </a:p>
        </p:txBody>
      </p:sp>
      <p:sp>
        <p:nvSpPr>
          <p:cNvPr id="36" name="Text 34"/>
          <p:cNvSpPr txBox="1"/>
          <p:nvPr/>
        </p:nvSpPr>
        <p:spPr>
          <a:xfrm>
            <a:off x="762000" y="6096000"/>
            <a:ext cx="10684895"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MedMNIST+ at 224 × 224 (Yang et al. 2023); skin lesions from HAM10000 (Tschandl et al. 2018). RTX 5070 Ti laptop GPU. SGD for linear probe and VPT, AdamW for LoRA and full</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fine-tuning; learning rate picked on validation.</a:t>
            </a:r>
            <a:endParaRPr lang="en-US" sz="1125" dirty="0"/>
          </a:p>
        </p:txBody>
      </p:sp>
      <p:sp>
        <p:nvSpPr>
          <p:cNvPr id="37" name="Text 3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24</a:t>
            </a:r>
            <a:endParaRPr lang="en-US" sz="1125"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300871"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How LoRA compares on my three datasets</a:t>
            </a:r>
            <a:endParaRPr lang="en-US" sz="2625" dirty="0"/>
          </a:p>
        </p:txBody>
      </p:sp>
      <p:sp>
        <p:nvSpPr>
          <p:cNvPr id="3" name="Text 1"/>
          <p:cNvSpPr txBox="1"/>
          <p:nvPr/>
        </p:nvSpPr>
        <p:spPr>
          <a:xfrm>
            <a:off x="2190750" y="1683038"/>
            <a:ext cx="2510278"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Balanced accuracy on the test set (%)</a:t>
            </a:r>
            <a:endParaRPr lang="en-US" sz="1200" dirty="0"/>
          </a:p>
        </p:txBody>
      </p:sp>
      <p:sp>
        <p:nvSpPr>
          <p:cNvPr id="4" name="Text 2"/>
          <p:cNvSpPr txBox="1"/>
          <p:nvPr/>
        </p:nvSpPr>
        <p:spPr>
          <a:xfrm>
            <a:off x="6994773" y="1667798"/>
            <a:ext cx="964942"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Against LoRA</a:t>
            </a:r>
            <a:endParaRPr lang="en-US" sz="1275" dirty="0"/>
          </a:p>
        </p:txBody>
      </p:sp>
      <p:sp>
        <p:nvSpPr>
          <p:cNvPr id="5" name="Text 3"/>
          <p:cNvSpPr txBox="1"/>
          <p:nvPr/>
        </p:nvSpPr>
        <p:spPr>
          <a:xfrm>
            <a:off x="762000" y="2134523"/>
            <a:ext cx="1602796"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1,000 training images</a:t>
            </a:r>
            <a:endParaRPr lang="en-US" sz="1275" dirty="0"/>
          </a:p>
        </p:txBody>
      </p:sp>
      <p:sp>
        <p:nvSpPr>
          <p:cNvPr id="6" name="Text 4"/>
          <p:cNvSpPr txBox="1"/>
          <p:nvPr/>
        </p:nvSpPr>
        <p:spPr>
          <a:xfrm>
            <a:off x="762000" y="243360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7" name="Text 5"/>
          <p:cNvSpPr txBox="1"/>
          <p:nvPr/>
        </p:nvSpPr>
        <p:spPr>
          <a:xfrm>
            <a:off x="4553843" y="24336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64.9</a:t>
            </a:r>
            <a:endParaRPr lang="en-US" sz="1350" dirty="0"/>
          </a:p>
        </p:txBody>
      </p:sp>
      <p:sp>
        <p:nvSpPr>
          <p:cNvPr id="8" name="Text 6"/>
          <p:cNvSpPr txBox="1"/>
          <p:nvPr/>
        </p:nvSpPr>
        <p:spPr>
          <a:xfrm>
            <a:off x="6740128" y="2439323"/>
            <a:ext cx="1229773"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1.9 points higher</a:t>
            </a:r>
            <a:endParaRPr lang="en-US" sz="1275" dirty="0"/>
          </a:p>
        </p:txBody>
      </p:sp>
      <p:sp>
        <p:nvSpPr>
          <p:cNvPr id="9" name="Text 7"/>
          <p:cNvSpPr txBox="1"/>
          <p:nvPr/>
        </p:nvSpPr>
        <p:spPr>
          <a:xfrm>
            <a:off x="762000" y="2776508"/>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10" name="Text 8"/>
          <p:cNvSpPr txBox="1"/>
          <p:nvPr/>
        </p:nvSpPr>
        <p:spPr>
          <a:xfrm>
            <a:off x="4487168" y="27765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63.0</a:t>
            </a:r>
            <a:endParaRPr lang="en-US" sz="1350" dirty="0"/>
          </a:p>
        </p:txBody>
      </p:sp>
      <p:sp>
        <p:nvSpPr>
          <p:cNvPr id="11" name="Text 9"/>
          <p:cNvSpPr txBox="1"/>
          <p:nvPr/>
        </p:nvSpPr>
        <p:spPr>
          <a:xfrm>
            <a:off x="762000" y="311940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8C939A"/>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12" name="Text 10"/>
          <p:cNvSpPr txBox="1"/>
          <p:nvPr/>
        </p:nvSpPr>
        <p:spPr>
          <a:xfrm>
            <a:off x="4497586" y="31194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8C939A"/>
                </a:solidFill>
                <a:latin typeface="Source Sans 3 ExtraLight" pitchFamily="34" charset="0"/>
                <a:ea typeface="Source Sans 3 ExtraLight" pitchFamily="34" charset="-122"/>
                <a:cs typeface="Source Sans 3 ExtraLight" pitchFamily="34" charset="-120"/>
              </a:rPr>
              <a:t>63.3</a:t>
            </a:r>
            <a:endParaRPr lang="en-US" sz="1350" dirty="0"/>
          </a:p>
        </p:txBody>
      </p:sp>
      <p:sp>
        <p:nvSpPr>
          <p:cNvPr id="13" name="Text 11"/>
          <p:cNvSpPr txBox="1"/>
          <p:nvPr/>
        </p:nvSpPr>
        <p:spPr>
          <a:xfrm>
            <a:off x="6740128" y="3125123"/>
            <a:ext cx="1229773"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0.3 points higher</a:t>
            </a:r>
            <a:endParaRPr lang="en-US" sz="1275" dirty="0"/>
          </a:p>
        </p:txBody>
      </p:sp>
      <p:sp>
        <p:nvSpPr>
          <p:cNvPr id="14" name="Text 12"/>
          <p:cNvSpPr txBox="1"/>
          <p:nvPr/>
        </p:nvSpPr>
        <p:spPr>
          <a:xfrm>
            <a:off x="762000" y="346230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5" name="Text 13"/>
          <p:cNvSpPr txBox="1"/>
          <p:nvPr/>
        </p:nvSpPr>
        <p:spPr>
          <a:xfrm>
            <a:off x="4325243" y="34623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58.4</a:t>
            </a:r>
            <a:endParaRPr lang="en-US" sz="1350" dirty="0"/>
          </a:p>
        </p:txBody>
      </p:sp>
      <p:sp>
        <p:nvSpPr>
          <p:cNvPr id="16" name="Text 14"/>
          <p:cNvSpPr txBox="1"/>
          <p:nvPr/>
        </p:nvSpPr>
        <p:spPr>
          <a:xfrm>
            <a:off x="6793557" y="3468023"/>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4.6 points lower</a:t>
            </a:r>
            <a:endParaRPr lang="en-US" sz="1275" dirty="0"/>
          </a:p>
        </p:txBody>
      </p:sp>
      <p:sp>
        <p:nvSpPr>
          <p:cNvPr id="17" name="Text 15"/>
          <p:cNvSpPr txBox="1"/>
          <p:nvPr/>
        </p:nvSpPr>
        <p:spPr>
          <a:xfrm>
            <a:off x="762000" y="3887123"/>
            <a:ext cx="1821811"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All 7,007 training images</a:t>
            </a:r>
            <a:endParaRPr lang="en-US" sz="1275" dirty="0"/>
          </a:p>
        </p:txBody>
      </p:sp>
      <p:sp>
        <p:nvSpPr>
          <p:cNvPr id="18" name="Text 16"/>
          <p:cNvSpPr txBox="1"/>
          <p:nvPr/>
        </p:nvSpPr>
        <p:spPr>
          <a:xfrm>
            <a:off x="762000" y="418620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19" name="Text 17"/>
          <p:cNvSpPr txBox="1"/>
          <p:nvPr/>
        </p:nvSpPr>
        <p:spPr>
          <a:xfrm>
            <a:off x="5241578" y="41862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84.4</a:t>
            </a:r>
            <a:endParaRPr lang="en-US" sz="1350" dirty="0"/>
          </a:p>
        </p:txBody>
      </p:sp>
      <p:sp>
        <p:nvSpPr>
          <p:cNvPr id="20" name="Text 18"/>
          <p:cNvSpPr txBox="1"/>
          <p:nvPr/>
        </p:nvSpPr>
        <p:spPr>
          <a:xfrm>
            <a:off x="6740128" y="4191923"/>
            <a:ext cx="1229773"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1.8 points higher</a:t>
            </a:r>
            <a:endParaRPr lang="en-US" sz="1275" dirty="0"/>
          </a:p>
        </p:txBody>
      </p:sp>
      <p:sp>
        <p:nvSpPr>
          <p:cNvPr id="21" name="Text 19"/>
          <p:cNvSpPr txBox="1"/>
          <p:nvPr/>
        </p:nvSpPr>
        <p:spPr>
          <a:xfrm>
            <a:off x="762000" y="4529108"/>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22" name="Text 20"/>
          <p:cNvSpPr txBox="1"/>
          <p:nvPr/>
        </p:nvSpPr>
        <p:spPr>
          <a:xfrm>
            <a:off x="5177730" y="45291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82.6</a:t>
            </a:r>
            <a:endParaRPr lang="en-US" sz="1350" dirty="0"/>
          </a:p>
        </p:txBody>
      </p:sp>
      <p:sp>
        <p:nvSpPr>
          <p:cNvPr id="23" name="Text 21"/>
          <p:cNvSpPr txBox="1"/>
          <p:nvPr/>
        </p:nvSpPr>
        <p:spPr>
          <a:xfrm>
            <a:off x="762000" y="487200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8C939A"/>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24" name="Text 22"/>
          <p:cNvSpPr txBox="1"/>
          <p:nvPr/>
        </p:nvSpPr>
        <p:spPr>
          <a:xfrm>
            <a:off x="5121473" y="48720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8C939A"/>
                </a:solidFill>
                <a:latin typeface="Source Sans 3 ExtraLight" pitchFamily="34" charset="0"/>
                <a:ea typeface="Source Sans 3 ExtraLight" pitchFamily="34" charset="-122"/>
                <a:cs typeface="Source Sans 3 ExtraLight" pitchFamily="34" charset="-120"/>
              </a:rPr>
              <a:t>81.0</a:t>
            </a:r>
            <a:endParaRPr lang="en-US" sz="1350" dirty="0"/>
          </a:p>
        </p:txBody>
      </p:sp>
      <p:sp>
        <p:nvSpPr>
          <p:cNvPr id="25" name="Text 23"/>
          <p:cNvSpPr txBox="1"/>
          <p:nvPr/>
        </p:nvSpPr>
        <p:spPr>
          <a:xfrm>
            <a:off x="6793557" y="4877723"/>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1.6 points lower</a:t>
            </a:r>
            <a:endParaRPr lang="en-US" sz="1275" dirty="0"/>
          </a:p>
        </p:txBody>
      </p:sp>
      <p:sp>
        <p:nvSpPr>
          <p:cNvPr id="26" name="Text 24"/>
          <p:cNvSpPr txBox="1"/>
          <p:nvPr/>
        </p:nvSpPr>
        <p:spPr>
          <a:xfrm>
            <a:off x="762000" y="521490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27" name="Text 25"/>
          <p:cNvSpPr txBox="1"/>
          <p:nvPr/>
        </p:nvSpPr>
        <p:spPr>
          <a:xfrm>
            <a:off x="4667250" y="52149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68.1</a:t>
            </a:r>
            <a:endParaRPr lang="en-US" sz="1350" dirty="0"/>
          </a:p>
        </p:txBody>
      </p:sp>
      <p:sp>
        <p:nvSpPr>
          <p:cNvPr id="28" name="Text 26"/>
          <p:cNvSpPr txBox="1"/>
          <p:nvPr/>
        </p:nvSpPr>
        <p:spPr>
          <a:xfrm>
            <a:off x="6713041" y="5220623"/>
            <a:ext cx="1257943"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14.5 points lower</a:t>
            </a:r>
            <a:endParaRPr lang="en-US" sz="1275" dirty="0"/>
          </a:p>
        </p:txBody>
      </p:sp>
      <p:sp>
        <p:nvSpPr>
          <p:cNvPr id="29" name="Text 27"/>
          <p:cNvSpPr txBox="1"/>
          <p:nvPr/>
        </p:nvSpPr>
        <p:spPr>
          <a:xfrm>
            <a:off x="2157561" y="5628293"/>
            <a:ext cx="126182"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0</a:t>
            </a:r>
            <a:endParaRPr lang="en-US" sz="1050" dirty="0"/>
          </a:p>
        </p:txBody>
      </p:sp>
      <p:sp>
        <p:nvSpPr>
          <p:cNvPr id="30" name="Text 28"/>
          <p:cNvSpPr txBox="1"/>
          <p:nvPr/>
        </p:nvSpPr>
        <p:spPr>
          <a:xfrm>
            <a:off x="3005510" y="56282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25</a:t>
            </a:r>
            <a:endParaRPr lang="en-US" sz="1050" dirty="0"/>
          </a:p>
        </p:txBody>
      </p:sp>
      <p:sp>
        <p:nvSpPr>
          <p:cNvPr id="31" name="Text 29"/>
          <p:cNvSpPr txBox="1"/>
          <p:nvPr/>
        </p:nvSpPr>
        <p:spPr>
          <a:xfrm>
            <a:off x="3886572" y="56282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50</a:t>
            </a:r>
            <a:endParaRPr lang="en-US" sz="1050" dirty="0"/>
          </a:p>
        </p:txBody>
      </p:sp>
      <p:sp>
        <p:nvSpPr>
          <p:cNvPr id="32" name="Text 30"/>
          <p:cNvSpPr txBox="1"/>
          <p:nvPr/>
        </p:nvSpPr>
        <p:spPr>
          <a:xfrm>
            <a:off x="4767635" y="56282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75</a:t>
            </a:r>
            <a:endParaRPr lang="en-US" sz="1050" dirty="0"/>
          </a:p>
        </p:txBody>
      </p:sp>
      <p:sp>
        <p:nvSpPr>
          <p:cNvPr id="33" name="Text 31"/>
          <p:cNvSpPr txBox="1"/>
          <p:nvPr/>
        </p:nvSpPr>
        <p:spPr>
          <a:xfrm>
            <a:off x="5615583" y="5628293"/>
            <a:ext cx="263938"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100</a:t>
            </a:r>
            <a:endParaRPr lang="en-US" sz="1050" dirty="0"/>
          </a:p>
        </p:txBody>
      </p:sp>
      <p:sp>
        <p:nvSpPr>
          <p:cNvPr id="34" name="Text 32"/>
          <p:cNvSpPr txBox="1"/>
          <p:nvPr/>
        </p:nvSpPr>
        <p:spPr>
          <a:xfrm>
            <a:off x="8286750" y="2557909"/>
            <a:ext cx="3283256"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Seven kinds of skin lesion, and two thirds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of the images show harmless moles. This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is the hardest of the three tasks.</a:t>
            </a:r>
            <a:endParaRPr lang="en-US" sz="1425" dirty="0"/>
          </a:p>
        </p:txBody>
      </p:sp>
      <p:sp>
        <p:nvSpPr>
          <p:cNvPr id="35" name="Text 33"/>
          <p:cNvSpPr txBox="1"/>
          <p:nvPr/>
        </p:nvSpPr>
        <p:spPr>
          <a:xfrm>
            <a:off x="8286750" y="3505646"/>
            <a:ext cx="3254002"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 all 7,007 images, LoRA is 1.6 points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ahead of VPT-deep and 1.8 points behind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425" dirty="0"/>
          </a:p>
        </p:txBody>
      </p:sp>
      <p:sp>
        <p:nvSpPr>
          <p:cNvPr id="36" name="Text 34"/>
          <p:cNvSpPr txBox="1"/>
          <p:nvPr/>
        </p:nvSpPr>
        <p:spPr>
          <a:xfrm>
            <a:off x="8286750" y="4453384"/>
            <a:ext cx="3126153"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 1,000 images, LoRA is 0.3 points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behind VPT-deep and 1.9 points behind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425" dirty="0"/>
          </a:p>
        </p:txBody>
      </p:sp>
      <p:sp>
        <p:nvSpPr>
          <p:cNvPr id="37" name="Text 35"/>
          <p:cNvSpPr txBox="1"/>
          <p:nvPr/>
        </p:nvSpPr>
        <p:spPr>
          <a:xfrm>
            <a:off x="762000" y="6096000"/>
            <a:ext cx="10833175"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My runs: ViT-B/16 (ImageNet-21k), MedMNIST+ 224 × 224, balanced accuracy on the test set (the mean per-class recall), bars start at 0. Each method was trained once with 1,000</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images and once with the full training set; there are no points in between.</a:t>
            </a:r>
            <a:endParaRPr lang="en-US" sz="1125" dirty="0"/>
          </a:p>
        </p:txBody>
      </p:sp>
      <p:sp>
        <p:nvSpPr>
          <p:cNvPr id="38" name="Text 36"/>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25</a:t>
            </a:r>
            <a:endParaRPr lang="en-US" sz="1125"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300871"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How LoRA compares on my three datasets</a:t>
            </a:r>
            <a:endParaRPr lang="en-US" sz="2625" dirty="0"/>
          </a:p>
        </p:txBody>
      </p:sp>
      <p:sp>
        <p:nvSpPr>
          <p:cNvPr id="3" name="Text 1"/>
          <p:cNvSpPr txBox="1"/>
          <p:nvPr/>
        </p:nvSpPr>
        <p:spPr>
          <a:xfrm>
            <a:off x="2190750" y="1683038"/>
            <a:ext cx="2510278"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Balanced accuracy on the test set (%)</a:t>
            </a:r>
            <a:endParaRPr lang="en-US" sz="1200" dirty="0"/>
          </a:p>
        </p:txBody>
      </p:sp>
      <p:sp>
        <p:nvSpPr>
          <p:cNvPr id="4" name="Text 2"/>
          <p:cNvSpPr txBox="1"/>
          <p:nvPr/>
        </p:nvSpPr>
        <p:spPr>
          <a:xfrm>
            <a:off x="6994773" y="1667798"/>
            <a:ext cx="964942"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Against LoRA</a:t>
            </a:r>
            <a:endParaRPr lang="en-US" sz="1275" dirty="0"/>
          </a:p>
        </p:txBody>
      </p:sp>
      <p:sp>
        <p:nvSpPr>
          <p:cNvPr id="5" name="Text 3"/>
          <p:cNvSpPr txBox="1"/>
          <p:nvPr/>
        </p:nvSpPr>
        <p:spPr>
          <a:xfrm>
            <a:off x="762000" y="2134523"/>
            <a:ext cx="1602796"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1,000 training images</a:t>
            </a:r>
            <a:endParaRPr lang="en-US" sz="1275" dirty="0"/>
          </a:p>
        </p:txBody>
      </p:sp>
      <p:sp>
        <p:nvSpPr>
          <p:cNvPr id="6" name="Text 4"/>
          <p:cNvSpPr txBox="1"/>
          <p:nvPr/>
        </p:nvSpPr>
        <p:spPr>
          <a:xfrm>
            <a:off x="762000" y="243360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7" name="Text 5"/>
          <p:cNvSpPr txBox="1"/>
          <p:nvPr/>
        </p:nvSpPr>
        <p:spPr>
          <a:xfrm>
            <a:off x="5720655" y="24336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98.0</a:t>
            </a:r>
            <a:endParaRPr lang="en-US" sz="1350" dirty="0"/>
          </a:p>
        </p:txBody>
      </p:sp>
      <p:sp>
        <p:nvSpPr>
          <p:cNvPr id="8" name="Text 6"/>
          <p:cNvSpPr txBox="1"/>
          <p:nvPr/>
        </p:nvSpPr>
        <p:spPr>
          <a:xfrm>
            <a:off x="6793557" y="2439323"/>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0.4 points lower</a:t>
            </a:r>
            <a:endParaRPr lang="en-US" sz="1275" dirty="0"/>
          </a:p>
        </p:txBody>
      </p:sp>
      <p:sp>
        <p:nvSpPr>
          <p:cNvPr id="9" name="Text 7"/>
          <p:cNvSpPr txBox="1"/>
          <p:nvPr/>
        </p:nvSpPr>
        <p:spPr>
          <a:xfrm>
            <a:off x="762000" y="2776508"/>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10" name="Text 8"/>
          <p:cNvSpPr txBox="1"/>
          <p:nvPr/>
        </p:nvSpPr>
        <p:spPr>
          <a:xfrm>
            <a:off x="5734943" y="27765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98.4</a:t>
            </a:r>
            <a:endParaRPr lang="en-US" sz="1350" dirty="0"/>
          </a:p>
        </p:txBody>
      </p:sp>
      <p:sp>
        <p:nvSpPr>
          <p:cNvPr id="11" name="Text 9"/>
          <p:cNvSpPr txBox="1"/>
          <p:nvPr/>
        </p:nvSpPr>
        <p:spPr>
          <a:xfrm>
            <a:off x="762000" y="311940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8C939A"/>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12" name="Text 10"/>
          <p:cNvSpPr txBox="1"/>
          <p:nvPr/>
        </p:nvSpPr>
        <p:spPr>
          <a:xfrm>
            <a:off x="5727353" y="31194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8C939A"/>
                </a:solidFill>
                <a:latin typeface="Source Sans 3 ExtraLight" pitchFamily="34" charset="0"/>
                <a:ea typeface="Source Sans 3 ExtraLight" pitchFamily="34" charset="-122"/>
                <a:cs typeface="Source Sans 3 ExtraLight" pitchFamily="34" charset="-120"/>
              </a:rPr>
              <a:t>98.2</a:t>
            </a:r>
            <a:endParaRPr lang="en-US" sz="1350" dirty="0"/>
          </a:p>
        </p:txBody>
      </p:sp>
      <p:sp>
        <p:nvSpPr>
          <p:cNvPr id="13" name="Text 11"/>
          <p:cNvSpPr txBox="1"/>
          <p:nvPr/>
        </p:nvSpPr>
        <p:spPr>
          <a:xfrm>
            <a:off x="6793557" y="3125123"/>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0.2 points lower</a:t>
            </a:r>
            <a:endParaRPr lang="en-US" sz="1275" dirty="0"/>
          </a:p>
        </p:txBody>
      </p:sp>
      <p:sp>
        <p:nvSpPr>
          <p:cNvPr id="14" name="Text 12"/>
          <p:cNvSpPr txBox="1"/>
          <p:nvPr/>
        </p:nvSpPr>
        <p:spPr>
          <a:xfrm>
            <a:off x="762000" y="346230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5" name="Text 13"/>
          <p:cNvSpPr txBox="1"/>
          <p:nvPr/>
        </p:nvSpPr>
        <p:spPr>
          <a:xfrm>
            <a:off x="5653980" y="34623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96.1</a:t>
            </a:r>
            <a:endParaRPr lang="en-US" sz="1350" dirty="0"/>
          </a:p>
        </p:txBody>
      </p:sp>
      <p:sp>
        <p:nvSpPr>
          <p:cNvPr id="16" name="Text 14"/>
          <p:cNvSpPr txBox="1"/>
          <p:nvPr/>
        </p:nvSpPr>
        <p:spPr>
          <a:xfrm>
            <a:off x="6793557" y="3468023"/>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2.3 points lower</a:t>
            </a:r>
            <a:endParaRPr lang="en-US" sz="1275" dirty="0"/>
          </a:p>
        </p:txBody>
      </p:sp>
      <p:sp>
        <p:nvSpPr>
          <p:cNvPr id="17" name="Text 15"/>
          <p:cNvSpPr txBox="1"/>
          <p:nvPr/>
        </p:nvSpPr>
        <p:spPr>
          <a:xfrm>
            <a:off x="762000" y="3887123"/>
            <a:ext cx="1908179"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All 11,959 training images</a:t>
            </a:r>
            <a:endParaRPr lang="en-US" sz="1275" dirty="0"/>
          </a:p>
        </p:txBody>
      </p:sp>
      <p:sp>
        <p:nvSpPr>
          <p:cNvPr id="18" name="Text 16"/>
          <p:cNvSpPr txBox="1"/>
          <p:nvPr/>
        </p:nvSpPr>
        <p:spPr>
          <a:xfrm>
            <a:off x="762000" y="418620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19" name="Text 17"/>
          <p:cNvSpPr txBox="1"/>
          <p:nvPr/>
        </p:nvSpPr>
        <p:spPr>
          <a:xfrm>
            <a:off x="5762625" y="41862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99.2</a:t>
            </a:r>
            <a:endParaRPr lang="en-US" sz="1350" dirty="0"/>
          </a:p>
        </p:txBody>
      </p:sp>
      <p:sp>
        <p:nvSpPr>
          <p:cNvPr id="20" name="Text 18"/>
          <p:cNvSpPr txBox="1"/>
          <p:nvPr/>
        </p:nvSpPr>
        <p:spPr>
          <a:xfrm>
            <a:off x="6740128" y="4191923"/>
            <a:ext cx="1229773"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0.2 points higher</a:t>
            </a:r>
            <a:endParaRPr lang="en-US" sz="1275" dirty="0"/>
          </a:p>
        </p:txBody>
      </p:sp>
      <p:sp>
        <p:nvSpPr>
          <p:cNvPr id="21" name="Text 19"/>
          <p:cNvSpPr txBox="1"/>
          <p:nvPr/>
        </p:nvSpPr>
        <p:spPr>
          <a:xfrm>
            <a:off x="762000" y="4529108"/>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22" name="Text 20"/>
          <p:cNvSpPr txBox="1"/>
          <p:nvPr/>
        </p:nvSpPr>
        <p:spPr>
          <a:xfrm>
            <a:off x="5755928" y="45291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99.0</a:t>
            </a:r>
            <a:endParaRPr lang="en-US" sz="1350" dirty="0"/>
          </a:p>
        </p:txBody>
      </p:sp>
      <p:sp>
        <p:nvSpPr>
          <p:cNvPr id="23" name="Text 21"/>
          <p:cNvSpPr txBox="1"/>
          <p:nvPr/>
        </p:nvSpPr>
        <p:spPr>
          <a:xfrm>
            <a:off x="762000" y="487200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8C939A"/>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24" name="Text 22"/>
          <p:cNvSpPr txBox="1"/>
          <p:nvPr/>
        </p:nvSpPr>
        <p:spPr>
          <a:xfrm>
            <a:off x="5759648" y="48720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8C939A"/>
                </a:solidFill>
                <a:latin typeface="Source Sans 3 ExtraLight" pitchFamily="34" charset="0"/>
                <a:ea typeface="Source Sans 3 ExtraLight" pitchFamily="34" charset="-122"/>
                <a:cs typeface="Source Sans 3 ExtraLight" pitchFamily="34" charset="-120"/>
              </a:rPr>
              <a:t>99.1</a:t>
            </a:r>
            <a:endParaRPr lang="en-US" sz="1350" dirty="0"/>
          </a:p>
        </p:txBody>
      </p:sp>
      <p:sp>
        <p:nvSpPr>
          <p:cNvPr id="25" name="Text 23"/>
          <p:cNvSpPr txBox="1"/>
          <p:nvPr/>
        </p:nvSpPr>
        <p:spPr>
          <a:xfrm>
            <a:off x="6740128" y="4877723"/>
            <a:ext cx="1229773"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0.1 points higher</a:t>
            </a:r>
            <a:endParaRPr lang="en-US" sz="1275" dirty="0"/>
          </a:p>
        </p:txBody>
      </p:sp>
      <p:sp>
        <p:nvSpPr>
          <p:cNvPr id="26" name="Text 24"/>
          <p:cNvSpPr txBox="1"/>
          <p:nvPr/>
        </p:nvSpPr>
        <p:spPr>
          <a:xfrm>
            <a:off x="762000" y="521490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27" name="Text 25"/>
          <p:cNvSpPr txBox="1"/>
          <p:nvPr/>
        </p:nvSpPr>
        <p:spPr>
          <a:xfrm>
            <a:off x="5699671" y="52149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97.4</a:t>
            </a:r>
            <a:endParaRPr lang="en-US" sz="1350" dirty="0"/>
          </a:p>
        </p:txBody>
      </p:sp>
      <p:sp>
        <p:nvSpPr>
          <p:cNvPr id="28" name="Text 26"/>
          <p:cNvSpPr txBox="1"/>
          <p:nvPr/>
        </p:nvSpPr>
        <p:spPr>
          <a:xfrm>
            <a:off x="6793557" y="5220623"/>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1.6 points lower</a:t>
            </a:r>
            <a:endParaRPr lang="en-US" sz="1275" dirty="0"/>
          </a:p>
        </p:txBody>
      </p:sp>
      <p:sp>
        <p:nvSpPr>
          <p:cNvPr id="29" name="Text 27"/>
          <p:cNvSpPr txBox="1"/>
          <p:nvPr/>
        </p:nvSpPr>
        <p:spPr>
          <a:xfrm>
            <a:off x="2157561" y="5628293"/>
            <a:ext cx="126182"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0</a:t>
            </a:r>
            <a:endParaRPr lang="en-US" sz="1050" dirty="0"/>
          </a:p>
        </p:txBody>
      </p:sp>
      <p:sp>
        <p:nvSpPr>
          <p:cNvPr id="30" name="Text 28"/>
          <p:cNvSpPr txBox="1"/>
          <p:nvPr/>
        </p:nvSpPr>
        <p:spPr>
          <a:xfrm>
            <a:off x="3005510" y="56282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25</a:t>
            </a:r>
            <a:endParaRPr lang="en-US" sz="1050" dirty="0"/>
          </a:p>
        </p:txBody>
      </p:sp>
      <p:sp>
        <p:nvSpPr>
          <p:cNvPr id="31" name="Text 29"/>
          <p:cNvSpPr txBox="1"/>
          <p:nvPr/>
        </p:nvSpPr>
        <p:spPr>
          <a:xfrm>
            <a:off x="3886572" y="56282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50</a:t>
            </a:r>
            <a:endParaRPr lang="en-US" sz="1050" dirty="0"/>
          </a:p>
        </p:txBody>
      </p:sp>
      <p:sp>
        <p:nvSpPr>
          <p:cNvPr id="32" name="Text 30"/>
          <p:cNvSpPr txBox="1"/>
          <p:nvPr/>
        </p:nvSpPr>
        <p:spPr>
          <a:xfrm>
            <a:off x="4767635" y="56282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75</a:t>
            </a:r>
            <a:endParaRPr lang="en-US" sz="1050" dirty="0"/>
          </a:p>
        </p:txBody>
      </p:sp>
      <p:sp>
        <p:nvSpPr>
          <p:cNvPr id="33" name="Text 31"/>
          <p:cNvSpPr txBox="1"/>
          <p:nvPr/>
        </p:nvSpPr>
        <p:spPr>
          <a:xfrm>
            <a:off x="5615583" y="5628293"/>
            <a:ext cx="263938"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100</a:t>
            </a:r>
            <a:endParaRPr lang="en-US" sz="1050" dirty="0"/>
          </a:p>
        </p:txBody>
      </p:sp>
      <p:sp>
        <p:nvSpPr>
          <p:cNvPr id="34" name="Text 32"/>
          <p:cNvSpPr txBox="1"/>
          <p:nvPr/>
        </p:nvSpPr>
        <p:spPr>
          <a:xfrm>
            <a:off x="8286750" y="2557909"/>
            <a:ext cx="2973538"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Eight kinds of blood cell under a</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microscope. Every method does well</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here, so the bars are almost the same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length.</a:t>
            </a:r>
            <a:endParaRPr lang="en-US" sz="1425" dirty="0"/>
          </a:p>
        </p:txBody>
      </p:sp>
      <p:sp>
        <p:nvSpPr>
          <p:cNvPr id="35" name="Text 33"/>
          <p:cNvSpPr txBox="1"/>
          <p:nvPr/>
        </p:nvSpPr>
        <p:spPr>
          <a:xfrm>
            <a:off x="8286750" y="3777109"/>
            <a:ext cx="3251061"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 all 11,959 images, LoRA is 0.1 points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behind VPT-deep and 0.2 points behind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425" dirty="0"/>
          </a:p>
        </p:txBody>
      </p:sp>
      <p:sp>
        <p:nvSpPr>
          <p:cNvPr id="36" name="Text 34"/>
          <p:cNvSpPr txBox="1"/>
          <p:nvPr/>
        </p:nvSpPr>
        <p:spPr>
          <a:xfrm>
            <a:off x="8286750" y="4724846"/>
            <a:ext cx="3187601"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 1,000 images, LoRA is 0.2 points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ahead of VPT-deep and 0.4 points ahead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of full fine-tuning.</a:t>
            </a:r>
            <a:endParaRPr lang="en-US" sz="1425" dirty="0"/>
          </a:p>
        </p:txBody>
      </p:sp>
      <p:sp>
        <p:nvSpPr>
          <p:cNvPr id="37" name="Text 35"/>
          <p:cNvSpPr txBox="1"/>
          <p:nvPr/>
        </p:nvSpPr>
        <p:spPr>
          <a:xfrm>
            <a:off x="762000" y="6096000"/>
            <a:ext cx="10833175"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My runs: ViT-B/16 (ImageNet-21k), MedMNIST+ 224 × 224, balanced accuracy on the test set (the mean per-class recall), bars start at 0. Each method was trained once with 1,000</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images and once with the full training set; there are no points in between.</a:t>
            </a:r>
            <a:endParaRPr lang="en-US" sz="1125" dirty="0"/>
          </a:p>
        </p:txBody>
      </p:sp>
      <p:sp>
        <p:nvSpPr>
          <p:cNvPr id="38" name="Text 36"/>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25</a:t>
            </a:r>
            <a:endParaRPr lang="en-US" sz="1125"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300871"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How LoRA compares on my three datasets</a:t>
            </a:r>
            <a:endParaRPr lang="en-US" sz="2625" dirty="0"/>
          </a:p>
        </p:txBody>
      </p:sp>
      <p:sp>
        <p:nvSpPr>
          <p:cNvPr id="3" name="Text 1"/>
          <p:cNvSpPr txBox="1"/>
          <p:nvPr/>
        </p:nvSpPr>
        <p:spPr>
          <a:xfrm>
            <a:off x="2190750" y="1683038"/>
            <a:ext cx="2510278"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Balanced accuracy on the test set (%)</a:t>
            </a:r>
            <a:endParaRPr lang="en-US" sz="1200" dirty="0"/>
          </a:p>
        </p:txBody>
      </p:sp>
      <p:sp>
        <p:nvSpPr>
          <p:cNvPr id="4" name="Text 2"/>
          <p:cNvSpPr txBox="1"/>
          <p:nvPr/>
        </p:nvSpPr>
        <p:spPr>
          <a:xfrm>
            <a:off x="6994773" y="1667798"/>
            <a:ext cx="964942"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Against LoRA</a:t>
            </a:r>
            <a:endParaRPr lang="en-US" sz="1275" dirty="0"/>
          </a:p>
        </p:txBody>
      </p:sp>
      <p:sp>
        <p:nvSpPr>
          <p:cNvPr id="5" name="Text 3"/>
          <p:cNvSpPr txBox="1"/>
          <p:nvPr/>
        </p:nvSpPr>
        <p:spPr>
          <a:xfrm>
            <a:off x="762000" y="2134523"/>
            <a:ext cx="1602796"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1,000 training images</a:t>
            </a:r>
            <a:endParaRPr lang="en-US" sz="1275" dirty="0"/>
          </a:p>
        </p:txBody>
      </p:sp>
      <p:sp>
        <p:nvSpPr>
          <p:cNvPr id="6" name="Text 4"/>
          <p:cNvSpPr txBox="1"/>
          <p:nvPr/>
        </p:nvSpPr>
        <p:spPr>
          <a:xfrm>
            <a:off x="762000" y="243360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7" name="Text 5"/>
          <p:cNvSpPr txBox="1"/>
          <p:nvPr/>
        </p:nvSpPr>
        <p:spPr>
          <a:xfrm>
            <a:off x="5558730" y="24336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93.4</a:t>
            </a:r>
            <a:endParaRPr lang="en-US" sz="1350" dirty="0"/>
          </a:p>
        </p:txBody>
      </p:sp>
      <p:sp>
        <p:nvSpPr>
          <p:cNvPr id="8" name="Text 6"/>
          <p:cNvSpPr txBox="1"/>
          <p:nvPr/>
        </p:nvSpPr>
        <p:spPr>
          <a:xfrm>
            <a:off x="6740128" y="2439323"/>
            <a:ext cx="1229773"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0.6 points higher</a:t>
            </a:r>
            <a:endParaRPr lang="en-US" sz="1275" dirty="0"/>
          </a:p>
        </p:txBody>
      </p:sp>
      <p:sp>
        <p:nvSpPr>
          <p:cNvPr id="9" name="Text 7"/>
          <p:cNvSpPr txBox="1"/>
          <p:nvPr/>
        </p:nvSpPr>
        <p:spPr>
          <a:xfrm>
            <a:off x="762000" y="2776508"/>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10" name="Text 8"/>
          <p:cNvSpPr txBox="1"/>
          <p:nvPr/>
        </p:nvSpPr>
        <p:spPr>
          <a:xfrm>
            <a:off x="5537746" y="27765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92.8</a:t>
            </a:r>
            <a:endParaRPr lang="en-US" sz="1350" dirty="0"/>
          </a:p>
        </p:txBody>
      </p:sp>
      <p:sp>
        <p:nvSpPr>
          <p:cNvPr id="11" name="Text 9"/>
          <p:cNvSpPr txBox="1"/>
          <p:nvPr/>
        </p:nvSpPr>
        <p:spPr>
          <a:xfrm>
            <a:off x="762000" y="311940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8C939A"/>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12" name="Text 10"/>
          <p:cNvSpPr txBox="1"/>
          <p:nvPr/>
        </p:nvSpPr>
        <p:spPr>
          <a:xfrm>
            <a:off x="5428208" y="31194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8C939A"/>
                </a:solidFill>
                <a:latin typeface="Source Sans 3 ExtraLight" pitchFamily="34" charset="0"/>
                <a:ea typeface="Source Sans 3 ExtraLight" pitchFamily="34" charset="-122"/>
                <a:cs typeface="Source Sans 3 ExtraLight" pitchFamily="34" charset="-120"/>
              </a:rPr>
              <a:t>89.7</a:t>
            </a:r>
            <a:endParaRPr lang="en-US" sz="1350" dirty="0"/>
          </a:p>
        </p:txBody>
      </p:sp>
      <p:sp>
        <p:nvSpPr>
          <p:cNvPr id="13" name="Text 11"/>
          <p:cNvSpPr txBox="1"/>
          <p:nvPr/>
        </p:nvSpPr>
        <p:spPr>
          <a:xfrm>
            <a:off x="6793557" y="3125123"/>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3.1 points lower</a:t>
            </a:r>
            <a:endParaRPr lang="en-US" sz="1275" dirty="0"/>
          </a:p>
        </p:txBody>
      </p:sp>
      <p:sp>
        <p:nvSpPr>
          <p:cNvPr id="14" name="Text 12"/>
          <p:cNvSpPr txBox="1"/>
          <p:nvPr/>
        </p:nvSpPr>
        <p:spPr>
          <a:xfrm>
            <a:off x="762000" y="346230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5" name="Text 13"/>
          <p:cNvSpPr txBox="1"/>
          <p:nvPr/>
        </p:nvSpPr>
        <p:spPr>
          <a:xfrm>
            <a:off x="5410200" y="34623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89.2</a:t>
            </a:r>
            <a:endParaRPr lang="en-US" sz="1350" dirty="0"/>
          </a:p>
        </p:txBody>
      </p:sp>
      <p:sp>
        <p:nvSpPr>
          <p:cNvPr id="16" name="Text 14"/>
          <p:cNvSpPr txBox="1"/>
          <p:nvPr/>
        </p:nvSpPr>
        <p:spPr>
          <a:xfrm>
            <a:off x="6793557" y="3468023"/>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3.6 points lower</a:t>
            </a:r>
            <a:endParaRPr lang="en-US" sz="1275" dirty="0"/>
          </a:p>
        </p:txBody>
      </p:sp>
      <p:sp>
        <p:nvSpPr>
          <p:cNvPr id="17" name="Text 15"/>
          <p:cNvSpPr txBox="1"/>
          <p:nvPr/>
        </p:nvSpPr>
        <p:spPr>
          <a:xfrm>
            <a:off x="762000" y="3887123"/>
            <a:ext cx="1821811"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All 4,708 training images</a:t>
            </a:r>
            <a:endParaRPr lang="en-US" sz="1275" dirty="0"/>
          </a:p>
        </p:txBody>
      </p:sp>
      <p:sp>
        <p:nvSpPr>
          <p:cNvPr id="18" name="Text 16"/>
          <p:cNvSpPr txBox="1"/>
          <p:nvPr/>
        </p:nvSpPr>
        <p:spPr>
          <a:xfrm>
            <a:off x="762000" y="418620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19" name="Text 17"/>
          <p:cNvSpPr txBox="1"/>
          <p:nvPr/>
        </p:nvSpPr>
        <p:spPr>
          <a:xfrm>
            <a:off x="5554861" y="41862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93.3</a:t>
            </a:r>
            <a:endParaRPr lang="en-US" sz="1350" dirty="0"/>
          </a:p>
        </p:txBody>
      </p:sp>
      <p:sp>
        <p:nvSpPr>
          <p:cNvPr id="20" name="Text 18"/>
          <p:cNvSpPr txBox="1"/>
          <p:nvPr/>
        </p:nvSpPr>
        <p:spPr>
          <a:xfrm>
            <a:off x="6740128" y="4191923"/>
            <a:ext cx="1229773"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0.2 points higher</a:t>
            </a:r>
            <a:endParaRPr lang="en-US" sz="1275" dirty="0"/>
          </a:p>
        </p:txBody>
      </p:sp>
      <p:sp>
        <p:nvSpPr>
          <p:cNvPr id="21" name="Text 19"/>
          <p:cNvSpPr txBox="1"/>
          <p:nvPr/>
        </p:nvSpPr>
        <p:spPr>
          <a:xfrm>
            <a:off x="762000" y="4529108"/>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22" name="Text 20"/>
          <p:cNvSpPr txBox="1"/>
          <p:nvPr/>
        </p:nvSpPr>
        <p:spPr>
          <a:xfrm>
            <a:off x="5548313" y="45291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93.1</a:t>
            </a:r>
            <a:endParaRPr lang="en-US" sz="1350" dirty="0"/>
          </a:p>
        </p:txBody>
      </p:sp>
      <p:sp>
        <p:nvSpPr>
          <p:cNvPr id="23" name="Text 21"/>
          <p:cNvSpPr txBox="1"/>
          <p:nvPr/>
        </p:nvSpPr>
        <p:spPr>
          <a:xfrm>
            <a:off x="762000" y="487200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8C939A"/>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24" name="Text 22"/>
          <p:cNvSpPr txBox="1"/>
          <p:nvPr/>
        </p:nvSpPr>
        <p:spPr>
          <a:xfrm>
            <a:off x="5583436" y="48720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8C939A"/>
                </a:solidFill>
                <a:latin typeface="Source Sans 3 ExtraLight" pitchFamily="34" charset="0"/>
                <a:ea typeface="Source Sans 3 ExtraLight" pitchFamily="34" charset="-122"/>
                <a:cs typeface="Source Sans 3 ExtraLight" pitchFamily="34" charset="-120"/>
              </a:rPr>
              <a:t>94.1</a:t>
            </a:r>
            <a:endParaRPr lang="en-US" sz="1350" dirty="0"/>
          </a:p>
        </p:txBody>
      </p:sp>
      <p:sp>
        <p:nvSpPr>
          <p:cNvPr id="25" name="Text 23"/>
          <p:cNvSpPr txBox="1"/>
          <p:nvPr/>
        </p:nvSpPr>
        <p:spPr>
          <a:xfrm>
            <a:off x="6740128" y="4877723"/>
            <a:ext cx="1229773"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1.0 points higher</a:t>
            </a:r>
            <a:endParaRPr lang="en-US" sz="1275" dirty="0"/>
          </a:p>
        </p:txBody>
      </p:sp>
      <p:sp>
        <p:nvSpPr>
          <p:cNvPr id="26" name="Text 24"/>
          <p:cNvSpPr txBox="1"/>
          <p:nvPr/>
        </p:nvSpPr>
        <p:spPr>
          <a:xfrm>
            <a:off x="762000" y="521490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27" name="Text 25"/>
          <p:cNvSpPr txBox="1"/>
          <p:nvPr/>
        </p:nvSpPr>
        <p:spPr>
          <a:xfrm>
            <a:off x="5470178" y="52149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90.9</a:t>
            </a:r>
            <a:endParaRPr lang="en-US" sz="1350" dirty="0"/>
          </a:p>
        </p:txBody>
      </p:sp>
      <p:sp>
        <p:nvSpPr>
          <p:cNvPr id="28" name="Text 26"/>
          <p:cNvSpPr txBox="1"/>
          <p:nvPr/>
        </p:nvSpPr>
        <p:spPr>
          <a:xfrm>
            <a:off x="6793557" y="5220623"/>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2.2 points lower</a:t>
            </a:r>
            <a:endParaRPr lang="en-US" sz="1275" dirty="0"/>
          </a:p>
        </p:txBody>
      </p:sp>
      <p:sp>
        <p:nvSpPr>
          <p:cNvPr id="29" name="Text 27"/>
          <p:cNvSpPr txBox="1"/>
          <p:nvPr/>
        </p:nvSpPr>
        <p:spPr>
          <a:xfrm>
            <a:off x="2157561" y="5628293"/>
            <a:ext cx="126182"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0</a:t>
            </a:r>
            <a:endParaRPr lang="en-US" sz="1050" dirty="0"/>
          </a:p>
        </p:txBody>
      </p:sp>
      <p:sp>
        <p:nvSpPr>
          <p:cNvPr id="30" name="Text 28"/>
          <p:cNvSpPr txBox="1"/>
          <p:nvPr/>
        </p:nvSpPr>
        <p:spPr>
          <a:xfrm>
            <a:off x="3005510" y="56282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25</a:t>
            </a:r>
            <a:endParaRPr lang="en-US" sz="1050" dirty="0"/>
          </a:p>
        </p:txBody>
      </p:sp>
      <p:sp>
        <p:nvSpPr>
          <p:cNvPr id="31" name="Text 29"/>
          <p:cNvSpPr txBox="1"/>
          <p:nvPr/>
        </p:nvSpPr>
        <p:spPr>
          <a:xfrm>
            <a:off x="3886572" y="56282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50</a:t>
            </a:r>
            <a:endParaRPr lang="en-US" sz="1050" dirty="0"/>
          </a:p>
        </p:txBody>
      </p:sp>
      <p:sp>
        <p:nvSpPr>
          <p:cNvPr id="32" name="Text 30"/>
          <p:cNvSpPr txBox="1"/>
          <p:nvPr/>
        </p:nvSpPr>
        <p:spPr>
          <a:xfrm>
            <a:off x="4767635" y="56282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75</a:t>
            </a:r>
            <a:endParaRPr lang="en-US" sz="1050" dirty="0"/>
          </a:p>
        </p:txBody>
      </p:sp>
      <p:sp>
        <p:nvSpPr>
          <p:cNvPr id="33" name="Text 31"/>
          <p:cNvSpPr txBox="1"/>
          <p:nvPr/>
        </p:nvSpPr>
        <p:spPr>
          <a:xfrm>
            <a:off x="5615583" y="5628293"/>
            <a:ext cx="263938"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100</a:t>
            </a:r>
            <a:endParaRPr lang="en-US" sz="1050" dirty="0"/>
          </a:p>
        </p:txBody>
      </p:sp>
      <p:sp>
        <p:nvSpPr>
          <p:cNvPr id="34" name="Text 32"/>
          <p:cNvSpPr txBox="1"/>
          <p:nvPr/>
        </p:nvSpPr>
        <p:spPr>
          <a:xfrm>
            <a:off x="8286750" y="2557909"/>
            <a:ext cx="3213294" cy="542925"/>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Chest X-rays of children, labelled normal</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or pneumonia.</a:t>
            </a:r>
            <a:endParaRPr lang="en-US" sz="1425" dirty="0"/>
          </a:p>
        </p:txBody>
      </p:sp>
      <p:sp>
        <p:nvSpPr>
          <p:cNvPr id="35" name="Text 33"/>
          <p:cNvSpPr txBox="1"/>
          <p:nvPr/>
        </p:nvSpPr>
        <p:spPr>
          <a:xfrm>
            <a:off x="8286750" y="3234184"/>
            <a:ext cx="3157418"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 all 4,708 images, LoRA is 1.0 points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behind VPT-deep and 0.2 points behind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425" dirty="0"/>
          </a:p>
        </p:txBody>
      </p:sp>
      <p:sp>
        <p:nvSpPr>
          <p:cNvPr id="36" name="Text 34"/>
          <p:cNvSpPr txBox="1"/>
          <p:nvPr/>
        </p:nvSpPr>
        <p:spPr>
          <a:xfrm>
            <a:off x="8286750" y="4181921"/>
            <a:ext cx="3254002"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 1,000 images, LoRA is 3.1 points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ahead of VPT-deep and 0.6 points behind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425" dirty="0"/>
          </a:p>
        </p:txBody>
      </p:sp>
      <p:sp>
        <p:nvSpPr>
          <p:cNvPr id="37" name="Text 35"/>
          <p:cNvSpPr txBox="1"/>
          <p:nvPr/>
        </p:nvSpPr>
        <p:spPr>
          <a:xfrm>
            <a:off x="762000" y="6096000"/>
            <a:ext cx="10833175"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My runs: ViT-B/16 (ImageNet-21k), MedMNIST+ 224 × 224, balanced accuracy on the test set (the mean per-class recall), bars start at 0. Each method was trained once with 1,000</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images and once with the full training set; there are no points in between.</a:t>
            </a:r>
            <a:endParaRPr lang="en-US" sz="1125" dirty="0"/>
          </a:p>
        </p:txBody>
      </p:sp>
      <p:sp>
        <p:nvSpPr>
          <p:cNvPr id="38" name="Text 36"/>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25</a:t>
            </a:r>
            <a:endParaRPr lang="en-US" sz="1125"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945957"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each method costs on skin lesions</a:t>
            </a:r>
            <a:endParaRPr lang="en-US" sz="2625" dirty="0"/>
          </a:p>
        </p:txBody>
      </p:sp>
      <p:sp>
        <p:nvSpPr>
          <p:cNvPr id="3" name="Text 1"/>
          <p:cNvSpPr txBox="1"/>
          <p:nvPr/>
        </p:nvSpPr>
        <p:spPr>
          <a:xfrm>
            <a:off x="762000" y="1686848"/>
            <a:ext cx="1760518"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Stored for all three tasks</a:t>
            </a:r>
            <a:endParaRPr lang="en-US" sz="1275" dirty="0"/>
          </a:p>
        </p:txBody>
      </p:sp>
      <p:sp>
        <p:nvSpPr>
          <p:cNvPr id="4" name="Text 2"/>
          <p:cNvSpPr txBox="1"/>
          <p:nvPr/>
        </p:nvSpPr>
        <p:spPr>
          <a:xfrm>
            <a:off x="762000" y="209070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5" name="Text 3"/>
          <p:cNvSpPr txBox="1"/>
          <p:nvPr/>
        </p:nvSpPr>
        <p:spPr>
          <a:xfrm>
            <a:off x="5143500" y="2087850"/>
            <a:ext cx="2719697" cy="211455"/>
          </a:xfrm>
          <a:prstGeom prst="rect">
            <a:avLst/>
          </a:prstGeom>
          <a:noFill/>
          <a:ln/>
        </p:spPr>
        <p:txBody>
          <a:bodyPr wrap="none" lIns="0" tIns="0" rIns="0" bIns="0" rtlCol="0" anchor="t"/>
          <a:lstStyle/>
          <a:p>
            <a:pPr algn="l" indent="0" marL="0">
              <a:lnSpc>
                <a:spcPts val="1665"/>
              </a:lnSpc>
              <a:buNone/>
            </a:pPr>
            <a:r>
              <a:rPr lang="en-US" sz="1388" b="1" dirty="0">
                <a:solidFill>
                  <a:srgbClr val="1B1E22"/>
                </a:solidFill>
                <a:latin typeface="Source Sans 3 ExtraLight" pitchFamily="34" charset="0"/>
                <a:ea typeface="Source Sans 3 ExtraLight" pitchFamily="34" charset="-122"/>
                <a:cs typeface="Source Sans 3 ExtraLight" pitchFamily="34" charset="-120"/>
              </a:rPr>
              <a:t>1,030 MB</a:t>
            </a:r>
            <a:pPr algn="l" indent="0" marL="0">
              <a:lnSpc>
                <a:spcPts val="1665"/>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3 separate models of 343 MB</a:t>
            </a:r>
            <a:endParaRPr lang="en-US" sz="1388" dirty="0"/>
          </a:p>
        </p:txBody>
      </p:sp>
      <p:sp>
        <p:nvSpPr>
          <p:cNvPr id="6" name="Text 4"/>
          <p:cNvSpPr txBox="1"/>
          <p:nvPr/>
        </p:nvSpPr>
        <p:spPr>
          <a:xfrm>
            <a:off x="762000" y="2490758"/>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7" name="Text 5"/>
          <p:cNvSpPr txBox="1"/>
          <p:nvPr/>
        </p:nvSpPr>
        <p:spPr>
          <a:xfrm>
            <a:off x="3248025" y="2487900"/>
            <a:ext cx="2550676" cy="211455"/>
          </a:xfrm>
          <a:prstGeom prst="rect">
            <a:avLst/>
          </a:prstGeom>
          <a:noFill/>
          <a:ln/>
        </p:spPr>
        <p:txBody>
          <a:bodyPr wrap="none" lIns="0" tIns="0" rIns="0" bIns="0" rtlCol="0" anchor="t"/>
          <a:lstStyle/>
          <a:p>
            <a:pPr algn="l" indent="0" marL="0">
              <a:lnSpc>
                <a:spcPts val="1665"/>
              </a:lnSpc>
              <a:buNone/>
            </a:pPr>
            <a:r>
              <a:rPr lang="en-US" sz="1388" b="1" dirty="0">
                <a:solidFill>
                  <a:srgbClr val="C4432C"/>
                </a:solidFill>
                <a:latin typeface="Source Sans 3 ExtraLight" pitchFamily="34" charset="0"/>
                <a:ea typeface="Source Sans 3 ExtraLight" pitchFamily="34" charset="-122"/>
                <a:cs typeface="Source Sans 3 ExtraLight" pitchFamily="34" charset="-120"/>
              </a:rPr>
              <a:t>347 MB</a:t>
            </a:r>
            <a:pPr algn="l" indent="0" marL="0">
              <a:lnSpc>
                <a:spcPts val="1665"/>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one base model + 3 × 1.2 MB</a:t>
            </a:r>
            <a:endParaRPr lang="en-US" sz="1388" dirty="0"/>
          </a:p>
        </p:txBody>
      </p:sp>
      <p:sp>
        <p:nvSpPr>
          <p:cNvPr id="8" name="Text 6"/>
          <p:cNvSpPr txBox="1"/>
          <p:nvPr/>
        </p:nvSpPr>
        <p:spPr>
          <a:xfrm>
            <a:off x="762000" y="289080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8C939A"/>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9" name="Text 7"/>
          <p:cNvSpPr txBox="1"/>
          <p:nvPr/>
        </p:nvSpPr>
        <p:spPr>
          <a:xfrm>
            <a:off x="3253680" y="2887950"/>
            <a:ext cx="2550676" cy="211455"/>
          </a:xfrm>
          <a:prstGeom prst="rect">
            <a:avLst/>
          </a:prstGeom>
          <a:noFill/>
          <a:ln/>
        </p:spPr>
        <p:txBody>
          <a:bodyPr wrap="none" lIns="0" tIns="0" rIns="0" bIns="0" rtlCol="0" anchor="t"/>
          <a:lstStyle/>
          <a:p>
            <a:pPr algn="l" indent="0" marL="0">
              <a:lnSpc>
                <a:spcPts val="1665"/>
              </a:lnSpc>
              <a:buNone/>
            </a:pPr>
            <a:r>
              <a:rPr lang="en-US" sz="1388" b="1" dirty="0">
                <a:solidFill>
                  <a:srgbClr val="8C939A"/>
                </a:solidFill>
                <a:latin typeface="Source Sans 3 ExtraLight" pitchFamily="34" charset="0"/>
                <a:ea typeface="Source Sans 3 ExtraLight" pitchFamily="34" charset="-122"/>
                <a:cs typeface="Source Sans 3 ExtraLight" pitchFamily="34" charset="-120"/>
              </a:rPr>
              <a:t>349 MB</a:t>
            </a:r>
            <a:pPr algn="l" indent="0" marL="0">
              <a:lnSpc>
                <a:spcPts val="1665"/>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one base model + 3 × 1.9 MB</a:t>
            </a:r>
            <a:endParaRPr lang="en-US" sz="1388" dirty="0"/>
          </a:p>
        </p:txBody>
      </p:sp>
      <p:sp>
        <p:nvSpPr>
          <p:cNvPr id="10" name="Text 8"/>
          <p:cNvSpPr txBox="1"/>
          <p:nvPr/>
        </p:nvSpPr>
        <p:spPr>
          <a:xfrm>
            <a:off x="762000" y="329085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1" name="Text 9"/>
          <p:cNvSpPr txBox="1"/>
          <p:nvPr/>
        </p:nvSpPr>
        <p:spPr>
          <a:xfrm>
            <a:off x="3238500" y="3288000"/>
            <a:ext cx="2487680" cy="211455"/>
          </a:xfrm>
          <a:prstGeom prst="rect">
            <a:avLst/>
          </a:prstGeom>
          <a:noFill/>
          <a:ln/>
        </p:spPr>
        <p:txBody>
          <a:bodyPr wrap="none" lIns="0" tIns="0" rIns="0" bIns="0" rtlCol="0" anchor="t"/>
          <a:lstStyle/>
          <a:p>
            <a:pPr algn="l" indent="0" marL="0">
              <a:lnSpc>
                <a:spcPts val="1665"/>
              </a:lnSpc>
              <a:buNone/>
            </a:pPr>
            <a:r>
              <a:rPr lang="en-US" sz="1388" b="1" dirty="0">
                <a:solidFill>
                  <a:srgbClr val="1B1E22"/>
                </a:solidFill>
                <a:latin typeface="Source Sans 3 ExtraLight" pitchFamily="34" charset="0"/>
                <a:ea typeface="Source Sans 3 ExtraLight" pitchFamily="34" charset="-122"/>
                <a:cs typeface="Source Sans 3 ExtraLight" pitchFamily="34" charset="-120"/>
              </a:rPr>
              <a:t>343 MB</a:t>
            </a:r>
            <a:pPr algn="l" indent="0" marL="0">
              <a:lnSpc>
                <a:spcPts val="1665"/>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one base model + 3 × 22 KB</a:t>
            </a:r>
            <a:endParaRPr lang="en-US" sz="1388" dirty="0"/>
          </a:p>
        </p:txBody>
      </p:sp>
      <p:sp>
        <p:nvSpPr>
          <p:cNvPr id="12" name="Text 10"/>
          <p:cNvSpPr txBox="1"/>
          <p:nvPr/>
        </p:nvSpPr>
        <p:spPr>
          <a:xfrm>
            <a:off x="762000" y="3763298"/>
            <a:ext cx="2389084"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Balanced accuracy on the test set</a:t>
            </a:r>
            <a:endParaRPr lang="en-US" sz="1275" dirty="0"/>
          </a:p>
        </p:txBody>
      </p:sp>
      <p:sp>
        <p:nvSpPr>
          <p:cNvPr id="13" name="Text 11"/>
          <p:cNvSpPr txBox="1"/>
          <p:nvPr/>
        </p:nvSpPr>
        <p:spPr>
          <a:xfrm>
            <a:off x="762000" y="416715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14" name="Text 12"/>
          <p:cNvSpPr txBox="1"/>
          <p:nvPr/>
        </p:nvSpPr>
        <p:spPr>
          <a:xfrm>
            <a:off x="4696718" y="4164300"/>
            <a:ext cx="543782" cy="211455"/>
          </a:xfrm>
          <a:prstGeom prst="rect">
            <a:avLst/>
          </a:prstGeom>
          <a:noFill/>
          <a:ln/>
        </p:spPr>
        <p:txBody>
          <a:bodyPr wrap="none" lIns="0" tIns="0" rIns="0" bIns="0" rtlCol="0" anchor="t"/>
          <a:lstStyle/>
          <a:p>
            <a:pPr algn="l" indent="0" marL="0">
              <a:lnSpc>
                <a:spcPts val="1665"/>
              </a:lnSpc>
              <a:buNone/>
            </a:pPr>
            <a:r>
              <a:rPr lang="en-US" sz="1388" b="1" dirty="0">
                <a:solidFill>
                  <a:srgbClr val="1B1E22"/>
                </a:solidFill>
                <a:latin typeface="Source Sans 3 ExtraLight" pitchFamily="34" charset="0"/>
                <a:ea typeface="Source Sans 3 ExtraLight" pitchFamily="34" charset="-122"/>
                <a:cs typeface="Source Sans 3 ExtraLight" pitchFamily="34" charset="-120"/>
              </a:rPr>
              <a:t>84.4%</a:t>
            </a:r>
            <a:endParaRPr lang="en-US" sz="1388" dirty="0"/>
          </a:p>
        </p:txBody>
      </p:sp>
      <p:sp>
        <p:nvSpPr>
          <p:cNvPr id="15" name="Text 13"/>
          <p:cNvSpPr txBox="1"/>
          <p:nvPr/>
        </p:nvSpPr>
        <p:spPr>
          <a:xfrm>
            <a:off x="762000" y="4567208"/>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16" name="Text 14"/>
          <p:cNvSpPr txBox="1"/>
          <p:nvPr/>
        </p:nvSpPr>
        <p:spPr>
          <a:xfrm>
            <a:off x="4646265" y="4564350"/>
            <a:ext cx="543782" cy="211455"/>
          </a:xfrm>
          <a:prstGeom prst="rect">
            <a:avLst/>
          </a:prstGeom>
          <a:noFill/>
          <a:ln/>
        </p:spPr>
        <p:txBody>
          <a:bodyPr wrap="none" lIns="0" tIns="0" rIns="0" bIns="0" rtlCol="0" anchor="t"/>
          <a:lstStyle/>
          <a:p>
            <a:pPr algn="l" indent="0" marL="0">
              <a:lnSpc>
                <a:spcPts val="1665"/>
              </a:lnSpc>
              <a:buNone/>
            </a:pPr>
            <a:r>
              <a:rPr lang="en-US" sz="1388" b="1" dirty="0">
                <a:solidFill>
                  <a:srgbClr val="C4432C"/>
                </a:solidFill>
                <a:latin typeface="Source Sans 3 ExtraLight" pitchFamily="34" charset="0"/>
                <a:ea typeface="Source Sans 3 ExtraLight" pitchFamily="34" charset="-122"/>
                <a:cs typeface="Source Sans 3 ExtraLight" pitchFamily="34" charset="-120"/>
              </a:rPr>
              <a:t>82.6%</a:t>
            </a:r>
            <a:endParaRPr lang="en-US" sz="1388" dirty="0"/>
          </a:p>
        </p:txBody>
      </p:sp>
      <p:sp>
        <p:nvSpPr>
          <p:cNvPr id="17" name="Text 15"/>
          <p:cNvSpPr txBox="1"/>
          <p:nvPr/>
        </p:nvSpPr>
        <p:spPr>
          <a:xfrm>
            <a:off x="762000" y="496725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8C939A"/>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18" name="Text 16"/>
          <p:cNvSpPr txBox="1"/>
          <p:nvPr/>
        </p:nvSpPr>
        <p:spPr>
          <a:xfrm>
            <a:off x="4601468" y="4964400"/>
            <a:ext cx="543782" cy="211455"/>
          </a:xfrm>
          <a:prstGeom prst="rect">
            <a:avLst/>
          </a:prstGeom>
          <a:noFill/>
          <a:ln/>
        </p:spPr>
        <p:txBody>
          <a:bodyPr wrap="none" lIns="0" tIns="0" rIns="0" bIns="0" rtlCol="0" anchor="t"/>
          <a:lstStyle/>
          <a:p>
            <a:pPr algn="l" indent="0" marL="0">
              <a:lnSpc>
                <a:spcPts val="1665"/>
              </a:lnSpc>
              <a:buNone/>
            </a:pPr>
            <a:r>
              <a:rPr lang="en-US" sz="1388" b="1" dirty="0">
                <a:solidFill>
                  <a:srgbClr val="8C939A"/>
                </a:solidFill>
                <a:latin typeface="Source Sans 3 ExtraLight" pitchFamily="34" charset="0"/>
                <a:ea typeface="Source Sans 3 ExtraLight" pitchFamily="34" charset="-122"/>
                <a:cs typeface="Source Sans 3 ExtraLight" pitchFamily="34" charset="-120"/>
              </a:rPr>
              <a:t>81.0%</a:t>
            </a:r>
            <a:endParaRPr lang="en-US" sz="1388" dirty="0"/>
          </a:p>
        </p:txBody>
      </p:sp>
      <p:sp>
        <p:nvSpPr>
          <p:cNvPr id="19" name="Text 17"/>
          <p:cNvSpPr txBox="1"/>
          <p:nvPr/>
        </p:nvSpPr>
        <p:spPr>
          <a:xfrm>
            <a:off x="762000" y="536730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20" name="Text 18"/>
          <p:cNvSpPr txBox="1"/>
          <p:nvPr/>
        </p:nvSpPr>
        <p:spPr>
          <a:xfrm>
            <a:off x="4230886" y="5364450"/>
            <a:ext cx="543782" cy="211455"/>
          </a:xfrm>
          <a:prstGeom prst="rect">
            <a:avLst/>
          </a:prstGeom>
          <a:noFill/>
          <a:ln/>
        </p:spPr>
        <p:txBody>
          <a:bodyPr wrap="none" lIns="0" tIns="0" rIns="0" bIns="0" rtlCol="0" anchor="t"/>
          <a:lstStyle/>
          <a:p>
            <a:pPr algn="l" indent="0" marL="0">
              <a:lnSpc>
                <a:spcPts val="1665"/>
              </a:lnSpc>
              <a:buNone/>
            </a:pPr>
            <a:r>
              <a:rPr lang="en-US" sz="1388" b="1" dirty="0">
                <a:solidFill>
                  <a:srgbClr val="1B1E22"/>
                </a:solidFill>
                <a:latin typeface="Source Sans 3 ExtraLight" pitchFamily="34" charset="0"/>
                <a:ea typeface="Source Sans 3 ExtraLight" pitchFamily="34" charset="-122"/>
                <a:cs typeface="Source Sans 3 ExtraLight" pitchFamily="34" charset="-120"/>
              </a:rPr>
              <a:t>68.1%</a:t>
            </a:r>
            <a:endParaRPr lang="en-US" sz="1388" dirty="0"/>
          </a:p>
        </p:txBody>
      </p:sp>
      <p:sp>
        <p:nvSpPr>
          <p:cNvPr id="21" name="Text 19"/>
          <p:cNvSpPr txBox="1"/>
          <p:nvPr/>
        </p:nvSpPr>
        <p:spPr>
          <a:xfrm>
            <a:off x="8420100" y="1720900"/>
            <a:ext cx="3161288" cy="1114425"/>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LoRA stores 1.2 MB per task and</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VPT-deep 1.9 MB, against 343 MB for a</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fine-tuned copy. Both share one frozen</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base model across all tasks.</a:t>
            </a:r>
            <a:endParaRPr lang="en-US" sz="1463" dirty="0"/>
          </a:p>
        </p:txBody>
      </p:sp>
      <p:sp>
        <p:nvSpPr>
          <p:cNvPr id="22" name="Text 20"/>
          <p:cNvSpPr txBox="1"/>
          <p:nvPr/>
        </p:nvSpPr>
        <p:spPr>
          <a:xfrm>
            <a:off x="8420100" y="2987725"/>
            <a:ext cx="3119807" cy="1114425"/>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Here LoRA reaches 82.6% and</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VPT-deep 81.0%, against 84.4% for full</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fine-tuning and 68.1% for the</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463" dirty="0"/>
          </a:p>
        </p:txBody>
      </p:sp>
      <p:sp>
        <p:nvSpPr>
          <p:cNvPr id="23" name="Text 21"/>
          <p:cNvSpPr txBox="1"/>
          <p:nvPr/>
        </p:nvSpPr>
        <p:spPr>
          <a:xfrm>
            <a:off x="762000" y="6296025"/>
            <a:ext cx="1089787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Skin lesions (DermaMNIST), all 7,007 training images. RTX 5070 Ti Laptop GPU, batch 32; CPU inference on 2 threads; 32-bit weights; LoRA rank 8 on the query and value weights.</a:t>
            </a:r>
            <a:endParaRPr lang="en-US" sz="1125" dirty="0"/>
          </a:p>
        </p:txBody>
      </p:sp>
      <p:sp>
        <p:nvSpPr>
          <p:cNvPr id="24" name="Text 2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26</a:t>
            </a:r>
            <a:endParaRPr lang="en-US" sz="1125"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945957"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each method costs on skin lesions</a:t>
            </a:r>
            <a:endParaRPr lang="en-US" sz="2625" dirty="0"/>
          </a:p>
        </p:txBody>
      </p:sp>
      <p:sp>
        <p:nvSpPr>
          <p:cNvPr id="3" name="Text 1"/>
          <p:cNvSpPr txBox="1"/>
          <p:nvPr/>
        </p:nvSpPr>
        <p:spPr>
          <a:xfrm>
            <a:off x="762000" y="1686848"/>
            <a:ext cx="2355032"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Training time on all 7,007 images</a:t>
            </a:r>
            <a:endParaRPr lang="en-US" sz="1275" dirty="0"/>
          </a:p>
        </p:txBody>
      </p:sp>
      <p:sp>
        <p:nvSpPr>
          <p:cNvPr id="4" name="Text 2"/>
          <p:cNvSpPr txBox="1"/>
          <p:nvPr/>
        </p:nvSpPr>
        <p:spPr>
          <a:xfrm>
            <a:off x="762000" y="209070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5" name="Text 3"/>
          <p:cNvSpPr txBox="1"/>
          <p:nvPr/>
        </p:nvSpPr>
        <p:spPr>
          <a:xfrm>
            <a:off x="5143500" y="2087850"/>
            <a:ext cx="1332857" cy="211455"/>
          </a:xfrm>
          <a:prstGeom prst="rect">
            <a:avLst/>
          </a:prstGeom>
          <a:noFill/>
          <a:ln/>
        </p:spPr>
        <p:txBody>
          <a:bodyPr wrap="none" lIns="0" tIns="0" rIns="0" bIns="0" rtlCol="0" anchor="t"/>
          <a:lstStyle/>
          <a:p>
            <a:pPr algn="l" indent="0" marL="0">
              <a:lnSpc>
                <a:spcPts val="1665"/>
              </a:lnSpc>
              <a:buNone/>
            </a:pPr>
            <a:r>
              <a:rPr lang="en-US" sz="1388" b="1" dirty="0">
                <a:solidFill>
                  <a:srgbClr val="1B1E22"/>
                </a:solidFill>
                <a:latin typeface="Source Sans 3 ExtraLight" pitchFamily="34" charset="0"/>
                <a:ea typeface="Source Sans 3 ExtraLight" pitchFamily="34" charset="-122"/>
                <a:cs typeface="Source Sans 3 ExtraLight" pitchFamily="34" charset="-120"/>
              </a:rPr>
              <a:t>20 min</a:t>
            </a:r>
            <a:pPr algn="l" indent="0" marL="0">
              <a:lnSpc>
                <a:spcPts val="1665"/>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30 epochs</a:t>
            </a:r>
            <a:endParaRPr lang="en-US" sz="1388" dirty="0"/>
          </a:p>
        </p:txBody>
      </p:sp>
      <p:sp>
        <p:nvSpPr>
          <p:cNvPr id="6" name="Text 4"/>
          <p:cNvSpPr txBox="1"/>
          <p:nvPr/>
        </p:nvSpPr>
        <p:spPr>
          <a:xfrm>
            <a:off x="762000" y="2490758"/>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7" name="Text 5"/>
          <p:cNvSpPr txBox="1"/>
          <p:nvPr/>
        </p:nvSpPr>
        <p:spPr>
          <a:xfrm>
            <a:off x="4443413" y="2487900"/>
            <a:ext cx="1332857" cy="211455"/>
          </a:xfrm>
          <a:prstGeom prst="rect">
            <a:avLst/>
          </a:prstGeom>
          <a:noFill/>
          <a:ln/>
        </p:spPr>
        <p:txBody>
          <a:bodyPr wrap="none" lIns="0" tIns="0" rIns="0" bIns="0" rtlCol="0" anchor="t"/>
          <a:lstStyle/>
          <a:p>
            <a:pPr algn="l" indent="0" marL="0">
              <a:lnSpc>
                <a:spcPts val="1665"/>
              </a:lnSpc>
              <a:buNone/>
            </a:pPr>
            <a:r>
              <a:rPr lang="en-US" sz="1388" b="1" dirty="0">
                <a:solidFill>
                  <a:srgbClr val="C4432C"/>
                </a:solidFill>
                <a:latin typeface="Source Sans 3 ExtraLight" pitchFamily="34" charset="0"/>
                <a:ea typeface="Source Sans 3 ExtraLight" pitchFamily="34" charset="-122"/>
                <a:cs typeface="Source Sans 3 ExtraLight" pitchFamily="34" charset="-120"/>
              </a:rPr>
              <a:t>15 min</a:t>
            </a:r>
            <a:pPr algn="l" indent="0" marL="0">
              <a:lnSpc>
                <a:spcPts val="1665"/>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30 epochs</a:t>
            </a:r>
            <a:endParaRPr lang="en-US" sz="1388" dirty="0"/>
          </a:p>
        </p:txBody>
      </p:sp>
      <p:sp>
        <p:nvSpPr>
          <p:cNvPr id="8" name="Text 6"/>
          <p:cNvSpPr txBox="1"/>
          <p:nvPr/>
        </p:nvSpPr>
        <p:spPr>
          <a:xfrm>
            <a:off x="762000" y="289080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8C939A"/>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9" name="Text 7"/>
          <p:cNvSpPr txBox="1"/>
          <p:nvPr/>
        </p:nvSpPr>
        <p:spPr>
          <a:xfrm>
            <a:off x="4205288" y="2887950"/>
            <a:ext cx="1332857" cy="211455"/>
          </a:xfrm>
          <a:prstGeom prst="rect">
            <a:avLst/>
          </a:prstGeom>
          <a:noFill/>
          <a:ln/>
        </p:spPr>
        <p:txBody>
          <a:bodyPr wrap="none" lIns="0" tIns="0" rIns="0" bIns="0" rtlCol="0" anchor="t"/>
          <a:lstStyle/>
          <a:p>
            <a:pPr algn="l" indent="0" marL="0">
              <a:lnSpc>
                <a:spcPts val="1665"/>
              </a:lnSpc>
              <a:buNone/>
            </a:pPr>
            <a:r>
              <a:rPr lang="en-US" sz="1388" b="1" dirty="0">
                <a:solidFill>
                  <a:srgbClr val="8C939A"/>
                </a:solidFill>
                <a:latin typeface="Source Sans 3 ExtraLight" pitchFamily="34" charset="0"/>
                <a:ea typeface="Source Sans 3 ExtraLight" pitchFamily="34" charset="-122"/>
                <a:cs typeface="Source Sans 3 ExtraLight" pitchFamily="34" charset="-120"/>
              </a:rPr>
              <a:t>14 min</a:t>
            </a:r>
            <a:pPr algn="l" indent="0" marL="0">
              <a:lnSpc>
                <a:spcPts val="1665"/>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30 epochs</a:t>
            </a:r>
            <a:endParaRPr lang="en-US" sz="1388" dirty="0"/>
          </a:p>
        </p:txBody>
      </p:sp>
      <p:sp>
        <p:nvSpPr>
          <p:cNvPr id="10" name="Text 8"/>
          <p:cNvSpPr txBox="1"/>
          <p:nvPr/>
        </p:nvSpPr>
        <p:spPr>
          <a:xfrm>
            <a:off x="762000" y="329085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1" name="Text 9"/>
          <p:cNvSpPr txBox="1"/>
          <p:nvPr/>
        </p:nvSpPr>
        <p:spPr>
          <a:xfrm>
            <a:off x="2958405" y="3288000"/>
            <a:ext cx="1238905" cy="211455"/>
          </a:xfrm>
          <a:prstGeom prst="rect">
            <a:avLst/>
          </a:prstGeom>
          <a:noFill/>
          <a:ln/>
        </p:spPr>
        <p:txBody>
          <a:bodyPr wrap="none" lIns="0" tIns="0" rIns="0" bIns="0" rtlCol="0" anchor="t"/>
          <a:lstStyle/>
          <a:p>
            <a:pPr algn="l" indent="0" marL="0">
              <a:lnSpc>
                <a:spcPts val="1665"/>
              </a:lnSpc>
              <a:buNone/>
            </a:pPr>
            <a:r>
              <a:rPr lang="en-US" sz="1388" b="1" dirty="0">
                <a:solidFill>
                  <a:srgbClr val="1B1E22"/>
                </a:solidFill>
                <a:latin typeface="Source Sans 3 ExtraLight" pitchFamily="34" charset="0"/>
                <a:ea typeface="Source Sans 3 ExtraLight" pitchFamily="34" charset="-122"/>
                <a:cs typeface="Source Sans 3 ExtraLight" pitchFamily="34" charset="-120"/>
              </a:rPr>
              <a:t>5 min</a:t>
            </a:r>
            <a:pPr algn="l" indent="0" marL="0">
              <a:lnSpc>
                <a:spcPts val="1665"/>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30 epochs</a:t>
            </a:r>
            <a:endParaRPr lang="en-US" sz="1388" dirty="0"/>
          </a:p>
        </p:txBody>
      </p:sp>
      <p:sp>
        <p:nvSpPr>
          <p:cNvPr id="12" name="Text 10"/>
          <p:cNvSpPr txBox="1"/>
          <p:nvPr/>
        </p:nvSpPr>
        <p:spPr>
          <a:xfrm>
            <a:off x="762000" y="3763298"/>
            <a:ext cx="3119652"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Peak GPU memory during training, batch 32</a:t>
            </a:r>
            <a:endParaRPr lang="en-US" sz="1275" dirty="0"/>
          </a:p>
        </p:txBody>
      </p:sp>
      <p:sp>
        <p:nvSpPr>
          <p:cNvPr id="13" name="Text 11"/>
          <p:cNvSpPr txBox="1"/>
          <p:nvPr/>
        </p:nvSpPr>
        <p:spPr>
          <a:xfrm>
            <a:off x="762000" y="416715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14" name="Text 12"/>
          <p:cNvSpPr txBox="1"/>
          <p:nvPr/>
        </p:nvSpPr>
        <p:spPr>
          <a:xfrm>
            <a:off x="5143500" y="4164300"/>
            <a:ext cx="556784" cy="211455"/>
          </a:xfrm>
          <a:prstGeom prst="rect">
            <a:avLst/>
          </a:prstGeom>
          <a:noFill/>
          <a:ln/>
        </p:spPr>
        <p:txBody>
          <a:bodyPr wrap="none" lIns="0" tIns="0" rIns="0" bIns="0" rtlCol="0" anchor="t"/>
          <a:lstStyle/>
          <a:p>
            <a:pPr algn="l" indent="0" marL="0">
              <a:lnSpc>
                <a:spcPts val="1665"/>
              </a:lnSpc>
              <a:buNone/>
            </a:pPr>
            <a:r>
              <a:rPr lang="en-US" sz="1388" b="1" dirty="0">
                <a:solidFill>
                  <a:srgbClr val="1B1E22"/>
                </a:solidFill>
                <a:latin typeface="Source Sans 3 ExtraLight" pitchFamily="34" charset="0"/>
                <a:ea typeface="Source Sans 3 ExtraLight" pitchFamily="34" charset="-122"/>
                <a:cs typeface="Source Sans 3 ExtraLight" pitchFamily="34" charset="-120"/>
              </a:rPr>
              <a:t>3.5 GB</a:t>
            </a:r>
            <a:endParaRPr lang="en-US" sz="1388" dirty="0"/>
          </a:p>
        </p:txBody>
      </p:sp>
      <p:sp>
        <p:nvSpPr>
          <p:cNvPr id="15" name="Text 13"/>
          <p:cNvSpPr txBox="1"/>
          <p:nvPr/>
        </p:nvSpPr>
        <p:spPr>
          <a:xfrm>
            <a:off x="762000" y="4567208"/>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16" name="Text 14"/>
          <p:cNvSpPr txBox="1"/>
          <p:nvPr/>
        </p:nvSpPr>
        <p:spPr>
          <a:xfrm>
            <a:off x="4013746" y="4564350"/>
            <a:ext cx="556784" cy="211455"/>
          </a:xfrm>
          <a:prstGeom prst="rect">
            <a:avLst/>
          </a:prstGeom>
          <a:noFill/>
          <a:ln/>
        </p:spPr>
        <p:txBody>
          <a:bodyPr wrap="none" lIns="0" tIns="0" rIns="0" bIns="0" rtlCol="0" anchor="t"/>
          <a:lstStyle/>
          <a:p>
            <a:pPr algn="l" indent="0" marL="0">
              <a:lnSpc>
                <a:spcPts val="1665"/>
              </a:lnSpc>
              <a:buNone/>
            </a:pPr>
            <a:r>
              <a:rPr lang="en-US" sz="1388" b="1" dirty="0">
                <a:solidFill>
                  <a:srgbClr val="C4432C"/>
                </a:solidFill>
                <a:latin typeface="Source Sans 3 ExtraLight" pitchFamily="34" charset="0"/>
                <a:ea typeface="Source Sans 3 ExtraLight" pitchFamily="34" charset="-122"/>
                <a:cs typeface="Source Sans 3 ExtraLight" pitchFamily="34" charset="-120"/>
              </a:rPr>
              <a:t>2.1 GB</a:t>
            </a:r>
            <a:endParaRPr lang="en-US" sz="1388" dirty="0"/>
          </a:p>
        </p:txBody>
      </p:sp>
      <p:sp>
        <p:nvSpPr>
          <p:cNvPr id="17" name="Text 15"/>
          <p:cNvSpPr txBox="1"/>
          <p:nvPr/>
        </p:nvSpPr>
        <p:spPr>
          <a:xfrm>
            <a:off x="762000" y="496725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8C939A"/>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18" name="Text 16"/>
          <p:cNvSpPr txBox="1"/>
          <p:nvPr/>
        </p:nvSpPr>
        <p:spPr>
          <a:xfrm>
            <a:off x="4152900" y="4964400"/>
            <a:ext cx="556784" cy="211455"/>
          </a:xfrm>
          <a:prstGeom prst="rect">
            <a:avLst/>
          </a:prstGeom>
          <a:noFill/>
          <a:ln/>
        </p:spPr>
        <p:txBody>
          <a:bodyPr wrap="none" lIns="0" tIns="0" rIns="0" bIns="0" rtlCol="0" anchor="t"/>
          <a:lstStyle/>
          <a:p>
            <a:pPr algn="l" indent="0" marL="0">
              <a:lnSpc>
                <a:spcPts val="1665"/>
              </a:lnSpc>
              <a:buNone/>
            </a:pPr>
            <a:r>
              <a:rPr lang="en-US" sz="1388" b="1" dirty="0">
                <a:solidFill>
                  <a:srgbClr val="8C939A"/>
                </a:solidFill>
                <a:latin typeface="Source Sans 3 ExtraLight" pitchFamily="34" charset="0"/>
                <a:ea typeface="Source Sans 3 ExtraLight" pitchFamily="34" charset="-122"/>
                <a:cs typeface="Source Sans 3 ExtraLight" pitchFamily="34" charset="-120"/>
              </a:rPr>
              <a:t>2.3 GB</a:t>
            </a:r>
            <a:endParaRPr lang="en-US" sz="1388" dirty="0"/>
          </a:p>
        </p:txBody>
      </p:sp>
      <p:sp>
        <p:nvSpPr>
          <p:cNvPr id="19" name="Text 17"/>
          <p:cNvSpPr txBox="1"/>
          <p:nvPr/>
        </p:nvSpPr>
        <p:spPr>
          <a:xfrm>
            <a:off x="762000" y="536730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20" name="Text 18"/>
          <p:cNvSpPr txBox="1"/>
          <p:nvPr/>
        </p:nvSpPr>
        <p:spPr>
          <a:xfrm>
            <a:off x="2695575" y="5364450"/>
            <a:ext cx="556784" cy="211455"/>
          </a:xfrm>
          <a:prstGeom prst="rect">
            <a:avLst/>
          </a:prstGeom>
          <a:noFill/>
          <a:ln/>
        </p:spPr>
        <p:txBody>
          <a:bodyPr wrap="none" lIns="0" tIns="0" rIns="0" bIns="0" rtlCol="0" anchor="t"/>
          <a:lstStyle/>
          <a:p>
            <a:pPr algn="l" indent="0" marL="0">
              <a:lnSpc>
                <a:spcPts val="1665"/>
              </a:lnSpc>
              <a:buNone/>
            </a:pPr>
            <a:r>
              <a:rPr lang="en-US" sz="1388" b="1" dirty="0">
                <a:solidFill>
                  <a:srgbClr val="1B1E22"/>
                </a:solidFill>
                <a:latin typeface="Source Sans 3 ExtraLight" pitchFamily="34" charset="0"/>
                <a:ea typeface="Source Sans 3 ExtraLight" pitchFamily="34" charset="-122"/>
                <a:cs typeface="Source Sans 3 ExtraLight" pitchFamily="34" charset="-120"/>
              </a:rPr>
              <a:t>0.5 GB</a:t>
            </a:r>
            <a:endParaRPr lang="en-US" sz="1388" dirty="0"/>
          </a:p>
        </p:txBody>
      </p:sp>
      <p:sp>
        <p:nvSpPr>
          <p:cNvPr id="21" name="Text 19"/>
          <p:cNvSpPr txBox="1"/>
          <p:nvPr/>
        </p:nvSpPr>
        <p:spPr>
          <a:xfrm>
            <a:off x="8420100" y="1720900"/>
            <a:ext cx="2976479" cy="835819"/>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LoRA needed 2.1 GB of GPU memory</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and VPT-deep 2.3 GB, against 3.5 GB</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for full fine-tuning.</a:t>
            </a:r>
            <a:endParaRPr lang="en-US" sz="1463" dirty="0"/>
          </a:p>
        </p:txBody>
      </p:sp>
      <p:sp>
        <p:nvSpPr>
          <p:cNvPr id="22" name="Text 20"/>
          <p:cNvSpPr txBox="1"/>
          <p:nvPr/>
        </p:nvSpPr>
        <p:spPr>
          <a:xfrm>
            <a:off x="8420100" y="2709118"/>
            <a:ext cx="3114854" cy="1114425"/>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Both still pass the error signal back</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through all twelve frozen layers, so</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only the linear probe is really cheap to</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train.</a:t>
            </a:r>
            <a:endParaRPr lang="en-US" sz="1463" dirty="0"/>
          </a:p>
        </p:txBody>
      </p:sp>
      <p:sp>
        <p:nvSpPr>
          <p:cNvPr id="23" name="Text 21"/>
          <p:cNvSpPr txBox="1"/>
          <p:nvPr/>
        </p:nvSpPr>
        <p:spPr>
          <a:xfrm>
            <a:off x="762000" y="6296025"/>
            <a:ext cx="1089787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Skin lesions (DermaMNIST), all 7,007 training images. RTX 5070 Ti Laptop GPU, batch 32; CPU inference on 2 threads; 32-bit weights; LoRA rank 8 on the query and value weights.</a:t>
            </a:r>
            <a:endParaRPr lang="en-US" sz="1125" dirty="0"/>
          </a:p>
        </p:txBody>
      </p:sp>
      <p:sp>
        <p:nvSpPr>
          <p:cNvPr id="24" name="Text 2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26</a:t>
            </a:r>
            <a:endParaRPr lang="en-US" sz="1125"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945957"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each method costs on skin lesions</a:t>
            </a:r>
            <a:endParaRPr lang="en-US" sz="2625" dirty="0"/>
          </a:p>
        </p:txBody>
      </p:sp>
      <p:sp>
        <p:nvSpPr>
          <p:cNvPr id="3" name="Text 1"/>
          <p:cNvSpPr txBox="1"/>
          <p:nvPr/>
        </p:nvSpPr>
        <p:spPr>
          <a:xfrm>
            <a:off x="762000" y="1686848"/>
            <a:ext cx="2689360"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Time per image on the CPU, 2 threads</a:t>
            </a:r>
            <a:endParaRPr lang="en-US" sz="1275" dirty="0"/>
          </a:p>
        </p:txBody>
      </p:sp>
      <p:sp>
        <p:nvSpPr>
          <p:cNvPr id="4" name="Text 2"/>
          <p:cNvSpPr txBox="1"/>
          <p:nvPr/>
        </p:nvSpPr>
        <p:spPr>
          <a:xfrm>
            <a:off x="762000" y="209070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5" name="Text 3"/>
          <p:cNvSpPr txBox="1"/>
          <p:nvPr/>
        </p:nvSpPr>
        <p:spPr>
          <a:xfrm>
            <a:off x="4446240" y="2087850"/>
            <a:ext cx="609410" cy="211455"/>
          </a:xfrm>
          <a:prstGeom prst="rect">
            <a:avLst/>
          </a:prstGeom>
          <a:noFill/>
          <a:ln/>
        </p:spPr>
        <p:txBody>
          <a:bodyPr wrap="none" lIns="0" tIns="0" rIns="0" bIns="0" rtlCol="0" anchor="t"/>
          <a:lstStyle/>
          <a:p>
            <a:pPr algn="l" indent="0" marL="0">
              <a:lnSpc>
                <a:spcPts val="1665"/>
              </a:lnSpc>
              <a:buNone/>
            </a:pPr>
            <a:r>
              <a:rPr lang="en-US" sz="1388" b="1" dirty="0">
                <a:solidFill>
                  <a:srgbClr val="1B1E22"/>
                </a:solidFill>
                <a:latin typeface="Source Sans 3 ExtraLight" pitchFamily="34" charset="0"/>
                <a:ea typeface="Source Sans 3 ExtraLight" pitchFamily="34" charset="-122"/>
                <a:cs typeface="Source Sans 3 ExtraLight" pitchFamily="34" charset="-120"/>
              </a:rPr>
              <a:t>189 ms</a:t>
            </a:r>
            <a:endParaRPr lang="en-US" sz="1388" dirty="0"/>
          </a:p>
        </p:txBody>
      </p:sp>
      <p:sp>
        <p:nvSpPr>
          <p:cNvPr id="6" name="Text 4"/>
          <p:cNvSpPr txBox="1"/>
          <p:nvPr/>
        </p:nvSpPr>
        <p:spPr>
          <a:xfrm>
            <a:off x="762000" y="2490758"/>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7" name="Text 5"/>
          <p:cNvSpPr txBox="1"/>
          <p:nvPr/>
        </p:nvSpPr>
        <p:spPr>
          <a:xfrm>
            <a:off x="4457700" y="2487900"/>
            <a:ext cx="1733431" cy="211455"/>
          </a:xfrm>
          <a:prstGeom prst="rect">
            <a:avLst/>
          </a:prstGeom>
          <a:noFill/>
          <a:ln/>
        </p:spPr>
        <p:txBody>
          <a:bodyPr wrap="none" lIns="0" tIns="0" rIns="0" bIns="0" rtlCol="0" anchor="t"/>
          <a:lstStyle/>
          <a:p>
            <a:pPr algn="l" indent="0" marL="0">
              <a:lnSpc>
                <a:spcPts val="1665"/>
              </a:lnSpc>
              <a:buNone/>
            </a:pPr>
            <a:r>
              <a:rPr lang="en-US" sz="1388" b="1" dirty="0">
                <a:solidFill>
                  <a:srgbClr val="C4432C"/>
                </a:solidFill>
                <a:latin typeface="Source Sans 3 ExtraLight" pitchFamily="34" charset="0"/>
                <a:ea typeface="Source Sans 3 ExtraLight" pitchFamily="34" charset="-122"/>
                <a:cs typeface="Source Sans 3 ExtraLight" pitchFamily="34" charset="-120"/>
              </a:rPr>
              <a:t>190 ms</a:t>
            </a:r>
            <a:pPr algn="l" indent="0" marL="0">
              <a:lnSpc>
                <a:spcPts val="1665"/>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merged: 188 ms</a:t>
            </a:r>
            <a:endParaRPr lang="en-US" sz="1388" dirty="0"/>
          </a:p>
        </p:txBody>
      </p:sp>
      <p:sp>
        <p:nvSpPr>
          <p:cNvPr id="8" name="Text 6"/>
          <p:cNvSpPr txBox="1"/>
          <p:nvPr/>
        </p:nvSpPr>
        <p:spPr>
          <a:xfrm>
            <a:off x="762000" y="289080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8C939A"/>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9" name="Text 7"/>
          <p:cNvSpPr txBox="1"/>
          <p:nvPr/>
        </p:nvSpPr>
        <p:spPr>
          <a:xfrm>
            <a:off x="5143500" y="2887950"/>
            <a:ext cx="609410" cy="211455"/>
          </a:xfrm>
          <a:prstGeom prst="rect">
            <a:avLst/>
          </a:prstGeom>
          <a:noFill/>
          <a:ln/>
        </p:spPr>
        <p:txBody>
          <a:bodyPr wrap="none" lIns="0" tIns="0" rIns="0" bIns="0" rtlCol="0" anchor="t"/>
          <a:lstStyle/>
          <a:p>
            <a:pPr algn="l" indent="0" marL="0">
              <a:lnSpc>
                <a:spcPts val="1665"/>
              </a:lnSpc>
              <a:buNone/>
            </a:pPr>
            <a:r>
              <a:rPr lang="en-US" sz="1388" b="1" dirty="0">
                <a:solidFill>
                  <a:srgbClr val="8C939A"/>
                </a:solidFill>
                <a:latin typeface="Source Sans 3 ExtraLight" pitchFamily="34" charset="0"/>
                <a:ea typeface="Source Sans 3 ExtraLight" pitchFamily="34" charset="-122"/>
                <a:cs typeface="Source Sans 3 ExtraLight" pitchFamily="34" charset="-120"/>
              </a:rPr>
              <a:t>250 ms</a:t>
            </a:r>
            <a:endParaRPr lang="en-US" sz="1388" dirty="0"/>
          </a:p>
        </p:txBody>
      </p:sp>
      <p:sp>
        <p:nvSpPr>
          <p:cNvPr id="10" name="Text 8"/>
          <p:cNvSpPr txBox="1"/>
          <p:nvPr/>
        </p:nvSpPr>
        <p:spPr>
          <a:xfrm>
            <a:off x="762000" y="329085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1" name="Text 9"/>
          <p:cNvSpPr txBox="1"/>
          <p:nvPr/>
        </p:nvSpPr>
        <p:spPr>
          <a:xfrm>
            <a:off x="4514850" y="3288000"/>
            <a:ext cx="609410" cy="211455"/>
          </a:xfrm>
          <a:prstGeom prst="rect">
            <a:avLst/>
          </a:prstGeom>
          <a:noFill/>
          <a:ln/>
        </p:spPr>
        <p:txBody>
          <a:bodyPr wrap="none" lIns="0" tIns="0" rIns="0" bIns="0" rtlCol="0" anchor="t"/>
          <a:lstStyle/>
          <a:p>
            <a:pPr algn="l" indent="0" marL="0">
              <a:lnSpc>
                <a:spcPts val="1665"/>
              </a:lnSpc>
              <a:buNone/>
            </a:pPr>
            <a:r>
              <a:rPr lang="en-US" sz="1388" b="1" dirty="0">
                <a:solidFill>
                  <a:srgbClr val="1B1E22"/>
                </a:solidFill>
                <a:latin typeface="Source Sans 3 ExtraLight" pitchFamily="34" charset="0"/>
                <a:ea typeface="Source Sans 3 ExtraLight" pitchFamily="34" charset="-122"/>
                <a:cs typeface="Source Sans 3 ExtraLight" pitchFamily="34" charset="-120"/>
              </a:rPr>
              <a:t>195 ms</a:t>
            </a:r>
            <a:endParaRPr lang="en-US" sz="1388" dirty="0"/>
          </a:p>
        </p:txBody>
      </p:sp>
      <p:sp>
        <p:nvSpPr>
          <p:cNvPr id="12" name="Text 10"/>
          <p:cNvSpPr txBox="1"/>
          <p:nvPr/>
        </p:nvSpPr>
        <p:spPr>
          <a:xfrm>
            <a:off x="762000" y="3763298"/>
            <a:ext cx="2405491"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Tokens that every layer processes</a:t>
            </a:r>
            <a:endParaRPr lang="en-US" sz="1275" dirty="0"/>
          </a:p>
        </p:txBody>
      </p:sp>
      <p:sp>
        <p:nvSpPr>
          <p:cNvPr id="13" name="Text 11"/>
          <p:cNvSpPr txBox="1"/>
          <p:nvPr/>
        </p:nvSpPr>
        <p:spPr>
          <a:xfrm>
            <a:off x="762000" y="416715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14" name="Text 12"/>
          <p:cNvSpPr txBox="1"/>
          <p:nvPr/>
        </p:nvSpPr>
        <p:spPr>
          <a:xfrm>
            <a:off x="4565303" y="4164300"/>
            <a:ext cx="339316" cy="211455"/>
          </a:xfrm>
          <a:prstGeom prst="rect">
            <a:avLst/>
          </a:prstGeom>
          <a:noFill/>
          <a:ln/>
        </p:spPr>
        <p:txBody>
          <a:bodyPr wrap="none" lIns="0" tIns="0" rIns="0" bIns="0" rtlCol="0" anchor="t"/>
          <a:lstStyle/>
          <a:p>
            <a:pPr algn="l" indent="0" marL="0">
              <a:lnSpc>
                <a:spcPts val="1665"/>
              </a:lnSpc>
              <a:buNone/>
            </a:pPr>
            <a:r>
              <a:rPr lang="en-US" sz="1388" b="1" dirty="0">
                <a:solidFill>
                  <a:srgbClr val="1B1E22"/>
                </a:solidFill>
                <a:latin typeface="Source Sans 3 ExtraLight" pitchFamily="34" charset="0"/>
                <a:ea typeface="Source Sans 3 ExtraLight" pitchFamily="34" charset="-122"/>
                <a:cs typeface="Source Sans 3 ExtraLight" pitchFamily="34" charset="-120"/>
              </a:rPr>
              <a:t>197</a:t>
            </a:r>
            <a:endParaRPr lang="en-US" sz="1388" dirty="0"/>
          </a:p>
        </p:txBody>
      </p:sp>
      <p:sp>
        <p:nvSpPr>
          <p:cNvPr id="15" name="Text 13"/>
          <p:cNvSpPr txBox="1"/>
          <p:nvPr/>
        </p:nvSpPr>
        <p:spPr>
          <a:xfrm>
            <a:off x="762000" y="4567208"/>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16" name="Text 14"/>
          <p:cNvSpPr txBox="1"/>
          <p:nvPr/>
        </p:nvSpPr>
        <p:spPr>
          <a:xfrm>
            <a:off x="4565303" y="4564350"/>
            <a:ext cx="339316" cy="211455"/>
          </a:xfrm>
          <a:prstGeom prst="rect">
            <a:avLst/>
          </a:prstGeom>
          <a:noFill/>
          <a:ln/>
        </p:spPr>
        <p:txBody>
          <a:bodyPr wrap="none" lIns="0" tIns="0" rIns="0" bIns="0" rtlCol="0" anchor="t"/>
          <a:lstStyle/>
          <a:p>
            <a:pPr algn="l" indent="0" marL="0">
              <a:lnSpc>
                <a:spcPts val="1665"/>
              </a:lnSpc>
              <a:buNone/>
            </a:pPr>
            <a:r>
              <a:rPr lang="en-US" sz="1388" b="1" dirty="0">
                <a:solidFill>
                  <a:srgbClr val="C4432C"/>
                </a:solidFill>
                <a:latin typeface="Source Sans 3 ExtraLight" pitchFamily="34" charset="0"/>
                <a:ea typeface="Source Sans 3 ExtraLight" pitchFamily="34" charset="-122"/>
                <a:cs typeface="Source Sans 3 ExtraLight" pitchFamily="34" charset="-120"/>
              </a:rPr>
              <a:t>197</a:t>
            </a:r>
            <a:endParaRPr lang="en-US" sz="1388" dirty="0"/>
          </a:p>
        </p:txBody>
      </p:sp>
      <p:sp>
        <p:nvSpPr>
          <p:cNvPr id="17" name="Text 15"/>
          <p:cNvSpPr txBox="1"/>
          <p:nvPr/>
        </p:nvSpPr>
        <p:spPr>
          <a:xfrm>
            <a:off x="762000" y="496725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8C939A"/>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18" name="Text 16"/>
          <p:cNvSpPr txBox="1"/>
          <p:nvPr/>
        </p:nvSpPr>
        <p:spPr>
          <a:xfrm>
            <a:off x="5143500" y="4964400"/>
            <a:ext cx="1548622" cy="211455"/>
          </a:xfrm>
          <a:prstGeom prst="rect">
            <a:avLst/>
          </a:prstGeom>
          <a:noFill/>
          <a:ln/>
        </p:spPr>
        <p:txBody>
          <a:bodyPr wrap="none" lIns="0" tIns="0" rIns="0" bIns="0" rtlCol="0" anchor="t"/>
          <a:lstStyle/>
          <a:p>
            <a:pPr algn="l" indent="0" marL="0">
              <a:lnSpc>
                <a:spcPts val="1665"/>
              </a:lnSpc>
              <a:buNone/>
            </a:pPr>
            <a:r>
              <a:rPr lang="en-US" sz="1388" b="1" dirty="0">
                <a:solidFill>
                  <a:srgbClr val="8C939A"/>
                </a:solidFill>
                <a:latin typeface="Source Sans 3 ExtraLight" pitchFamily="34" charset="0"/>
                <a:ea typeface="Source Sans 3 ExtraLight" pitchFamily="34" charset="-122"/>
                <a:cs typeface="Source Sans 3 ExtraLight" pitchFamily="34" charset="-120"/>
              </a:rPr>
              <a:t>247</a:t>
            </a:r>
            <a:pPr algn="l" indent="0" marL="0">
              <a:lnSpc>
                <a:spcPts val="1665"/>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197 + 50 prompts</a:t>
            </a:r>
            <a:endParaRPr lang="en-US" sz="1388" dirty="0"/>
          </a:p>
        </p:txBody>
      </p:sp>
      <p:sp>
        <p:nvSpPr>
          <p:cNvPr id="19" name="Text 17"/>
          <p:cNvSpPr txBox="1"/>
          <p:nvPr/>
        </p:nvSpPr>
        <p:spPr>
          <a:xfrm>
            <a:off x="762000" y="536730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20" name="Text 18"/>
          <p:cNvSpPr txBox="1"/>
          <p:nvPr/>
        </p:nvSpPr>
        <p:spPr>
          <a:xfrm>
            <a:off x="4565303" y="5364450"/>
            <a:ext cx="339316" cy="211455"/>
          </a:xfrm>
          <a:prstGeom prst="rect">
            <a:avLst/>
          </a:prstGeom>
          <a:noFill/>
          <a:ln/>
        </p:spPr>
        <p:txBody>
          <a:bodyPr wrap="none" lIns="0" tIns="0" rIns="0" bIns="0" rtlCol="0" anchor="t"/>
          <a:lstStyle/>
          <a:p>
            <a:pPr algn="l" indent="0" marL="0">
              <a:lnSpc>
                <a:spcPts val="1665"/>
              </a:lnSpc>
              <a:buNone/>
            </a:pPr>
            <a:r>
              <a:rPr lang="en-US" sz="1388" b="1" dirty="0">
                <a:solidFill>
                  <a:srgbClr val="1B1E22"/>
                </a:solidFill>
                <a:latin typeface="Source Sans 3 ExtraLight" pitchFamily="34" charset="0"/>
                <a:ea typeface="Source Sans 3 ExtraLight" pitchFamily="34" charset="-122"/>
                <a:cs typeface="Source Sans 3 ExtraLight" pitchFamily="34" charset="-120"/>
              </a:rPr>
              <a:t>197</a:t>
            </a:r>
            <a:endParaRPr lang="en-US" sz="1388" dirty="0"/>
          </a:p>
        </p:txBody>
      </p:sp>
      <p:sp>
        <p:nvSpPr>
          <p:cNvPr id="21" name="Text 19"/>
          <p:cNvSpPr txBox="1"/>
          <p:nvPr/>
        </p:nvSpPr>
        <p:spPr>
          <a:xfrm>
            <a:off x="8420100" y="1720900"/>
            <a:ext cx="3184350" cy="1114425"/>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VPT-deep needs 250 ms per image,</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because every layer processes 50 extra</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tokens. LoRA with separate pairs needs</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190 ms.</a:t>
            </a:r>
            <a:endParaRPr lang="en-US" sz="1463" dirty="0"/>
          </a:p>
        </p:txBody>
      </p:sp>
      <p:sp>
        <p:nvSpPr>
          <p:cNvPr id="22" name="Text 20"/>
          <p:cNvSpPr txBox="1"/>
          <p:nvPr/>
        </p:nvSpPr>
        <p:spPr>
          <a:xfrm>
            <a:off x="8420100" y="2987725"/>
            <a:ext cx="2950631" cy="835819"/>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Merged into the weights, LoRA takes</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188 ms, the time of the unchanged</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model (189 ms).</a:t>
            </a:r>
            <a:endParaRPr lang="en-US" sz="1463" dirty="0"/>
          </a:p>
        </p:txBody>
      </p:sp>
      <p:sp>
        <p:nvSpPr>
          <p:cNvPr id="23" name="Text 21"/>
          <p:cNvSpPr txBox="1"/>
          <p:nvPr/>
        </p:nvSpPr>
        <p:spPr>
          <a:xfrm>
            <a:off x="762000" y="6296025"/>
            <a:ext cx="1089787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Skin lesions (DermaMNIST), all 7,007 training images. RTX 5070 Ti Laptop GPU, batch 32; CPU inference on 2 threads; 32-bit weights; LoRA rank 8 on the query and value weights.</a:t>
            </a:r>
            <a:endParaRPr lang="en-US" sz="1125" dirty="0"/>
          </a:p>
        </p:txBody>
      </p:sp>
      <p:sp>
        <p:nvSpPr>
          <p:cNvPr id="24" name="Text 2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26</a:t>
            </a:r>
            <a:endParaRPr lang="en-US" sz="1125"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396484"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Live demo: one image, three models</a:t>
            </a:r>
            <a:endParaRPr lang="en-US" sz="2625" dirty="0"/>
          </a:p>
        </p:txBody>
      </p:sp>
      <p:sp>
        <p:nvSpPr>
          <p:cNvPr id="3" name="Text 1"/>
          <p:cNvSpPr txBox="1"/>
          <p:nvPr/>
        </p:nvSpPr>
        <p:spPr>
          <a:xfrm>
            <a:off x="762000" y="1136303"/>
            <a:ext cx="2956048" cy="533400"/>
          </a:xfrm>
          <a:prstGeom prst="rect">
            <a:avLst/>
          </a:prstGeom>
          <a:noFill/>
          <a:ln/>
        </p:spPr>
        <p:txBody>
          <a:bodyPr wrap="none" lIns="0" tIns="0" rIns="0" bIns="0" rtlCol="0" anchor="t"/>
          <a:lstStyle/>
          <a:p>
            <a:pPr algn="l" indent="0" marL="0">
              <a:lnSpc>
                <a:spcPts val="210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Skin lesion, one test image, models</a:t>
            </a:r>
            <a:br/>
            <a:pPr algn="l" indent="0" marL="0">
              <a:lnSpc>
                <a:spcPts val="210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trained on</a:t>
            </a:r>
            <a:pPr algn="l" indent="0" marL="0">
              <a:lnSpc>
                <a:spcPts val="210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all training images</a:t>
            </a:r>
            <a:pPr algn="l" indent="0" marL="0">
              <a:lnSpc>
                <a:spcPts val="210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a:t>
            </a:r>
            <a:endParaRPr lang="en-US" sz="1500" dirty="0"/>
          </a:p>
        </p:txBody>
      </p:sp>
      <p:sp>
        <p:nvSpPr>
          <p:cNvPr id="4" name="Text 2"/>
          <p:cNvSpPr txBox="1"/>
          <p:nvPr/>
        </p:nvSpPr>
        <p:spPr>
          <a:xfrm>
            <a:off x="762000" y="5290155"/>
            <a:ext cx="1787604" cy="217170"/>
          </a:xfrm>
          <a:prstGeom prst="rect">
            <a:avLst/>
          </a:prstGeom>
          <a:noFill/>
          <a:ln/>
        </p:spPr>
        <p:txBody>
          <a:bodyPr wrap="none" lIns="0" tIns="0" rIns="0" bIns="0" rtlCol="0" anchor="t"/>
          <a:lstStyle/>
          <a:p>
            <a:pPr algn="l" indent="0" marL="0">
              <a:lnSpc>
                <a:spcPts val="1710"/>
              </a:lnSpc>
              <a:buNone/>
            </a:pPr>
            <a:r>
              <a:rPr lang="en-US" sz="1425" dirty="0">
                <a:solidFill>
                  <a:srgbClr val="474D54"/>
                </a:solidFill>
                <a:latin typeface="Source Sans 3 ExtraLight" pitchFamily="34" charset="0"/>
                <a:ea typeface="Source Sans 3 ExtraLight" pitchFamily="34" charset="-122"/>
                <a:cs typeface="Source Sans 3 ExtraLight" pitchFamily="34" charset="-120"/>
              </a:rPr>
              <a:t>True label:</a:t>
            </a:r>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 melanoma</a:t>
            </a:r>
            <a:endParaRPr lang="en-US" sz="1425" dirty="0"/>
          </a:p>
        </p:txBody>
      </p:sp>
      <p:sp>
        <p:nvSpPr>
          <p:cNvPr id="5" name="Text 3"/>
          <p:cNvSpPr txBox="1"/>
          <p:nvPr/>
        </p:nvSpPr>
        <p:spPr>
          <a:xfrm>
            <a:off x="4457700" y="1910209"/>
            <a:ext cx="1333786"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Linear probe</a:t>
            </a:r>
            <a:endParaRPr lang="en-US" sz="1650" dirty="0"/>
          </a:p>
        </p:txBody>
      </p:sp>
      <p:sp>
        <p:nvSpPr>
          <p:cNvPr id="6" name="Text 4"/>
          <p:cNvSpPr txBox="1"/>
          <p:nvPr/>
        </p:nvSpPr>
        <p:spPr>
          <a:xfrm>
            <a:off x="4457700" y="2202150"/>
            <a:ext cx="1885890"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shared frozen model + head</a:t>
            </a:r>
            <a:endParaRPr lang="en-US" sz="1200" dirty="0"/>
          </a:p>
        </p:txBody>
      </p:sp>
      <p:sp>
        <p:nvSpPr>
          <p:cNvPr id="7" name="Text 5"/>
          <p:cNvSpPr txBox="1"/>
          <p:nvPr/>
        </p:nvSpPr>
        <p:spPr>
          <a:xfrm>
            <a:off x="4457700" y="2486948"/>
            <a:ext cx="1508998" cy="194310"/>
          </a:xfrm>
          <a:prstGeom prst="rect">
            <a:avLst/>
          </a:prstGeom>
          <a:noFill/>
          <a:ln/>
        </p:spPr>
        <p:txBody>
          <a:bodyPr wrap="none" lIns="0" tIns="0" rIns="0" bIns="0" rtlCol="0" anchor="t"/>
          <a:lstStyle/>
          <a:p>
            <a:pPr algn="l" indent="0" marL="0">
              <a:lnSpc>
                <a:spcPts val="153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68.5%</a:t>
            </a:r>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 test accuracy</a:t>
            </a:r>
            <a:endParaRPr lang="en-US" sz="1425" dirty="0"/>
          </a:p>
        </p:txBody>
      </p:sp>
      <p:sp>
        <p:nvSpPr>
          <p:cNvPr id="8" name="Text 6"/>
          <p:cNvSpPr txBox="1"/>
          <p:nvPr/>
        </p:nvSpPr>
        <p:spPr>
          <a:xfrm>
            <a:off x="4457700" y="2969389"/>
            <a:ext cx="1253764"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melanocytic nevi</a:t>
            </a:r>
            <a:endParaRPr lang="en-US" sz="1275" dirty="0"/>
          </a:p>
        </p:txBody>
      </p:sp>
      <p:sp>
        <p:nvSpPr>
          <p:cNvPr id="9" name="Text 7"/>
          <p:cNvSpPr txBox="1"/>
          <p:nvPr/>
        </p:nvSpPr>
        <p:spPr>
          <a:xfrm>
            <a:off x="6148536" y="2969389"/>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73.7%</a:t>
            </a:r>
            <a:endParaRPr lang="en-US" sz="1275" dirty="0"/>
          </a:p>
        </p:txBody>
      </p:sp>
      <p:sp>
        <p:nvSpPr>
          <p:cNvPr id="10" name="Text 8"/>
          <p:cNvSpPr txBox="1"/>
          <p:nvPr/>
        </p:nvSpPr>
        <p:spPr>
          <a:xfrm>
            <a:off x="4457700" y="3465582"/>
            <a:ext cx="81604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melanoma</a:t>
            </a:r>
            <a:endParaRPr lang="en-US" sz="1275" dirty="0"/>
          </a:p>
        </p:txBody>
      </p:sp>
      <p:sp>
        <p:nvSpPr>
          <p:cNvPr id="11" name="Text 9"/>
          <p:cNvSpPr txBox="1"/>
          <p:nvPr/>
        </p:nvSpPr>
        <p:spPr>
          <a:xfrm>
            <a:off x="6148536" y="3465582"/>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23.8%</a:t>
            </a:r>
            <a:endParaRPr lang="en-US" sz="1275" dirty="0"/>
          </a:p>
        </p:txBody>
      </p:sp>
      <p:sp>
        <p:nvSpPr>
          <p:cNvPr id="12" name="Text 10"/>
          <p:cNvSpPr txBox="1"/>
          <p:nvPr/>
        </p:nvSpPr>
        <p:spPr>
          <a:xfrm>
            <a:off x="4457700" y="3961775"/>
            <a:ext cx="150977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benign keratosis-like</a:t>
            </a:r>
            <a:endParaRPr lang="en-US" sz="1275" dirty="0"/>
          </a:p>
        </p:txBody>
      </p:sp>
      <p:sp>
        <p:nvSpPr>
          <p:cNvPr id="13" name="Text 11"/>
          <p:cNvSpPr txBox="1"/>
          <p:nvPr/>
        </p:nvSpPr>
        <p:spPr>
          <a:xfrm>
            <a:off x="6231582" y="3961775"/>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2.1%</a:t>
            </a:r>
            <a:endParaRPr lang="en-US" sz="1275" dirty="0"/>
          </a:p>
        </p:txBody>
      </p:sp>
      <p:sp>
        <p:nvSpPr>
          <p:cNvPr id="14" name="Text 12"/>
          <p:cNvSpPr txBox="1"/>
          <p:nvPr/>
        </p:nvSpPr>
        <p:spPr>
          <a:xfrm>
            <a:off x="4457700" y="4415760"/>
            <a:ext cx="527375"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Wrong</a:t>
            </a:r>
            <a:endParaRPr lang="en-US" sz="1275" dirty="0"/>
          </a:p>
        </p:txBody>
      </p:sp>
      <p:sp>
        <p:nvSpPr>
          <p:cNvPr id="15" name="Text 13"/>
          <p:cNvSpPr txBox="1"/>
          <p:nvPr/>
        </p:nvSpPr>
        <p:spPr>
          <a:xfrm>
            <a:off x="4457700" y="4641503"/>
            <a:ext cx="1142476" cy="171450"/>
          </a:xfrm>
          <a:prstGeom prst="rect">
            <a:avLst/>
          </a:prstGeom>
          <a:noFill/>
          <a:ln/>
        </p:spPr>
        <p:txBody>
          <a:bodyPr wrap="none" lIns="0" tIns="0" rIns="0" bIns="0" rtlCol="0" anchor="t"/>
          <a:lstStyle/>
          <a:p>
            <a:pPr algn="l" indent="0" marL="0">
              <a:lnSpc>
                <a:spcPts val="1350"/>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177 ms per image</a:t>
            </a:r>
            <a:endParaRPr lang="en-US" sz="1125" dirty="0"/>
          </a:p>
        </p:txBody>
      </p:sp>
      <p:sp>
        <p:nvSpPr>
          <p:cNvPr id="16" name="Text 14"/>
          <p:cNvSpPr txBox="1"/>
          <p:nvPr/>
        </p:nvSpPr>
        <p:spPr>
          <a:xfrm>
            <a:off x="6883301" y="1910209"/>
            <a:ext cx="593467" cy="261937"/>
          </a:xfrm>
          <a:prstGeom prst="rect">
            <a:avLst/>
          </a:prstGeom>
          <a:noFill/>
          <a:ln/>
        </p:spPr>
        <p:txBody>
          <a:bodyPr wrap="none" lIns="0" tIns="0" rIns="0" bIns="0" rtlCol="0" anchor="t"/>
          <a:lstStyle/>
          <a:p>
            <a:pPr algn="l" indent="0" marL="0">
              <a:lnSpc>
                <a:spcPts val="2063"/>
              </a:lnSpc>
              <a:buNone/>
            </a:pPr>
            <a:r>
              <a:rPr lang="en-US" sz="1650" b="1" dirty="0">
                <a:solidFill>
                  <a:srgbClr val="C4432C"/>
                </a:solidFill>
                <a:latin typeface="Source Serif 4" pitchFamily="34" charset="0"/>
                <a:ea typeface="Source Serif 4" pitchFamily="34" charset="-122"/>
                <a:cs typeface="Source Serif 4" pitchFamily="34" charset="-120"/>
              </a:rPr>
              <a:t>LoRA</a:t>
            </a:r>
            <a:endParaRPr lang="en-US" sz="1650" dirty="0"/>
          </a:p>
        </p:txBody>
      </p:sp>
      <p:sp>
        <p:nvSpPr>
          <p:cNvPr id="17" name="Text 15"/>
          <p:cNvSpPr txBox="1"/>
          <p:nvPr/>
        </p:nvSpPr>
        <p:spPr>
          <a:xfrm>
            <a:off x="6883301" y="2202150"/>
            <a:ext cx="188093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shared frozen model + pairs</a:t>
            </a:r>
            <a:endParaRPr lang="en-US" sz="1200" dirty="0"/>
          </a:p>
        </p:txBody>
      </p:sp>
      <p:sp>
        <p:nvSpPr>
          <p:cNvPr id="18" name="Text 16"/>
          <p:cNvSpPr txBox="1"/>
          <p:nvPr/>
        </p:nvSpPr>
        <p:spPr>
          <a:xfrm>
            <a:off x="6883301" y="2486948"/>
            <a:ext cx="1508998" cy="194310"/>
          </a:xfrm>
          <a:prstGeom prst="rect">
            <a:avLst/>
          </a:prstGeom>
          <a:noFill/>
          <a:ln/>
        </p:spPr>
        <p:txBody>
          <a:bodyPr wrap="none" lIns="0" tIns="0" rIns="0" bIns="0" rtlCol="0" anchor="t"/>
          <a:lstStyle/>
          <a:p>
            <a:pPr algn="l" indent="0" marL="0">
              <a:lnSpc>
                <a:spcPts val="1530"/>
              </a:lnSpc>
              <a:buNone/>
            </a:pPr>
            <a:r>
              <a:rPr lang="en-US" sz="1425" b="1" dirty="0">
                <a:solidFill>
                  <a:srgbClr val="C4432C"/>
                </a:solidFill>
                <a:latin typeface="Source Sans 3 ExtraLight" pitchFamily="34" charset="0"/>
                <a:ea typeface="Source Sans 3 ExtraLight" pitchFamily="34" charset="-122"/>
                <a:cs typeface="Source Sans 3 ExtraLight" pitchFamily="34" charset="-120"/>
              </a:rPr>
              <a:t>82.5%</a:t>
            </a:r>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 test accuracy</a:t>
            </a:r>
            <a:endParaRPr lang="en-US" sz="1425" dirty="0"/>
          </a:p>
        </p:txBody>
      </p:sp>
      <p:sp>
        <p:nvSpPr>
          <p:cNvPr id="19" name="Text 17"/>
          <p:cNvSpPr txBox="1"/>
          <p:nvPr/>
        </p:nvSpPr>
        <p:spPr>
          <a:xfrm>
            <a:off x="6883301" y="2969389"/>
            <a:ext cx="1253764"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melanocytic nevi</a:t>
            </a:r>
            <a:endParaRPr lang="en-US" sz="1275" dirty="0"/>
          </a:p>
        </p:txBody>
      </p:sp>
      <p:sp>
        <p:nvSpPr>
          <p:cNvPr id="20" name="Text 18"/>
          <p:cNvSpPr txBox="1"/>
          <p:nvPr/>
        </p:nvSpPr>
        <p:spPr>
          <a:xfrm>
            <a:off x="8574286" y="2969389"/>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92.8%</a:t>
            </a:r>
            <a:endParaRPr lang="en-US" sz="1275" dirty="0"/>
          </a:p>
        </p:txBody>
      </p:sp>
      <p:sp>
        <p:nvSpPr>
          <p:cNvPr id="21" name="Text 19"/>
          <p:cNvSpPr txBox="1"/>
          <p:nvPr/>
        </p:nvSpPr>
        <p:spPr>
          <a:xfrm>
            <a:off x="6883301" y="3465582"/>
            <a:ext cx="81604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melanoma</a:t>
            </a:r>
            <a:endParaRPr lang="en-US" sz="1275" dirty="0"/>
          </a:p>
        </p:txBody>
      </p:sp>
      <p:sp>
        <p:nvSpPr>
          <p:cNvPr id="22" name="Text 20"/>
          <p:cNvSpPr txBox="1"/>
          <p:nvPr/>
        </p:nvSpPr>
        <p:spPr>
          <a:xfrm>
            <a:off x="8657332" y="3465582"/>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7.1%</a:t>
            </a:r>
            <a:endParaRPr lang="en-US" sz="1275" dirty="0"/>
          </a:p>
        </p:txBody>
      </p:sp>
      <p:sp>
        <p:nvSpPr>
          <p:cNvPr id="23" name="Text 21"/>
          <p:cNvSpPr txBox="1"/>
          <p:nvPr/>
        </p:nvSpPr>
        <p:spPr>
          <a:xfrm>
            <a:off x="6883301" y="3961775"/>
            <a:ext cx="150977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benign keratosis-like</a:t>
            </a:r>
            <a:endParaRPr lang="en-US" sz="1275" dirty="0"/>
          </a:p>
        </p:txBody>
      </p:sp>
      <p:sp>
        <p:nvSpPr>
          <p:cNvPr id="24" name="Text 22"/>
          <p:cNvSpPr txBox="1"/>
          <p:nvPr/>
        </p:nvSpPr>
        <p:spPr>
          <a:xfrm>
            <a:off x="8657332" y="3961775"/>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0.0%</a:t>
            </a:r>
            <a:endParaRPr lang="en-US" sz="1275" dirty="0"/>
          </a:p>
        </p:txBody>
      </p:sp>
      <p:sp>
        <p:nvSpPr>
          <p:cNvPr id="25" name="Text 23"/>
          <p:cNvSpPr txBox="1"/>
          <p:nvPr/>
        </p:nvSpPr>
        <p:spPr>
          <a:xfrm>
            <a:off x="6883301" y="4415760"/>
            <a:ext cx="527375"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Wrong</a:t>
            </a:r>
            <a:endParaRPr lang="en-US" sz="1275" dirty="0"/>
          </a:p>
        </p:txBody>
      </p:sp>
      <p:sp>
        <p:nvSpPr>
          <p:cNvPr id="26" name="Text 24"/>
          <p:cNvSpPr txBox="1"/>
          <p:nvPr/>
        </p:nvSpPr>
        <p:spPr>
          <a:xfrm>
            <a:off x="6883301" y="4641503"/>
            <a:ext cx="1142476" cy="171450"/>
          </a:xfrm>
          <a:prstGeom prst="rect">
            <a:avLst/>
          </a:prstGeom>
          <a:noFill/>
          <a:ln/>
        </p:spPr>
        <p:txBody>
          <a:bodyPr wrap="none" lIns="0" tIns="0" rIns="0" bIns="0" rtlCol="0" anchor="t"/>
          <a:lstStyle/>
          <a:p>
            <a:pPr algn="l" indent="0" marL="0">
              <a:lnSpc>
                <a:spcPts val="1350"/>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172 ms per image</a:t>
            </a:r>
            <a:endParaRPr lang="en-US" sz="1125" dirty="0"/>
          </a:p>
        </p:txBody>
      </p:sp>
      <p:sp>
        <p:nvSpPr>
          <p:cNvPr id="27" name="Text 25"/>
          <p:cNvSpPr txBox="1"/>
          <p:nvPr/>
        </p:nvSpPr>
        <p:spPr>
          <a:xfrm>
            <a:off x="9309050" y="1910209"/>
            <a:ext cx="1587937"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Full fine-tuning</a:t>
            </a:r>
            <a:endParaRPr lang="en-US" sz="1650" dirty="0"/>
          </a:p>
        </p:txBody>
      </p:sp>
      <p:sp>
        <p:nvSpPr>
          <p:cNvPr id="28" name="Text 26"/>
          <p:cNvSpPr txBox="1"/>
          <p:nvPr/>
        </p:nvSpPr>
        <p:spPr>
          <a:xfrm>
            <a:off x="9309050" y="2202150"/>
            <a:ext cx="1627715"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its own retrained model</a:t>
            </a:r>
            <a:endParaRPr lang="en-US" sz="1200" dirty="0"/>
          </a:p>
        </p:txBody>
      </p:sp>
      <p:sp>
        <p:nvSpPr>
          <p:cNvPr id="29" name="Text 27"/>
          <p:cNvSpPr txBox="1"/>
          <p:nvPr/>
        </p:nvSpPr>
        <p:spPr>
          <a:xfrm>
            <a:off x="9309050" y="2486948"/>
            <a:ext cx="1508998" cy="194310"/>
          </a:xfrm>
          <a:prstGeom prst="rect">
            <a:avLst/>
          </a:prstGeom>
          <a:noFill/>
          <a:ln/>
        </p:spPr>
        <p:txBody>
          <a:bodyPr wrap="none" lIns="0" tIns="0" rIns="0" bIns="0" rtlCol="0" anchor="t"/>
          <a:lstStyle/>
          <a:p>
            <a:pPr algn="l" indent="0" marL="0">
              <a:lnSpc>
                <a:spcPts val="153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84.4%</a:t>
            </a:r>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 test accuracy</a:t>
            </a:r>
            <a:endParaRPr lang="en-US" sz="1425" dirty="0"/>
          </a:p>
        </p:txBody>
      </p:sp>
      <p:sp>
        <p:nvSpPr>
          <p:cNvPr id="30" name="Text 28"/>
          <p:cNvSpPr txBox="1"/>
          <p:nvPr/>
        </p:nvSpPr>
        <p:spPr>
          <a:xfrm>
            <a:off x="9309050" y="2969389"/>
            <a:ext cx="81604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melanoma</a:t>
            </a:r>
            <a:endParaRPr lang="en-US" sz="1275" dirty="0"/>
          </a:p>
        </p:txBody>
      </p:sp>
      <p:sp>
        <p:nvSpPr>
          <p:cNvPr id="31" name="Text 29"/>
          <p:cNvSpPr txBox="1"/>
          <p:nvPr/>
        </p:nvSpPr>
        <p:spPr>
          <a:xfrm>
            <a:off x="11000036" y="2969389"/>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97.7%</a:t>
            </a:r>
            <a:endParaRPr lang="en-US" sz="1275" dirty="0"/>
          </a:p>
        </p:txBody>
      </p:sp>
      <p:sp>
        <p:nvSpPr>
          <p:cNvPr id="32" name="Text 30"/>
          <p:cNvSpPr txBox="1"/>
          <p:nvPr/>
        </p:nvSpPr>
        <p:spPr>
          <a:xfrm>
            <a:off x="9309050" y="3465582"/>
            <a:ext cx="1253764"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melanocytic nevi</a:t>
            </a:r>
            <a:endParaRPr lang="en-US" sz="1275" dirty="0"/>
          </a:p>
        </p:txBody>
      </p:sp>
      <p:sp>
        <p:nvSpPr>
          <p:cNvPr id="33" name="Text 31"/>
          <p:cNvSpPr txBox="1"/>
          <p:nvPr/>
        </p:nvSpPr>
        <p:spPr>
          <a:xfrm>
            <a:off x="11083082" y="3465582"/>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2.2%</a:t>
            </a:r>
            <a:endParaRPr lang="en-US" sz="1275" dirty="0"/>
          </a:p>
        </p:txBody>
      </p:sp>
      <p:sp>
        <p:nvSpPr>
          <p:cNvPr id="34" name="Text 32"/>
          <p:cNvSpPr txBox="1"/>
          <p:nvPr/>
        </p:nvSpPr>
        <p:spPr>
          <a:xfrm>
            <a:off x="9309050" y="3961775"/>
            <a:ext cx="150977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benign keratosis-like</a:t>
            </a:r>
            <a:endParaRPr lang="en-US" sz="1275" dirty="0"/>
          </a:p>
        </p:txBody>
      </p:sp>
      <p:sp>
        <p:nvSpPr>
          <p:cNvPr id="35" name="Text 33"/>
          <p:cNvSpPr txBox="1"/>
          <p:nvPr/>
        </p:nvSpPr>
        <p:spPr>
          <a:xfrm>
            <a:off x="11083082" y="3961775"/>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0.0%</a:t>
            </a:r>
            <a:endParaRPr lang="en-US" sz="1275" dirty="0"/>
          </a:p>
        </p:txBody>
      </p:sp>
      <p:sp>
        <p:nvSpPr>
          <p:cNvPr id="36" name="Text 34"/>
          <p:cNvSpPr txBox="1"/>
          <p:nvPr/>
        </p:nvSpPr>
        <p:spPr>
          <a:xfrm>
            <a:off x="9309050" y="4415760"/>
            <a:ext cx="592848" cy="194310"/>
          </a:xfrm>
          <a:prstGeom prst="rect">
            <a:avLst/>
          </a:prstGeom>
          <a:noFill/>
          <a:ln/>
        </p:spPr>
        <p:txBody>
          <a:bodyPr wrap="none" lIns="0" tIns="0" rIns="0" bIns="0" rtlCol="0" anchor="t"/>
          <a:lstStyle/>
          <a:p>
            <a:pPr algn="l" indent="0" marL="0">
              <a:lnSpc>
                <a:spcPts val="1530"/>
              </a:lnSpc>
              <a:buNone/>
            </a:pPr>
            <a:r>
              <a:rPr lang="en-US" sz="1275" b="1" dirty="0">
                <a:solidFill>
                  <a:srgbClr val="3C8A4E"/>
                </a:solidFill>
                <a:latin typeface="Source Sans 3 ExtraLight" pitchFamily="34" charset="0"/>
                <a:ea typeface="Source Sans 3 ExtraLight" pitchFamily="34" charset="-122"/>
                <a:cs typeface="Source Sans 3 ExtraLight" pitchFamily="34" charset="-120"/>
              </a:rPr>
              <a:t>Correct</a:t>
            </a:r>
            <a:endParaRPr lang="en-US" sz="1275" dirty="0"/>
          </a:p>
        </p:txBody>
      </p:sp>
      <p:sp>
        <p:nvSpPr>
          <p:cNvPr id="37" name="Text 35"/>
          <p:cNvSpPr txBox="1"/>
          <p:nvPr/>
        </p:nvSpPr>
        <p:spPr>
          <a:xfrm>
            <a:off x="9309050" y="4641503"/>
            <a:ext cx="1142476" cy="171450"/>
          </a:xfrm>
          <a:prstGeom prst="rect">
            <a:avLst/>
          </a:prstGeom>
          <a:noFill/>
          <a:ln/>
        </p:spPr>
        <p:txBody>
          <a:bodyPr wrap="none" lIns="0" tIns="0" rIns="0" bIns="0" rtlCol="0" anchor="t"/>
          <a:lstStyle/>
          <a:p>
            <a:pPr algn="l" indent="0" marL="0">
              <a:lnSpc>
                <a:spcPts val="1350"/>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157 ms per image</a:t>
            </a:r>
            <a:endParaRPr lang="en-US" sz="1125" dirty="0"/>
          </a:p>
        </p:txBody>
      </p:sp>
      <p:sp>
        <p:nvSpPr>
          <p:cNvPr id="38" name="Text 36"/>
          <p:cNvSpPr txBox="1"/>
          <p:nvPr/>
        </p:nvSpPr>
        <p:spPr>
          <a:xfrm>
            <a:off x="4457700" y="5014645"/>
            <a:ext cx="6797254" cy="469582"/>
          </a:xfrm>
          <a:prstGeom prst="rect">
            <a:avLst/>
          </a:prstGeom>
          <a:noFill/>
          <a:ln/>
        </p:spPr>
        <p:txBody>
          <a:bodyPr wrap="none" lIns="0" tIns="0" rIns="0" bIns="0" rtlCol="0" anchor="t"/>
          <a:lstStyle/>
          <a:p>
            <a:pPr algn="l" indent="0" marL="0">
              <a:lnSpc>
                <a:spcPts val="1849"/>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Test accuracy is balanced accuracy on the whole test set, for exactly these models. Changing the</a:t>
            </a:r>
            <a:br/>
            <a:pPr algn="l" indent="0" marL="0">
              <a:lnSpc>
                <a:spcPts val="1849"/>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training set swaps one 1.2 MB file for LoRA, but a whole second 172 MB model for full fine-tuning.</a:t>
            </a:r>
            <a:endParaRPr lang="en-US" sz="1275" dirty="0"/>
          </a:p>
        </p:txBody>
      </p:sp>
      <p:sp>
        <p:nvSpPr>
          <p:cNvPr id="39" name="Text 37"/>
          <p:cNvSpPr txBox="1"/>
          <p:nvPr/>
        </p:nvSpPr>
        <p:spPr>
          <a:xfrm>
            <a:off x="762000" y="6375082"/>
            <a:ext cx="5338596" cy="165735"/>
          </a:xfrm>
          <a:prstGeom prst="rect">
            <a:avLst/>
          </a:prstGeom>
          <a:noFill/>
          <a:ln/>
        </p:spPr>
        <p:txBody>
          <a:bodyPr wrap="none" lIns="0" tIns="0" rIns="0" bIns="0" rtlCol="0" anchor="t"/>
          <a:lstStyle/>
          <a:p>
            <a:pPr algn="l" indent="0" marL="0">
              <a:lnSpc>
                <a:spcPts val="1305"/>
              </a:lnSpc>
              <a:buNone/>
            </a:pPr>
            <a:r>
              <a:rPr lang="en-US" sz="1088" dirty="0">
                <a:solidFill>
                  <a:srgbClr val="777E86"/>
                </a:solidFill>
                <a:latin typeface="Source Sans 3 ExtraLight" pitchFamily="34" charset="0"/>
                <a:ea typeface="Source Sans 3 ExtraLight" pitchFamily="34" charset="-122"/>
                <a:cs typeface="Source Sans 3 ExtraLight" pitchFamily="34" charset="-120"/>
              </a:rPr>
              <a:t>A recorded run. In the HTML version of this deck the three models run live in the browser.</a:t>
            </a:r>
            <a:endParaRPr lang="en-US" sz="1088" dirty="0"/>
          </a:p>
        </p:txBody>
      </p:sp>
      <p:sp>
        <p:nvSpPr>
          <p:cNvPr id="40" name="Text 38"/>
          <p:cNvSpPr txBox="1"/>
          <p:nvPr/>
        </p:nvSpPr>
        <p:spPr>
          <a:xfrm>
            <a:off x="9116318" y="6375082"/>
            <a:ext cx="2265259" cy="165735"/>
          </a:xfrm>
          <a:prstGeom prst="rect">
            <a:avLst/>
          </a:prstGeom>
          <a:noFill/>
          <a:ln/>
        </p:spPr>
        <p:txBody>
          <a:bodyPr wrap="none" lIns="0" tIns="0" rIns="0" bIns="0" rtlCol="0" anchor="t"/>
          <a:lstStyle/>
          <a:p>
            <a:pPr algn="l" indent="0" marL="0">
              <a:lnSpc>
                <a:spcPts val="1305"/>
              </a:lnSpc>
              <a:buNone/>
            </a:pPr>
            <a:r>
              <a:rPr lang="en-US" sz="1088" dirty="0">
                <a:solidFill>
                  <a:srgbClr val="777E86"/>
                </a:solidFill>
                <a:latin typeface="Source Sans 3 ExtraLight" pitchFamily="34" charset="0"/>
                <a:ea typeface="Source Sans 3 ExtraLight" pitchFamily="34" charset="-122"/>
                <a:cs typeface="Source Sans 3 ExtraLight" pitchFamily="34" charset="-120"/>
              </a:rPr>
              <a:t>Research demo, not a diagnostic tool</a:t>
            </a:r>
            <a:endParaRPr lang="en-US" sz="1088" dirty="0"/>
          </a:p>
        </p:txBody>
      </p:sp>
      <p:sp>
        <p:nvSpPr>
          <p:cNvPr id="41" name="Text 39"/>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27</a:t>
            </a:r>
            <a:endParaRPr lang="en-US" sz="1125"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396484"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Live demo: one image, three models</a:t>
            </a:r>
            <a:endParaRPr lang="en-US" sz="2625" dirty="0"/>
          </a:p>
        </p:txBody>
      </p:sp>
      <p:sp>
        <p:nvSpPr>
          <p:cNvPr id="3" name="Text 1"/>
          <p:cNvSpPr txBox="1"/>
          <p:nvPr/>
        </p:nvSpPr>
        <p:spPr>
          <a:xfrm>
            <a:off x="762000" y="1136303"/>
            <a:ext cx="2956048" cy="533400"/>
          </a:xfrm>
          <a:prstGeom prst="rect">
            <a:avLst/>
          </a:prstGeom>
          <a:noFill/>
          <a:ln/>
        </p:spPr>
        <p:txBody>
          <a:bodyPr wrap="none" lIns="0" tIns="0" rIns="0" bIns="0" rtlCol="0" anchor="t"/>
          <a:lstStyle/>
          <a:p>
            <a:pPr algn="l" indent="0" marL="0">
              <a:lnSpc>
                <a:spcPts val="210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Skin lesion, one test image, models</a:t>
            </a:r>
            <a:br/>
            <a:pPr algn="l" indent="0" marL="0">
              <a:lnSpc>
                <a:spcPts val="210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trained on</a:t>
            </a:r>
            <a:pPr algn="l" indent="0" marL="0">
              <a:lnSpc>
                <a:spcPts val="210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1,000 training images</a:t>
            </a:r>
            <a:pPr algn="l" indent="0" marL="0">
              <a:lnSpc>
                <a:spcPts val="210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a:t>
            </a:r>
            <a:endParaRPr lang="en-US" sz="1500" dirty="0"/>
          </a:p>
        </p:txBody>
      </p:sp>
      <p:sp>
        <p:nvSpPr>
          <p:cNvPr id="4" name="Text 2"/>
          <p:cNvSpPr txBox="1"/>
          <p:nvPr/>
        </p:nvSpPr>
        <p:spPr>
          <a:xfrm>
            <a:off x="762000" y="5290155"/>
            <a:ext cx="1787604" cy="217170"/>
          </a:xfrm>
          <a:prstGeom prst="rect">
            <a:avLst/>
          </a:prstGeom>
          <a:noFill/>
          <a:ln/>
        </p:spPr>
        <p:txBody>
          <a:bodyPr wrap="none" lIns="0" tIns="0" rIns="0" bIns="0" rtlCol="0" anchor="t"/>
          <a:lstStyle/>
          <a:p>
            <a:pPr algn="l" indent="0" marL="0">
              <a:lnSpc>
                <a:spcPts val="1710"/>
              </a:lnSpc>
              <a:buNone/>
            </a:pPr>
            <a:r>
              <a:rPr lang="en-US" sz="1425" dirty="0">
                <a:solidFill>
                  <a:srgbClr val="474D54"/>
                </a:solidFill>
                <a:latin typeface="Source Sans 3 ExtraLight" pitchFamily="34" charset="0"/>
                <a:ea typeface="Source Sans 3 ExtraLight" pitchFamily="34" charset="-122"/>
                <a:cs typeface="Source Sans 3 ExtraLight" pitchFamily="34" charset="-120"/>
              </a:rPr>
              <a:t>True label:</a:t>
            </a:r>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 melanoma</a:t>
            </a:r>
            <a:endParaRPr lang="en-US" sz="1425" dirty="0"/>
          </a:p>
        </p:txBody>
      </p:sp>
      <p:sp>
        <p:nvSpPr>
          <p:cNvPr id="5" name="Text 3"/>
          <p:cNvSpPr txBox="1"/>
          <p:nvPr/>
        </p:nvSpPr>
        <p:spPr>
          <a:xfrm>
            <a:off x="4457700" y="1910209"/>
            <a:ext cx="1333786"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Linear probe</a:t>
            </a:r>
            <a:endParaRPr lang="en-US" sz="1650" dirty="0"/>
          </a:p>
        </p:txBody>
      </p:sp>
      <p:sp>
        <p:nvSpPr>
          <p:cNvPr id="6" name="Text 4"/>
          <p:cNvSpPr txBox="1"/>
          <p:nvPr/>
        </p:nvSpPr>
        <p:spPr>
          <a:xfrm>
            <a:off x="4457700" y="2202150"/>
            <a:ext cx="1885890"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shared frozen model + head</a:t>
            </a:r>
            <a:endParaRPr lang="en-US" sz="1200" dirty="0"/>
          </a:p>
        </p:txBody>
      </p:sp>
      <p:sp>
        <p:nvSpPr>
          <p:cNvPr id="7" name="Text 5"/>
          <p:cNvSpPr txBox="1"/>
          <p:nvPr/>
        </p:nvSpPr>
        <p:spPr>
          <a:xfrm>
            <a:off x="4457700" y="2486948"/>
            <a:ext cx="1508998" cy="194310"/>
          </a:xfrm>
          <a:prstGeom prst="rect">
            <a:avLst/>
          </a:prstGeom>
          <a:noFill/>
          <a:ln/>
        </p:spPr>
        <p:txBody>
          <a:bodyPr wrap="none" lIns="0" tIns="0" rIns="0" bIns="0" rtlCol="0" anchor="t"/>
          <a:lstStyle/>
          <a:p>
            <a:pPr algn="l" indent="0" marL="0">
              <a:lnSpc>
                <a:spcPts val="153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58.1%</a:t>
            </a:r>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 test accuracy</a:t>
            </a:r>
            <a:endParaRPr lang="en-US" sz="1425" dirty="0"/>
          </a:p>
        </p:txBody>
      </p:sp>
      <p:sp>
        <p:nvSpPr>
          <p:cNvPr id="8" name="Text 6"/>
          <p:cNvSpPr txBox="1"/>
          <p:nvPr/>
        </p:nvSpPr>
        <p:spPr>
          <a:xfrm>
            <a:off x="4457700" y="2969389"/>
            <a:ext cx="1253764"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melanocytic nevi</a:t>
            </a:r>
            <a:endParaRPr lang="en-US" sz="1275" dirty="0"/>
          </a:p>
        </p:txBody>
      </p:sp>
      <p:sp>
        <p:nvSpPr>
          <p:cNvPr id="9" name="Text 7"/>
          <p:cNvSpPr txBox="1"/>
          <p:nvPr/>
        </p:nvSpPr>
        <p:spPr>
          <a:xfrm>
            <a:off x="6148536" y="2969389"/>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84.5%</a:t>
            </a:r>
            <a:endParaRPr lang="en-US" sz="1275" dirty="0"/>
          </a:p>
        </p:txBody>
      </p:sp>
      <p:sp>
        <p:nvSpPr>
          <p:cNvPr id="10" name="Text 8"/>
          <p:cNvSpPr txBox="1"/>
          <p:nvPr/>
        </p:nvSpPr>
        <p:spPr>
          <a:xfrm>
            <a:off x="4457700" y="3465582"/>
            <a:ext cx="150977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benign keratosis-like</a:t>
            </a:r>
            <a:endParaRPr lang="en-US" sz="1275" dirty="0"/>
          </a:p>
        </p:txBody>
      </p:sp>
      <p:sp>
        <p:nvSpPr>
          <p:cNvPr id="11" name="Text 9"/>
          <p:cNvSpPr txBox="1"/>
          <p:nvPr/>
        </p:nvSpPr>
        <p:spPr>
          <a:xfrm>
            <a:off x="6231582" y="3465582"/>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7.9%</a:t>
            </a:r>
            <a:endParaRPr lang="en-US" sz="1275" dirty="0"/>
          </a:p>
        </p:txBody>
      </p:sp>
      <p:sp>
        <p:nvSpPr>
          <p:cNvPr id="12" name="Text 10"/>
          <p:cNvSpPr txBox="1"/>
          <p:nvPr/>
        </p:nvSpPr>
        <p:spPr>
          <a:xfrm>
            <a:off x="4457700" y="3961775"/>
            <a:ext cx="81604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melanoma</a:t>
            </a:r>
            <a:endParaRPr lang="en-US" sz="1275" dirty="0"/>
          </a:p>
        </p:txBody>
      </p:sp>
      <p:sp>
        <p:nvSpPr>
          <p:cNvPr id="13" name="Text 11"/>
          <p:cNvSpPr txBox="1"/>
          <p:nvPr/>
        </p:nvSpPr>
        <p:spPr>
          <a:xfrm>
            <a:off x="6231582" y="3961775"/>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7.5%</a:t>
            </a:r>
            <a:endParaRPr lang="en-US" sz="1275" dirty="0"/>
          </a:p>
        </p:txBody>
      </p:sp>
      <p:sp>
        <p:nvSpPr>
          <p:cNvPr id="14" name="Text 12"/>
          <p:cNvSpPr txBox="1"/>
          <p:nvPr/>
        </p:nvSpPr>
        <p:spPr>
          <a:xfrm>
            <a:off x="4457700" y="4415760"/>
            <a:ext cx="527375"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Wrong</a:t>
            </a:r>
            <a:endParaRPr lang="en-US" sz="1275" dirty="0"/>
          </a:p>
        </p:txBody>
      </p:sp>
      <p:sp>
        <p:nvSpPr>
          <p:cNvPr id="15" name="Text 13"/>
          <p:cNvSpPr txBox="1"/>
          <p:nvPr/>
        </p:nvSpPr>
        <p:spPr>
          <a:xfrm>
            <a:off x="4457700" y="4641503"/>
            <a:ext cx="1142476" cy="171450"/>
          </a:xfrm>
          <a:prstGeom prst="rect">
            <a:avLst/>
          </a:prstGeom>
          <a:noFill/>
          <a:ln/>
        </p:spPr>
        <p:txBody>
          <a:bodyPr wrap="none" lIns="0" tIns="0" rIns="0" bIns="0" rtlCol="0" anchor="t"/>
          <a:lstStyle/>
          <a:p>
            <a:pPr algn="l" indent="0" marL="0">
              <a:lnSpc>
                <a:spcPts val="1350"/>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173 ms per image</a:t>
            </a:r>
            <a:endParaRPr lang="en-US" sz="1125" dirty="0"/>
          </a:p>
        </p:txBody>
      </p:sp>
      <p:sp>
        <p:nvSpPr>
          <p:cNvPr id="16" name="Text 14"/>
          <p:cNvSpPr txBox="1"/>
          <p:nvPr/>
        </p:nvSpPr>
        <p:spPr>
          <a:xfrm>
            <a:off x="6883301" y="1910209"/>
            <a:ext cx="593467" cy="261937"/>
          </a:xfrm>
          <a:prstGeom prst="rect">
            <a:avLst/>
          </a:prstGeom>
          <a:noFill/>
          <a:ln/>
        </p:spPr>
        <p:txBody>
          <a:bodyPr wrap="none" lIns="0" tIns="0" rIns="0" bIns="0" rtlCol="0" anchor="t"/>
          <a:lstStyle/>
          <a:p>
            <a:pPr algn="l" indent="0" marL="0">
              <a:lnSpc>
                <a:spcPts val="2063"/>
              </a:lnSpc>
              <a:buNone/>
            </a:pPr>
            <a:r>
              <a:rPr lang="en-US" sz="1650" b="1" dirty="0">
                <a:solidFill>
                  <a:srgbClr val="C4432C"/>
                </a:solidFill>
                <a:latin typeface="Source Serif 4" pitchFamily="34" charset="0"/>
                <a:ea typeface="Source Serif 4" pitchFamily="34" charset="-122"/>
                <a:cs typeface="Source Serif 4" pitchFamily="34" charset="-120"/>
              </a:rPr>
              <a:t>LoRA</a:t>
            </a:r>
            <a:endParaRPr lang="en-US" sz="1650" dirty="0"/>
          </a:p>
        </p:txBody>
      </p:sp>
      <p:sp>
        <p:nvSpPr>
          <p:cNvPr id="17" name="Text 15"/>
          <p:cNvSpPr txBox="1"/>
          <p:nvPr/>
        </p:nvSpPr>
        <p:spPr>
          <a:xfrm>
            <a:off x="6883301" y="2202150"/>
            <a:ext cx="188093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shared frozen model + pairs</a:t>
            </a:r>
            <a:endParaRPr lang="en-US" sz="1200" dirty="0"/>
          </a:p>
        </p:txBody>
      </p:sp>
      <p:sp>
        <p:nvSpPr>
          <p:cNvPr id="18" name="Text 16"/>
          <p:cNvSpPr txBox="1"/>
          <p:nvPr/>
        </p:nvSpPr>
        <p:spPr>
          <a:xfrm>
            <a:off x="6883301" y="2486948"/>
            <a:ext cx="1508998" cy="194310"/>
          </a:xfrm>
          <a:prstGeom prst="rect">
            <a:avLst/>
          </a:prstGeom>
          <a:noFill/>
          <a:ln/>
        </p:spPr>
        <p:txBody>
          <a:bodyPr wrap="none" lIns="0" tIns="0" rIns="0" bIns="0" rtlCol="0" anchor="t"/>
          <a:lstStyle/>
          <a:p>
            <a:pPr algn="l" indent="0" marL="0">
              <a:lnSpc>
                <a:spcPts val="1530"/>
              </a:lnSpc>
              <a:buNone/>
            </a:pPr>
            <a:r>
              <a:rPr lang="en-US" sz="1425" b="1" dirty="0">
                <a:solidFill>
                  <a:srgbClr val="C4432C"/>
                </a:solidFill>
                <a:latin typeface="Source Sans 3 ExtraLight" pitchFamily="34" charset="0"/>
                <a:ea typeface="Source Sans 3 ExtraLight" pitchFamily="34" charset="-122"/>
                <a:cs typeface="Source Sans 3 ExtraLight" pitchFamily="34" charset="-120"/>
              </a:rPr>
              <a:t>63.0%</a:t>
            </a:r>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 test accuracy</a:t>
            </a:r>
            <a:endParaRPr lang="en-US" sz="1425" dirty="0"/>
          </a:p>
        </p:txBody>
      </p:sp>
      <p:sp>
        <p:nvSpPr>
          <p:cNvPr id="19" name="Text 17"/>
          <p:cNvSpPr txBox="1"/>
          <p:nvPr/>
        </p:nvSpPr>
        <p:spPr>
          <a:xfrm>
            <a:off x="6883301" y="2969389"/>
            <a:ext cx="1253764"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melanocytic nevi</a:t>
            </a:r>
            <a:endParaRPr lang="en-US" sz="1275" dirty="0"/>
          </a:p>
        </p:txBody>
      </p:sp>
      <p:sp>
        <p:nvSpPr>
          <p:cNvPr id="20" name="Text 18"/>
          <p:cNvSpPr txBox="1"/>
          <p:nvPr/>
        </p:nvSpPr>
        <p:spPr>
          <a:xfrm>
            <a:off x="8574286" y="2969389"/>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86.6%</a:t>
            </a:r>
            <a:endParaRPr lang="en-US" sz="1275" dirty="0"/>
          </a:p>
        </p:txBody>
      </p:sp>
      <p:sp>
        <p:nvSpPr>
          <p:cNvPr id="21" name="Text 19"/>
          <p:cNvSpPr txBox="1"/>
          <p:nvPr/>
        </p:nvSpPr>
        <p:spPr>
          <a:xfrm>
            <a:off x="6883301" y="3465582"/>
            <a:ext cx="81604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melanoma</a:t>
            </a:r>
            <a:endParaRPr lang="en-US" sz="1275" dirty="0"/>
          </a:p>
        </p:txBody>
      </p:sp>
      <p:sp>
        <p:nvSpPr>
          <p:cNvPr id="22" name="Text 20"/>
          <p:cNvSpPr txBox="1"/>
          <p:nvPr/>
        </p:nvSpPr>
        <p:spPr>
          <a:xfrm>
            <a:off x="8574286" y="3465582"/>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12.8%</a:t>
            </a:r>
            <a:endParaRPr lang="en-US" sz="1275" dirty="0"/>
          </a:p>
        </p:txBody>
      </p:sp>
      <p:sp>
        <p:nvSpPr>
          <p:cNvPr id="23" name="Text 21"/>
          <p:cNvSpPr txBox="1"/>
          <p:nvPr/>
        </p:nvSpPr>
        <p:spPr>
          <a:xfrm>
            <a:off x="6883301" y="3961775"/>
            <a:ext cx="150977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benign keratosis-like</a:t>
            </a:r>
            <a:endParaRPr lang="en-US" sz="1275" dirty="0"/>
          </a:p>
        </p:txBody>
      </p:sp>
      <p:sp>
        <p:nvSpPr>
          <p:cNvPr id="24" name="Text 22"/>
          <p:cNvSpPr txBox="1"/>
          <p:nvPr/>
        </p:nvSpPr>
        <p:spPr>
          <a:xfrm>
            <a:off x="8657332" y="3961775"/>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0.4%</a:t>
            </a:r>
            <a:endParaRPr lang="en-US" sz="1275" dirty="0"/>
          </a:p>
        </p:txBody>
      </p:sp>
      <p:sp>
        <p:nvSpPr>
          <p:cNvPr id="25" name="Text 23"/>
          <p:cNvSpPr txBox="1"/>
          <p:nvPr/>
        </p:nvSpPr>
        <p:spPr>
          <a:xfrm>
            <a:off x="6883301" y="4415760"/>
            <a:ext cx="527375"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Wrong</a:t>
            </a:r>
            <a:endParaRPr lang="en-US" sz="1275" dirty="0"/>
          </a:p>
        </p:txBody>
      </p:sp>
      <p:sp>
        <p:nvSpPr>
          <p:cNvPr id="26" name="Text 24"/>
          <p:cNvSpPr txBox="1"/>
          <p:nvPr/>
        </p:nvSpPr>
        <p:spPr>
          <a:xfrm>
            <a:off x="6883301" y="4641503"/>
            <a:ext cx="1142476" cy="171450"/>
          </a:xfrm>
          <a:prstGeom prst="rect">
            <a:avLst/>
          </a:prstGeom>
          <a:noFill/>
          <a:ln/>
        </p:spPr>
        <p:txBody>
          <a:bodyPr wrap="none" lIns="0" tIns="0" rIns="0" bIns="0" rtlCol="0" anchor="t"/>
          <a:lstStyle/>
          <a:p>
            <a:pPr algn="l" indent="0" marL="0">
              <a:lnSpc>
                <a:spcPts val="1350"/>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149 ms per image</a:t>
            </a:r>
            <a:endParaRPr lang="en-US" sz="1125" dirty="0"/>
          </a:p>
        </p:txBody>
      </p:sp>
      <p:sp>
        <p:nvSpPr>
          <p:cNvPr id="27" name="Text 25"/>
          <p:cNvSpPr txBox="1"/>
          <p:nvPr/>
        </p:nvSpPr>
        <p:spPr>
          <a:xfrm>
            <a:off x="9309050" y="1910209"/>
            <a:ext cx="1587937"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Full fine-tuning</a:t>
            </a:r>
            <a:endParaRPr lang="en-US" sz="1650" dirty="0"/>
          </a:p>
        </p:txBody>
      </p:sp>
      <p:sp>
        <p:nvSpPr>
          <p:cNvPr id="28" name="Text 26"/>
          <p:cNvSpPr txBox="1"/>
          <p:nvPr/>
        </p:nvSpPr>
        <p:spPr>
          <a:xfrm>
            <a:off x="9309050" y="2202150"/>
            <a:ext cx="1627715"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its own retrained model</a:t>
            </a:r>
            <a:endParaRPr lang="en-US" sz="1200" dirty="0"/>
          </a:p>
        </p:txBody>
      </p:sp>
      <p:sp>
        <p:nvSpPr>
          <p:cNvPr id="29" name="Text 27"/>
          <p:cNvSpPr txBox="1"/>
          <p:nvPr/>
        </p:nvSpPr>
        <p:spPr>
          <a:xfrm>
            <a:off x="9309050" y="2486948"/>
            <a:ext cx="1508998" cy="194310"/>
          </a:xfrm>
          <a:prstGeom prst="rect">
            <a:avLst/>
          </a:prstGeom>
          <a:noFill/>
          <a:ln/>
        </p:spPr>
        <p:txBody>
          <a:bodyPr wrap="none" lIns="0" tIns="0" rIns="0" bIns="0" rtlCol="0" anchor="t"/>
          <a:lstStyle/>
          <a:p>
            <a:pPr algn="l" indent="0" marL="0">
              <a:lnSpc>
                <a:spcPts val="153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64.8%</a:t>
            </a:r>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 test accuracy</a:t>
            </a:r>
            <a:endParaRPr lang="en-US" sz="1425" dirty="0"/>
          </a:p>
        </p:txBody>
      </p:sp>
      <p:sp>
        <p:nvSpPr>
          <p:cNvPr id="30" name="Text 28"/>
          <p:cNvSpPr txBox="1"/>
          <p:nvPr/>
        </p:nvSpPr>
        <p:spPr>
          <a:xfrm>
            <a:off x="9309050" y="2969389"/>
            <a:ext cx="1253764"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melanocytic nevi</a:t>
            </a:r>
            <a:endParaRPr lang="en-US" sz="1275" dirty="0"/>
          </a:p>
        </p:txBody>
      </p:sp>
      <p:sp>
        <p:nvSpPr>
          <p:cNvPr id="31" name="Text 29"/>
          <p:cNvSpPr txBox="1"/>
          <p:nvPr/>
        </p:nvSpPr>
        <p:spPr>
          <a:xfrm>
            <a:off x="11000036" y="2969389"/>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95.1%</a:t>
            </a:r>
            <a:endParaRPr lang="en-US" sz="1275" dirty="0"/>
          </a:p>
        </p:txBody>
      </p:sp>
      <p:sp>
        <p:nvSpPr>
          <p:cNvPr id="32" name="Text 30"/>
          <p:cNvSpPr txBox="1"/>
          <p:nvPr/>
        </p:nvSpPr>
        <p:spPr>
          <a:xfrm>
            <a:off x="9309050" y="3465582"/>
            <a:ext cx="81604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melanoma</a:t>
            </a:r>
            <a:endParaRPr lang="en-US" sz="1275" dirty="0"/>
          </a:p>
        </p:txBody>
      </p:sp>
      <p:sp>
        <p:nvSpPr>
          <p:cNvPr id="33" name="Text 31"/>
          <p:cNvSpPr txBox="1"/>
          <p:nvPr/>
        </p:nvSpPr>
        <p:spPr>
          <a:xfrm>
            <a:off x="11083082" y="3465582"/>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4.2%</a:t>
            </a:r>
            <a:endParaRPr lang="en-US" sz="1275" dirty="0"/>
          </a:p>
        </p:txBody>
      </p:sp>
      <p:sp>
        <p:nvSpPr>
          <p:cNvPr id="34" name="Text 32"/>
          <p:cNvSpPr txBox="1"/>
          <p:nvPr/>
        </p:nvSpPr>
        <p:spPr>
          <a:xfrm>
            <a:off x="9309050" y="3961775"/>
            <a:ext cx="150977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benign keratosis-like</a:t>
            </a:r>
            <a:endParaRPr lang="en-US" sz="1275" dirty="0"/>
          </a:p>
        </p:txBody>
      </p:sp>
      <p:sp>
        <p:nvSpPr>
          <p:cNvPr id="35" name="Text 33"/>
          <p:cNvSpPr txBox="1"/>
          <p:nvPr/>
        </p:nvSpPr>
        <p:spPr>
          <a:xfrm>
            <a:off x="11083082" y="3961775"/>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0.2%</a:t>
            </a:r>
            <a:endParaRPr lang="en-US" sz="1275" dirty="0"/>
          </a:p>
        </p:txBody>
      </p:sp>
      <p:sp>
        <p:nvSpPr>
          <p:cNvPr id="36" name="Text 34"/>
          <p:cNvSpPr txBox="1"/>
          <p:nvPr/>
        </p:nvSpPr>
        <p:spPr>
          <a:xfrm>
            <a:off x="9309050" y="4415760"/>
            <a:ext cx="527375"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Wrong</a:t>
            </a:r>
            <a:endParaRPr lang="en-US" sz="1275" dirty="0"/>
          </a:p>
        </p:txBody>
      </p:sp>
      <p:sp>
        <p:nvSpPr>
          <p:cNvPr id="37" name="Text 35"/>
          <p:cNvSpPr txBox="1"/>
          <p:nvPr/>
        </p:nvSpPr>
        <p:spPr>
          <a:xfrm>
            <a:off x="9309050" y="4641503"/>
            <a:ext cx="1142476" cy="171450"/>
          </a:xfrm>
          <a:prstGeom prst="rect">
            <a:avLst/>
          </a:prstGeom>
          <a:noFill/>
          <a:ln/>
        </p:spPr>
        <p:txBody>
          <a:bodyPr wrap="none" lIns="0" tIns="0" rIns="0" bIns="0" rtlCol="0" anchor="t"/>
          <a:lstStyle/>
          <a:p>
            <a:pPr algn="l" indent="0" marL="0">
              <a:lnSpc>
                <a:spcPts val="1350"/>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184 ms per image</a:t>
            </a:r>
            <a:endParaRPr lang="en-US" sz="1125" dirty="0"/>
          </a:p>
        </p:txBody>
      </p:sp>
      <p:sp>
        <p:nvSpPr>
          <p:cNvPr id="38" name="Text 36"/>
          <p:cNvSpPr txBox="1"/>
          <p:nvPr/>
        </p:nvSpPr>
        <p:spPr>
          <a:xfrm>
            <a:off x="4457700" y="5014645"/>
            <a:ext cx="6797254" cy="469582"/>
          </a:xfrm>
          <a:prstGeom prst="rect">
            <a:avLst/>
          </a:prstGeom>
          <a:noFill/>
          <a:ln/>
        </p:spPr>
        <p:txBody>
          <a:bodyPr wrap="none" lIns="0" tIns="0" rIns="0" bIns="0" rtlCol="0" anchor="t"/>
          <a:lstStyle/>
          <a:p>
            <a:pPr algn="l" indent="0" marL="0">
              <a:lnSpc>
                <a:spcPts val="1849"/>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Test accuracy is balanced accuracy on the whole test set, for exactly these models. Changing the</a:t>
            </a:r>
            <a:br/>
            <a:pPr algn="l" indent="0" marL="0">
              <a:lnSpc>
                <a:spcPts val="1849"/>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training set swaps one 1.2 MB file for LoRA, but a whole second 172 MB model for full fine-tuning.</a:t>
            </a:r>
            <a:endParaRPr lang="en-US" sz="1275" dirty="0"/>
          </a:p>
        </p:txBody>
      </p:sp>
      <p:sp>
        <p:nvSpPr>
          <p:cNvPr id="39" name="Text 37"/>
          <p:cNvSpPr txBox="1"/>
          <p:nvPr/>
        </p:nvSpPr>
        <p:spPr>
          <a:xfrm>
            <a:off x="762000" y="6375082"/>
            <a:ext cx="5338596" cy="165735"/>
          </a:xfrm>
          <a:prstGeom prst="rect">
            <a:avLst/>
          </a:prstGeom>
          <a:noFill/>
          <a:ln/>
        </p:spPr>
        <p:txBody>
          <a:bodyPr wrap="none" lIns="0" tIns="0" rIns="0" bIns="0" rtlCol="0" anchor="t"/>
          <a:lstStyle/>
          <a:p>
            <a:pPr algn="l" indent="0" marL="0">
              <a:lnSpc>
                <a:spcPts val="1305"/>
              </a:lnSpc>
              <a:buNone/>
            </a:pPr>
            <a:r>
              <a:rPr lang="en-US" sz="1088" dirty="0">
                <a:solidFill>
                  <a:srgbClr val="777E86"/>
                </a:solidFill>
                <a:latin typeface="Source Sans 3 ExtraLight" pitchFamily="34" charset="0"/>
                <a:ea typeface="Source Sans 3 ExtraLight" pitchFamily="34" charset="-122"/>
                <a:cs typeface="Source Sans 3 ExtraLight" pitchFamily="34" charset="-120"/>
              </a:rPr>
              <a:t>A recorded run. In the HTML version of this deck the three models run live in the browser.</a:t>
            </a:r>
            <a:endParaRPr lang="en-US" sz="1088" dirty="0"/>
          </a:p>
        </p:txBody>
      </p:sp>
      <p:sp>
        <p:nvSpPr>
          <p:cNvPr id="40" name="Text 38"/>
          <p:cNvSpPr txBox="1"/>
          <p:nvPr/>
        </p:nvSpPr>
        <p:spPr>
          <a:xfrm>
            <a:off x="9116318" y="6375082"/>
            <a:ext cx="2265259" cy="165735"/>
          </a:xfrm>
          <a:prstGeom prst="rect">
            <a:avLst/>
          </a:prstGeom>
          <a:noFill/>
          <a:ln/>
        </p:spPr>
        <p:txBody>
          <a:bodyPr wrap="none" lIns="0" tIns="0" rIns="0" bIns="0" rtlCol="0" anchor="t"/>
          <a:lstStyle/>
          <a:p>
            <a:pPr algn="l" indent="0" marL="0">
              <a:lnSpc>
                <a:spcPts val="1305"/>
              </a:lnSpc>
              <a:buNone/>
            </a:pPr>
            <a:r>
              <a:rPr lang="en-US" sz="1088" dirty="0">
                <a:solidFill>
                  <a:srgbClr val="777E86"/>
                </a:solidFill>
                <a:latin typeface="Source Sans 3 ExtraLight" pitchFamily="34" charset="0"/>
                <a:ea typeface="Source Sans 3 ExtraLight" pitchFamily="34" charset="-122"/>
                <a:cs typeface="Source Sans 3 ExtraLight" pitchFamily="34" charset="-120"/>
              </a:rPr>
              <a:t>Research demo, not a diagnostic tool</a:t>
            </a:r>
            <a:endParaRPr lang="en-US" sz="1088" dirty="0"/>
          </a:p>
        </p:txBody>
      </p:sp>
      <p:sp>
        <p:nvSpPr>
          <p:cNvPr id="41" name="Text 39"/>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27</a:t>
            </a:r>
            <a:endParaRPr lang="en-US" sz="1125"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1517511"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Summary</a:t>
            </a:r>
            <a:endParaRPr lang="en-US" sz="2625" dirty="0"/>
          </a:p>
        </p:txBody>
      </p:sp>
      <p:sp>
        <p:nvSpPr>
          <p:cNvPr id="3" name="Text 1"/>
          <p:cNvSpPr txBox="1"/>
          <p:nvPr/>
        </p:nvSpPr>
        <p:spPr>
          <a:xfrm>
            <a:off x="762000" y="1386334"/>
            <a:ext cx="1245560" cy="476250"/>
          </a:xfrm>
          <a:prstGeom prst="rect">
            <a:avLst/>
          </a:prstGeom>
          <a:noFill/>
          <a:ln/>
        </p:spPr>
        <p:txBody>
          <a:bodyPr wrap="none" lIns="0" tIns="0" rIns="0" bIns="0" rtlCol="0" anchor="t"/>
          <a:lstStyle/>
          <a:p>
            <a:pPr algn="l" indent="0" marL="0">
              <a:lnSpc>
                <a:spcPts val="3750"/>
              </a:lnSpc>
              <a:buNone/>
            </a:pPr>
            <a:r>
              <a:rPr lang="en-US" sz="3750" b="1" dirty="0">
                <a:solidFill>
                  <a:srgbClr val="C4432C"/>
                </a:solidFill>
                <a:latin typeface="Source Serif 4" pitchFamily="34" charset="0"/>
                <a:ea typeface="Source Serif 4" pitchFamily="34" charset="-122"/>
                <a:cs typeface="Source Serif 4" pitchFamily="34" charset="-120"/>
              </a:rPr>
              <a:t>0.44</a:t>
            </a:r>
            <a:pPr algn="l" indent="0" marL="0">
              <a:lnSpc>
                <a:spcPts val="3750"/>
              </a:lnSpc>
              <a:buNone/>
            </a:pPr>
            <a:r>
              <a:rPr lang="en-US" sz="2700" b="1" dirty="0">
                <a:solidFill>
                  <a:srgbClr val="C4432C"/>
                </a:solidFill>
                <a:latin typeface="Source Serif 4" pitchFamily="34" charset="0"/>
                <a:ea typeface="Source Serif 4" pitchFamily="34" charset="-122"/>
                <a:cs typeface="Source Serif 4" pitchFamily="34" charset="-120"/>
              </a:rPr>
              <a:t>%</a:t>
            </a:r>
            <a:endParaRPr lang="en-US" sz="3750" dirty="0"/>
          </a:p>
        </p:txBody>
      </p:sp>
      <p:sp>
        <p:nvSpPr>
          <p:cNvPr id="4" name="Text 2"/>
          <p:cNvSpPr txBox="1"/>
          <p:nvPr/>
        </p:nvSpPr>
        <p:spPr>
          <a:xfrm>
            <a:off x="3429000" y="1299418"/>
            <a:ext cx="7932110"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of ViT-B's weights are trained with rank 8 on the query and value weights</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and a head: a 1.5 MB file per task.</a:t>
            </a:r>
            <a:endParaRPr lang="en-US" sz="1875" dirty="0"/>
          </a:p>
        </p:txBody>
      </p:sp>
      <p:sp>
        <p:nvSpPr>
          <p:cNvPr id="5" name="Text 3"/>
          <p:cNvSpPr txBox="1"/>
          <p:nvPr/>
        </p:nvSpPr>
        <p:spPr>
          <a:xfrm>
            <a:off x="762000" y="2362646"/>
            <a:ext cx="1124367" cy="476250"/>
          </a:xfrm>
          <a:prstGeom prst="rect">
            <a:avLst/>
          </a:prstGeom>
          <a:noFill/>
          <a:ln/>
        </p:spPr>
        <p:txBody>
          <a:bodyPr wrap="none" lIns="0" tIns="0" rIns="0" bIns="0" rtlCol="0" anchor="t"/>
          <a:lstStyle/>
          <a:p>
            <a:pPr algn="l" indent="0" marL="0">
              <a:lnSpc>
                <a:spcPts val="3750"/>
              </a:lnSpc>
              <a:buNone/>
            </a:pPr>
            <a:r>
              <a:rPr lang="en-US" sz="3750" b="1" dirty="0">
                <a:solidFill>
                  <a:srgbClr val="C4432C"/>
                </a:solidFill>
                <a:latin typeface="Source Serif 4" pitchFamily="34" charset="0"/>
                <a:ea typeface="Source Serif 4" pitchFamily="34" charset="-122"/>
                <a:cs typeface="Source Serif 4" pitchFamily="34" charset="-120"/>
              </a:rPr>
              <a:t>1.00</a:t>
            </a:r>
            <a:pPr algn="l" indent="0" marL="0">
              <a:lnSpc>
                <a:spcPts val="3750"/>
              </a:lnSpc>
              <a:buNone/>
            </a:pPr>
            <a:r>
              <a:rPr lang="en-US" sz="2700" b="1" dirty="0">
                <a:solidFill>
                  <a:srgbClr val="C4432C"/>
                </a:solidFill>
                <a:latin typeface="Source Serif 4" pitchFamily="34" charset="0"/>
                <a:ea typeface="Source Serif 4" pitchFamily="34" charset="-122"/>
                <a:cs typeface="Source Serif 4" pitchFamily="34" charset="-120"/>
              </a:rPr>
              <a:t>×</a:t>
            </a:r>
            <a:endParaRPr lang="en-US" sz="3750" dirty="0"/>
          </a:p>
        </p:txBody>
      </p:sp>
      <p:sp>
        <p:nvSpPr>
          <p:cNvPr id="6" name="Text 4"/>
          <p:cNvSpPr txBox="1"/>
          <p:nvPr/>
        </p:nvSpPr>
        <p:spPr>
          <a:xfrm>
            <a:off x="3429000" y="2275731"/>
            <a:ext cx="7666041"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the test-time cost of the original model, because the learned change is</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added into the weights after training.</a:t>
            </a:r>
            <a:endParaRPr lang="en-US" sz="1875" dirty="0"/>
          </a:p>
        </p:txBody>
      </p:sp>
      <p:sp>
        <p:nvSpPr>
          <p:cNvPr id="7" name="Text 5"/>
          <p:cNvSpPr txBox="1"/>
          <p:nvPr/>
        </p:nvSpPr>
        <p:spPr>
          <a:xfrm>
            <a:off x="762000" y="3338959"/>
            <a:ext cx="927485" cy="476250"/>
          </a:xfrm>
          <a:prstGeom prst="rect">
            <a:avLst/>
          </a:prstGeom>
          <a:noFill/>
          <a:ln/>
        </p:spPr>
        <p:txBody>
          <a:bodyPr wrap="none" lIns="0" tIns="0" rIns="0" bIns="0" rtlCol="0" anchor="t"/>
          <a:lstStyle/>
          <a:p>
            <a:pPr algn="l" indent="0" marL="0">
              <a:lnSpc>
                <a:spcPts val="3750"/>
              </a:lnSpc>
              <a:buNone/>
            </a:pPr>
            <a:r>
              <a:rPr lang="en-US" sz="3750" b="1" dirty="0">
                <a:solidFill>
                  <a:srgbClr val="C4432C"/>
                </a:solidFill>
                <a:latin typeface="Source Serif 4" pitchFamily="34" charset="0"/>
                <a:ea typeface="Source Serif 4" pitchFamily="34" charset="-122"/>
                <a:cs typeface="Source Serif 4" pitchFamily="34" charset="-120"/>
              </a:rPr>
              <a:t>74.6</a:t>
            </a:r>
            <a:endParaRPr lang="en-US" sz="3750" dirty="0"/>
          </a:p>
        </p:txBody>
      </p:sp>
      <p:sp>
        <p:nvSpPr>
          <p:cNvPr id="8" name="Text 6"/>
          <p:cNvSpPr txBox="1"/>
          <p:nvPr/>
        </p:nvSpPr>
        <p:spPr>
          <a:xfrm>
            <a:off x="3429000" y="3252043"/>
            <a:ext cx="7856732"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mean VTAB-1k accuracy on ViT-B/16, against 72.0 for VPT-deep and 69.0</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for full fine-tuning.</a:t>
            </a:r>
            <a:endParaRPr lang="en-US" sz="1875" dirty="0"/>
          </a:p>
        </p:txBody>
      </p:sp>
      <p:sp>
        <p:nvSpPr>
          <p:cNvPr id="9" name="Text 7"/>
          <p:cNvSpPr txBox="1"/>
          <p:nvPr/>
        </p:nvSpPr>
        <p:spPr>
          <a:xfrm>
            <a:off x="762000" y="4315271"/>
            <a:ext cx="967109" cy="476250"/>
          </a:xfrm>
          <a:prstGeom prst="rect">
            <a:avLst/>
          </a:prstGeom>
          <a:noFill/>
          <a:ln/>
        </p:spPr>
        <p:txBody>
          <a:bodyPr wrap="none" lIns="0" tIns="0" rIns="0" bIns="0" rtlCol="0" anchor="t"/>
          <a:lstStyle/>
          <a:p>
            <a:pPr algn="l" indent="0" marL="0">
              <a:lnSpc>
                <a:spcPts val="3750"/>
              </a:lnSpc>
              <a:buNone/>
            </a:pPr>
            <a:r>
              <a:rPr lang="en-US" sz="3750" b="1" dirty="0">
                <a:solidFill>
                  <a:srgbClr val="C4432C"/>
                </a:solidFill>
                <a:latin typeface="Source Serif 4" pitchFamily="34" charset="0"/>
                <a:ea typeface="Source Serif 4" pitchFamily="34" charset="-122"/>
                <a:cs typeface="Source Serif 4" pitchFamily="34" charset="-120"/>
              </a:rPr>
              <a:t>r = 1</a:t>
            </a:r>
            <a:endParaRPr lang="en-US" sz="3750" dirty="0"/>
          </a:p>
        </p:txBody>
      </p:sp>
      <p:sp>
        <p:nvSpPr>
          <p:cNvPr id="10" name="Text 8"/>
          <p:cNvSpPr txBox="1"/>
          <p:nvPr/>
        </p:nvSpPr>
        <p:spPr>
          <a:xfrm>
            <a:off x="3429000" y="4228356"/>
            <a:ext cx="8052375"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was already enough on GPT-3 for the query and value weights: the change</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fine-tuning needs is low-rank.</a:t>
            </a:r>
            <a:endParaRPr lang="en-US" sz="1875" dirty="0"/>
          </a:p>
        </p:txBody>
      </p:sp>
      <p:sp>
        <p:nvSpPr>
          <p:cNvPr id="11" name="Text 9"/>
          <p:cNvSpPr txBox="1"/>
          <p:nvPr/>
        </p:nvSpPr>
        <p:spPr>
          <a:xfrm>
            <a:off x="762000" y="5452318"/>
            <a:ext cx="1245560" cy="476250"/>
          </a:xfrm>
          <a:prstGeom prst="rect">
            <a:avLst/>
          </a:prstGeom>
          <a:noFill/>
          <a:ln/>
        </p:spPr>
        <p:txBody>
          <a:bodyPr wrap="none" lIns="0" tIns="0" rIns="0" bIns="0" rtlCol="0" anchor="t"/>
          <a:lstStyle/>
          <a:p>
            <a:pPr algn="l" indent="0" marL="0">
              <a:lnSpc>
                <a:spcPts val="3750"/>
              </a:lnSpc>
              <a:buNone/>
            </a:pPr>
            <a:r>
              <a:rPr lang="en-US" sz="3750" b="1" dirty="0">
                <a:solidFill>
                  <a:srgbClr val="C4432C"/>
                </a:solidFill>
                <a:latin typeface="Source Serif 4" pitchFamily="34" charset="0"/>
                <a:ea typeface="Source Serif 4" pitchFamily="34" charset="-122"/>
                <a:cs typeface="Source Serif 4" pitchFamily="34" charset="-120"/>
              </a:rPr>
              <a:t>88.1</a:t>
            </a:r>
            <a:pPr algn="l" indent="0" marL="0">
              <a:lnSpc>
                <a:spcPts val="3750"/>
              </a:lnSpc>
              <a:buNone/>
            </a:pPr>
            <a:r>
              <a:rPr lang="en-US" sz="2700" b="1" dirty="0">
                <a:solidFill>
                  <a:srgbClr val="C4432C"/>
                </a:solidFill>
                <a:latin typeface="Source Serif 4" pitchFamily="34" charset="0"/>
                <a:ea typeface="Source Serif 4" pitchFamily="34" charset="-122"/>
                <a:cs typeface="Source Serif 4" pitchFamily="34" charset="-120"/>
              </a:rPr>
              <a:t>%</a:t>
            </a:r>
            <a:endParaRPr lang="en-US" sz="3750" dirty="0"/>
          </a:p>
        </p:txBody>
      </p:sp>
      <p:sp>
        <p:nvSpPr>
          <p:cNvPr id="12" name="Text 10"/>
          <p:cNvSpPr txBox="1"/>
          <p:nvPr/>
        </p:nvSpPr>
        <p:spPr>
          <a:xfrm>
            <a:off x="3429000" y="5204668"/>
            <a:ext cx="8048506" cy="964406"/>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average balanced accuracy of LoRA on my three medical datasets, against</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87.6% for VPT-deep, 88.8% for full fine-tuning and 83.3% for the linear</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probe.</a:t>
            </a:r>
            <a:endParaRPr lang="en-US" sz="1875" dirty="0"/>
          </a:p>
        </p:txBody>
      </p:sp>
      <p:sp>
        <p:nvSpPr>
          <p:cNvPr id="13" name="Text 11"/>
          <p:cNvSpPr txBox="1"/>
          <p:nvPr/>
        </p:nvSpPr>
        <p:spPr>
          <a:xfrm>
            <a:off x="762000" y="6096000"/>
            <a:ext cx="10723900"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ViT-B/16 with a 102-class head, 32-bit numbers. Zhang et al. 2022, Table 1, mean of the three VTAB-1k groups; VPT-deep and full fine-tuning from Jia et al. 2022. Hu et al. 2022,</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Table 6. Medical datasets: my runs, balanced accuracy on the test set.</a:t>
            </a:r>
            <a:endParaRPr lang="en-US" sz="1125" dirty="0"/>
          </a:p>
        </p:txBody>
      </p:sp>
      <p:sp>
        <p:nvSpPr>
          <p:cNvPr id="14" name="Text 1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28</a:t>
            </a:r>
            <a:endParaRPr lang="en-US" sz="1125"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170618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References</a:t>
            </a:r>
            <a:endParaRPr lang="en-US" sz="2625" dirty="0"/>
          </a:p>
        </p:txBody>
      </p:sp>
      <p:sp>
        <p:nvSpPr>
          <p:cNvPr id="3" name="Text 1"/>
          <p:cNvSpPr txBox="1"/>
          <p:nvPr/>
        </p:nvSpPr>
        <p:spPr>
          <a:xfrm>
            <a:off x="762000" y="1134398"/>
            <a:ext cx="939867" cy="222885"/>
          </a:xfrm>
          <a:prstGeom prst="rect">
            <a:avLst/>
          </a:prstGeom>
          <a:noFill/>
          <a:ln/>
        </p:spPr>
        <p:txBody>
          <a:bodyPr wrap="none" lIns="0" tIns="0" rIns="0" bIns="0" rtlCol="0" anchor="t"/>
          <a:lstStyle/>
          <a:p>
            <a:pPr algn="l" indent="0" marL="0">
              <a:lnSpc>
                <a:spcPts val="1755"/>
              </a:lnSpc>
              <a:buNone/>
            </a:pPr>
            <a:r>
              <a:rPr lang="en-US" sz="1350" b="1" dirty="0">
                <a:solidFill>
                  <a:srgbClr val="1B1E22"/>
                </a:solidFill>
                <a:latin typeface="Source Serif 4" pitchFamily="34" charset="0"/>
                <a:ea typeface="Source Serif 4" pitchFamily="34" charset="-122"/>
                <a:cs typeface="Source Serif 4" pitchFamily="34" charset="-120"/>
              </a:rPr>
              <a:t>This paper</a:t>
            </a:r>
            <a:endParaRPr lang="en-US" sz="1350" dirty="0"/>
          </a:p>
        </p:txBody>
      </p:sp>
      <p:sp>
        <p:nvSpPr>
          <p:cNvPr id="4" name="Text 2"/>
          <p:cNvSpPr txBox="1"/>
          <p:nvPr/>
        </p:nvSpPr>
        <p:spPr>
          <a:xfrm>
            <a:off x="762000" y="1485781"/>
            <a:ext cx="5189696"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Hu, Shen, Wallis, Allen-Zhu, Li, Wang, Wang &amp; Chen 2022.</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LoRA: low-rank adaptation</a:t>
            </a:r>
            <a:b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of large language models.</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ICLR. arXiv:2106.09685.</a:t>
            </a:r>
            <a:endParaRPr lang="en-US" sz="1125" dirty="0"/>
          </a:p>
        </p:txBody>
      </p:sp>
      <p:sp>
        <p:nvSpPr>
          <p:cNvPr id="5" name="Text 3"/>
          <p:cNvSpPr txBox="1"/>
          <p:nvPr/>
        </p:nvSpPr>
        <p:spPr>
          <a:xfrm>
            <a:off x="762000" y="2021860"/>
            <a:ext cx="1382077" cy="222885"/>
          </a:xfrm>
          <a:prstGeom prst="rect">
            <a:avLst/>
          </a:prstGeom>
          <a:noFill/>
          <a:ln/>
        </p:spPr>
        <p:txBody>
          <a:bodyPr wrap="none" lIns="0" tIns="0" rIns="0" bIns="0" rtlCol="0" anchor="t"/>
          <a:lstStyle/>
          <a:p>
            <a:pPr algn="l" indent="0" marL="0">
              <a:lnSpc>
                <a:spcPts val="1755"/>
              </a:lnSpc>
              <a:buNone/>
            </a:pPr>
            <a:r>
              <a:rPr lang="en-US" sz="1350" b="1" dirty="0">
                <a:solidFill>
                  <a:srgbClr val="1B1E22"/>
                </a:solidFill>
                <a:latin typeface="Source Serif 4" pitchFamily="34" charset="0"/>
                <a:ea typeface="Source Serif 4" pitchFamily="34" charset="-122"/>
                <a:cs typeface="Source Serif 4" pitchFamily="34" charset="-120"/>
              </a:rPr>
              <a:t>LoRA on images</a:t>
            </a:r>
            <a:endParaRPr lang="en-US" sz="1350" dirty="0"/>
          </a:p>
        </p:txBody>
      </p:sp>
      <p:sp>
        <p:nvSpPr>
          <p:cNvPr id="6" name="Text 4"/>
          <p:cNvSpPr txBox="1"/>
          <p:nvPr/>
        </p:nvSpPr>
        <p:spPr>
          <a:xfrm>
            <a:off x="762000" y="2373243"/>
            <a:ext cx="4531721" cy="19431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Zhang, Zhou &amp; Liu 2022.</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Neural prompt search</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(NOAH). arXiv:2206.04673.</a:t>
            </a:r>
            <a:endParaRPr lang="en-US" sz="1125" dirty="0"/>
          </a:p>
        </p:txBody>
      </p:sp>
      <p:sp>
        <p:nvSpPr>
          <p:cNvPr id="7" name="Text 5"/>
          <p:cNvSpPr txBox="1"/>
          <p:nvPr/>
        </p:nvSpPr>
        <p:spPr>
          <a:xfrm>
            <a:off x="762000" y="2615089"/>
            <a:ext cx="5312593"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Zhu et al. 2024.</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MeLo: low-rank adaptation is better than fine-tuning for medical image</a:t>
            </a:r>
            <a:b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diagnosis.</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ISBI. arXiv:2311.08236.</a:t>
            </a:r>
            <a:endParaRPr lang="en-US" sz="1125" dirty="0"/>
          </a:p>
        </p:txBody>
      </p:sp>
      <p:sp>
        <p:nvSpPr>
          <p:cNvPr id="8" name="Text 6"/>
          <p:cNvSpPr txBox="1"/>
          <p:nvPr/>
        </p:nvSpPr>
        <p:spPr>
          <a:xfrm>
            <a:off x="762000" y="3151168"/>
            <a:ext cx="1793022" cy="222885"/>
          </a:xfrm>
          <a:prstGeom prst="rect">
            <a:avLst/>
          </a:prstGeom>
          <a:noFill/>
          <a:ln/>
        </p:spPr>
        <p:txBody>
          <a:bodyPr wrap="none" lIns="0" tIns="0" rIns="0" bIns="0" rtlCol="0" anchor="t"/>
          <a:lstStyle/>
          <a:p>
            <a:pPr algn="l" indent="0" marL="0">
              <a:lnSpc>
                <a:spcPts val="1755"/>
              </a:lnSpc>
              <a:buNone/>
            </a:pPr>
            <a:r>
              <a:rPr lang="en-US" sz="1350" b="1" dirty="0">
                <a:solidFill>
                  <a:srgbClr val="1B1E22"/>
                </a:solidFill>
                <a:latin typeface="Source Serif 4" pitchFamily="34" charset="0"/>
                <a:ea typeface="Source Serif 4" pitchFamily="34" charset="-122"/>
                <a:cs typeface="Source Serif 4" pitchFamily="34" charset="-120"/>
              </a:rPr>
              <a:t>Ideas LoRA builds on</a:t>
            </a:r>
            <a:endParaRPr lang="en-US" sz="1350" dirty="0"/>
          </a:p>
        </p:txBody>
      </p:sp>
      <p:sp>
        <p:nvSpPr>
          <p:cNvPr id="9" name="Text 7"/>
          <p:cNvSpPr txBox="1"/>
          <p:nvPr/>
        </p:nvSpPr>
        <p:spPr>
          <a:xfrm>
            <a:off x="762000" y="3502551"/>
            <a:ext cx="4847011"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Li, Farkhoor, Liu &amp; Yosinski 2018.</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Measuring the intrinsic dimension of objective</a:t>
            </a:r>
            <a:b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landscapes.</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ICLR.</a:t>
            </a:r>
            <a:endParaRPr lang="en-US" sz="1125" dirty="0"/>
          </a:p>
        </p:txBody>
      </p:sp>
      <p:sp>
        <p:nvSpPr>
          <p:cNvPr id="10" name="Text 8"/>
          <p:cNvSpPr txBox="1"/>
          <p:nvPr/>
        </p:nvSpPr>
        <p:spPr>
          <a:xfrm>
            <a:off x="762000" y="3938617"/>
            <a:ext cx="4698111"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Aghajanyan, Zettlemoyer &amp; Gupta 2021.</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Intrinsic dimensionality explains the</a:t>
            </a:r>
            <a:b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effectiveness of language model fine-tuning.</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ACL.</a:t>
            </a:r>
            <a:endParaRPr lang="en-US" sz="1125" dirty="0"/>
          </a:p>
        </p:txBody>
      </p:sp>
      <p:sp>
        <p:nvSpPr>
          <p:cNvPr id="11" name="Text 9"/>
          <p:cNvSpPr txBox="1"/>
          <p:nvPr/>
        </p:nvSpPr>
        <p:spPr>
          <a:xfrm>
            <a:off x="762000" y="4474696"/>
            <a:ext cx="1644122" cy="222885"/>
          </a:xfrm>
          <a:prstGeom prst="rect">
            <a:avLst/>
          </a:prstGeom>
          <a:noFill/>
          <a:ln/>
        </p:spPr>
        <p:txBody>
          <a:bodyPr wrap="none" lIns="0" tIns="0" rIns="0" bIns="0" rtlCol="0" anchor="t"/>
          <a:lstStyle/>
          <a:p>
            <a:pPr algn="l" indent="0" marL="0">
              <a:lnSpc>
                <a:spcPts val="1755"/>
              </a:lnSpc>
              <a:buNone/>
            </a:pPr>
            <a:r>
              <a:rPr lang="en-US" sz="1350" b="1" dirty="0">
                <a:solidFill>
                  <a:srgbClr val="1B1E22"/>
                </a:solidFill>
                <a:latin typeface="Source Serif 4" pitchFamily="34" charset="0"/>
                <a:ea typeface="Source Serif 4" pitchFamily="34" charset="-122"/>
                <a:cs typeface="Source Serif 4" pitchFamily="34" charset="-120"/>
              </a:rPr>
              <a:t>Methods compared</a:t>
            </a:r>
            <a:endParaRPr lang="en-US" sz="1350" dirty="0"/>
          </a:p>
        </p:txBody>
      </p:sp>
      <p:sp>
        <p:nvSpPr>
          <p:cNvPr id="12" name="Text 10"/>
          <p:cNvSpPr txBox="1"/>
          <p:nvPr/>
        </p:nvSpPr>
        <p:spPr>
          <a:xfrm>
            <a:off x="762000" y="4826079"/>
            <a:ext cx="4989409" cy="19431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Houlsby et al. 2019.</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Parameter-efficient transfer learning for NLP</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(adapter). ICML.</a:t>
            </a:r>
            <a:endParaRPr lang="en-US" sz="1125" dirty="0"/>
          </a:p>
        </p:txBody>
      </p:sp>
      <p:sp>
        <p:nvSpPr>
          <p:cNvPr id="13" name="Text 11"/>
          <p:cNvSpPr txBox="1"/>
          <p:nvPr/>
        </p:nvSpPr>
        <p:spPr>
          <a:xfrm>
            <a:off x="762000" y="5067925"/>
            <a:ext cx="4717768"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Lin, Madotto &amp; Fung 2020.</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Exploring versatile generative language model via</a:t>
            </a:r>
            <a:b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parameter-efficient transfer learning.</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Findings of EMNLP.</a:t>
            </a:r>
            <a:endParaRPr lang="en-US" sz="1125" dirty="0"/>
          </a:p>
        </p:txBody>
      </p:sp>
      <p:sp>
        <p:nvSpPr>
          <p:cNvPr id="14" name="Text 12"/>
          <p:cNvSpPr txBox="1"/>
          <p:nvPr/>
        </p:nvSpPr>
        <p:spPr>
          <a:xfrm>
            <a:off x="762000" y="5503991"/>
            <a:ext cx="5240464" cy="19431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Rücklé et al. 2021.</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AdapterDrop: on the efficiency of adapters in Transformers.</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EMNLP.</a:t>
            </a:r>
            <a:endParaRPr lang="en-US" sz="1125" dirty="0"/>
          </a:p>
        </p:txBody>
      </p:sp>
      <p:sp>
        <p:nvSpPr>
          <p:cNvPr id="15" name="Text 13"/>
          <p:cNvSpPr txBox="1"/>
          <p:nvPr/>
        </p:nvSpPr>
        <p:spPr>
          <a:xfrm>
            <a:off x="762000" y="5745837"/>
            <a:ext cx="5011233" cy="19431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Li &amp; Liang 2021.</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Prefix-tuning: optimizing continuous prompts for generation.</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ACL.</a:t>
            </a:r>
            <a:endParaRPr lang="en-US" sz="1125" dirty="0"/>
          </a:p>
        </p:txBody>
      </p:sp>
      <p:sp>
        <p:nvSpPr>
          <p:cNvPr id="16" name="Text 14"/>
          <p:cNvSpPr txBox="1"/>
          <p:nvPr/>
        </p:nvSpPr>
        <p:spPr>
          <a:xfrm>
            <a:off x="762000" y="5987683"/>
            <a:ext cx="3087148" cy="19431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Ben Zaken, Goldberg &amp; Ravfogel 2022.</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BitFit.</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ACL.</a:t>
            </a:r>
            <a:endParaRPr lang="en-US" sz="1125" dirty="0"/>
          </a:p>
        </p:txBody>
      </p:sp>
      <p:sp>
        <p:nvSpPr>
          <p:cNvPr id="17" name="Text 15"/>
          <p:cNvSpPr txBox="1"/>
          <p:nvPr/>
        </p:nvSpPr>
        <p:spPr>
          <a:xfrm>
            <a:off x="762000" y="6229529"/>
            <a:ext cx="2644319" cy="19431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Jia et al. 2022.</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Visual prompt tuning.</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ECCV.</a:t>
            </a:r>
            <a:endParaRPr lang="en-US" sz="1125" dirty="0"/>
          </a:p>
        </p:txBody>
      </p:sp>
      <p:sp>
        <p:nvSpPr>
          <p:cNvPr id="18" name="Text 16"/>
          <p:cNvSpPr txBox="1"/>
          <p:nvPr/>
        </p:nvSpPr>
        <p:spPr>
          <a:xfrm>
            <a:off x="6362700" y="1134398"/>
            <a:ext cx="651820" cy="222885"/>
          </a:xfrm>
          <a:prstGeom prst="rect">
            <a:avLst/>
          </a:prstGeom>
          <a:noFill/>
          <a:ln/>
        </p:spPr>
        <p:txBody>
          <a:bodyPr wrap="none" lIns="0" tIns="0" rIns="0" bIns="0" rtlCol="0" anchor="t"/>
          <a:lstStyle/>
          <a:p>
            <a:pPr algn="l" indent="0" marL="0">
              <a:lnSpc>
                <a:spcPts val="1755"/>
              </a:lnSpc>
              <a:buNone/>
            </a:pPr>
            <a:r>
              <a:rPr lang="en-US" sz="1350" b="1" dirty="0">
                <a:solidFill>
                  <a:srgbClr val="1B1E22"/>
                </a:solidFill>
                <a:latin typeface="Source Serif 4" pitchFamily="34" charset="0"/>
                <a:ea typeface="Source Serif 4" pitchFamily="34" charset="-122"/>
                <a:cs typeface="Source Serif 4" pitchFamily="34" charset="-120"/>
              </a:rPr>
              <a:t>Models</a:t>
            </a:r>
            <a:endParaRPr lang="en-US" sz="1350" dirty="0"/>
          </a:p>
        </p:txBody>
      </p:sp>
      <p:sp>
        <p:nvSpPr>
          <p:cNvPr id="19" name="Text 17"/>
          <p:cNvSpPr txBox="1"/>
          <p:nvPr/>
        </p:nvSpPr>
        <p:spPr>
          <a:xfrm>
            <a:off x="6362700" y="1485781"/>
            <a:ext cx="4830294"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Dosovitskiy et al. 2021.</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An image is worth 16×16 words: Transformers for image</a:t>
            </a:r>
            <a:b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recognition at scale</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(ViT). ICLR.</a:t>
            </a:r>
            <a:endParaRPr lang="en-US" sz="1125" dirty="0"/>
          </a:p>
        </p:txBody>
      </p:sp>
      <p:sp>
        <p:nvSpPr>
          <p:cNvPr id="20" name="Text 18"/>
          <p:cNvSpPr txBox="1"/>
          <p:nvPr/>
        </p:nvSpPr>
        <p:spPr>
          <a:xfrm>
            <a:off x="6362700" y="1921847"/>
            <a:ext cx="4664988" cy="19431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Brown et al. 2020.</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Language models are few-shot learners</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(GPT-3). NeurIPS.</a:t>
            </a:r>
            <a:endParaRPr lang="en-US" sz="1125" dirty="0"/>
          </a:p>
        </p:txBody>
      </p:sp>
      <p:sp>
        <p:nvSpPr>
          <p:cNvPr id="21" name="Text 19"/>
          <p:cNvSpPr txBox="1"/>
          <p:nvPr/>
        </p:nvSpPr>
        <p:spPr>
          <a:xfrm>
            <a:off x="6362700" y="2163693"/>
            <a:ext cx="5075158"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Radford et al. 2019.</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Language models are unsupervised multitask learners</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(GPT-2).</a:t>
            </a:r>
            <a:b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OpenAI report.</a:t>
            </a:r>
            <a:endParaRPr lang="en-US" sz="1125" dirty="0"/>
          </a:p>
        </p:txBody>
      </p:sp>
      <p:sp>
        <p:nvSpPr>
          <p:cNvPr id="22" name="Text 20"/>
          <p:cNvSpPr txBox="1"/>
          <p:nvPr/>
        </p:nvSpPr>
        <p:spPr>
          <a:xfrm>
            <a:off x="6362700" y="2599759"/>
            <a:ext cx="4514540"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Liu et al. 2019.</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RoBERTa: a robustly optimized BERT pretraining approach.</a:t>
            </a:r>
            <a:b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arXiv:1907.11692.</a:t>
            </a:r>
            <a:endParaRPr lang="en-US" sz="1125" dirty="0"/>
          </a:p>
        </p:txBody>
      </p:sp>
      <p:sp>
        <p:nvSpPr>
          <p:cNvPr id="23" name="Text 21"/>
          <p:cNvSpPr txBox="1"/>
          <p:nvPr/>
        </p:nvSpPr>
        <p:spPr>
          <a:xfrm>
            <a:off x="6362700" y="3035826"/>
            <a:ext cx="4848868"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Radford et al. 2021.</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Learning transferable visual models from natural language</a:t>
            </a:r>
            <a:b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supervision</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(CLIP). ICML.</a:t>
            </a:r>
            <a:endParaRPr lang="en-US" sz="1125" dirty="0"/>
          </a:p>
        </p:txBody>
      </p:sp>
      <p:sp>
        <p:nvSpPr>
          <p:cNvPr id="24" name="Text 22"/>
          <p:cNvSpPr txBox="1"/>
          <p:nvPr/>
        </p:nvSpPr>
        <p:spPr>
          <a:xfrm>
            <a:off x="6362700" y="3571905"/>
            <a:ext cx="754285" cy="222885"/>
          </a:xfrm>
          <a:prstGeom prst="rect">
            <a:avLst/>
          </a:prstGeom>
          <a:noFill/>
          <a:ln/>
        </p:spPr>
        <p:txBody>
          <a:bodyPr wrap="none" lIns="0" tIns="0" rIns="0" bIns="0" rtlCol="0" anchor="t"/>
          <a:lstStyle/>
          <a:p>
            <a:pPr algn="l" indent="0" marL="0">
              <a:lnSpc>
                <a:spcPts val="1755"/>
              </a:lnSpc>
              <a:buNone/>
            </a:pPr>
            <a:r>
              <a:rPr lang="en-US" sz="1350" b="1" dirty="0">
                <a:solidFill>
                  <a:srgbClr val="1B1E22"/>
                </a:solidFill>
                <a:latin typeface="Source Serif 4" pitchFamily="34" charset="0"/>
                <a:ea typeface="Source Serif 4" pitchFamily="34" charset="-122"/>
                <a:cs typeface="Source Serif 4" pitchFamily="34" charset="-120"/>
              </a:rPr>
              <a:t>Datasets</a:t>
            </a:r>
            <a:endParaRPr lang="en-US" sz="1350" dirty="0"/>
          </a:p>
        </p:txBody>
      </p:sp>
      <p:sp>
        <p:nvSpPr>
          <p:cNvPr id="25" name="Text 23"/>
          <p:cNvSpPr txBox="1"/>
          <p:nvPr/>
        </p:nvSpPr>
        <p:spPr>
          <a:xfrm>
            <a:off x="6362700" y="3923288"/>
            <a:ext cx="4995136"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Zhai et al. 2019.</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A large-scale study of representation learning with the visual task</a:t>
            </a:r>
            <a:b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adaptation benchmark</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(VTAB). arXiv:1910.04867.</a:t>
            </a:r>
            <a:endParaRPr lang="en-US" sz="1125" dirty="0"/>
          </a:p>
        </p:txBody>
      </p:sp>
      <p:sp>
        <p:nvSpPr>
          <p:cNvPr id="26" name="Text 24"/>
          <p:cNvSpPr txBox="1"/>
          <p:nvPr/>
        </p:nvSpPr>
        <p:spPr>
          <a:xfrm>
            <a:off x="6362700" y="4359354"/>
            <a:ext cx="4166747" cy="19431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Zhong, Xiong &amp; Socher 2017.</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Seq2SQL</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(WikiSQL). arXiv:1709.00103.</a:t>
            </a:r>
            <a:endParaRPr lang="en-US" sz="1125" dirty="0"/>
          </a:p>
        </p:txBody>
      </p:sp>
      <p:sp>
        <p:nvSpPr>
          <p:cNvPr id="27" name="Text 25"/>
          <p:cNvSpPr txBox="1"/>
          <p:nvPr/>
        </p:nvSpPr>
        <p:spPr>
          <a:xfrm>
            <a:off x="6362700" y="4601200"/>
            <a:ext cx="5080266"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Williams, Nangia &amp; Bowman 2018.</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A broad-coverage challenge corpus for sentence</a:t>
            </a:r>
            <a:b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understanding through inference</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(MNLI). NAACL.</a:t>
            </a:r>
            <a:endParaRPr lang="en-US" sz="1125" dirty="0"/>
          </a:p>
        </p:txBody>
      </p:sp>
      <p:sp>
        <p:nvSpPr>
          <p:cNvPr id="28" name="Text 26"/>
          <p:cNvSpPr txBox="1"/>
          <p:nvPr/>
        </p:nvSpPr>
        <p:spPr>
          <a:xfrm>
            <a:off x="6362700" y="5037266"/>
            <a:ext cx="4982599"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Wang et al. 2019.</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GLUE: a multi-task benchmark and analysis platform for natural</a:t>
            </a:r>
            <a:b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language understanding.</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ICLR.</a:t>
            </a:r>
            <a:endParaRPr lang="en-US" sz="1125" dirty="0"/>
          </a:p>
        </p:txBody>
      </p:sp>
      <p:sp>
        <p:nvSpPr>
          <p:cNvPr id="29" name="Text 27"/>
          <p:cNvSpPr txBox="1"/>
          <p:nvPr/>
        </p:nvSpPr>
        <p:spPr>
          <a:xfrm>
            <a:off x="6362700" y="5473333"/>
            <a:ext cx="4894374" cy="19431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Parkhi, Vedaldi, Zisserman &amp; Jawahar 2012.</a:t>
            </a:r>
            <a:pPr algn="l" indent="0" marL="0">
              <a:lnSpc>
                <a:spcPts val="1530"/>
              </a:lnSpc>
              <a:buNone/>
            </a:pPr>
            <a:r>
              <a:rPr lang="en-US" sz="1125" i="1" dirty="0">
                <a:solidFill>
                  <a:srgbClr val="1B1E22"/>
                </a:solidFill>
                <a:latin typeface="Source Sans 3 ExtraLight" pitchFamily="34" charset="0"/>
                <a:ea typeface="Source Sans 3 ExtraLight" pitchFamily="34" charset="-122"/>
                <a:cs typeface="Source Sans 3 ExtraLight" pitchFamily="34" charset="-120"/>
              </a:rPr>
              <a:t> Cats and dogs</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(Oxford Pets). CVPR.</a:t>
            </a:r>
            <a:endParaRPr lang="en-US" sz="1125" dirty="0"/>
          </a:p>
        </p:txBody>
      </p:sp>
      <p:sp>
        <p:nvSpPr>
          <p:cNvPr id="30" name="Text 28"/>
          <p:cNvSpPr txBox="1"/>
          <p:nvPr/>
        </p:nvSpPr>
        <p:spPr>
          <a:xfrm>
            <a:off x="6362700" y="5715179"/>
            <a:ext cx="4809399" cy="388620"/>
          </a:xfrm>
          <a:prstGeom prst="rect">
            <a:avLst/>
          </a:prstGeom>
          <a:noFill/>
          <a:ln/>
        </p:spPr>
        <p:txBody>
          <a:bodyPr wrap="none" lIns="0" tIns="0" rIns="0" bIns="0" rtlCol="0" anchor="t"/>
          <a:lstStyle/>
          <a:p>
            <a:pPr algn="l" indent="0" marL="0">
              <a:lnSpc>
                <a:spcPts val="1530"/>
              </a:lnSpc>
              <a:buNone/>
            </a:pPr>
            <a:r>
              <a:rPr lang="en-US" sz="1125" dirty="0">
                <a:solidFill>
                  <a:srgbClr val="1B1E22"/>
                </a:solidFill>
                <a:latin typeface="Source Sans 3 ExtraLight" pitchFamily="34" charset="0"/>
                <a:ea typeface="Source Sans 3 ExtraLight" pitchFamily="34" charset="-122"/>
                <a:cs typeface="Source Sans 3 ExtraLight" pitchFamily="34" charset="-120"/>
              </a:rPr>
              <a:t>Jaeger et al. 2014; Moreira et al. 2012; Wang et al. 2017.</a:t>
            </a: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 Shenzhen chest X-ray,</a:t>
            </a:r>
            <a:br/>
            <a:pPr algn="l" indent="0" marL="0">
              <a:lnSpc>
                <a:spcPts val="153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INbreast and ChestX-ray14, used by MeLo.</a:t>
            </a:r>
            <a:endParaRPr lang="en-US" sz="1125" dirty="0"/>
          </a:p>
        </p:txBody>
      </p:sp>
      <p:sp>
        <p:nvSpPr>
          <p:cNvPr id="31" name="Text 29"/>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29</a:t>
            </a:r>
            <a:endParaRPr lang="en-US" sz="1125"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62</Slides>
  <Notes>62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62</vt:i4>
      </vt:variant>
    </vt:vector>
  </HeadingPairs>
  <TitlesOfParts>
    <vt:vector size="6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Low-Rank Adaptation</dc:title>
  <dc:subject>Converted from 2026-10-lora-low-rank-adaptation.html</dc:subject>
  <dc:creator>PptxGenJS</dc:creator>
  <cp:lastModifiedBy>PptxGenJS</cp:lastModifiedBy>
  <cp:revision>1</cp:revision>
  <dcterms:created xsi:type="dcterms:W3CDTF">2026-10-12T04:06:39Z</dcterms:created>
  <dcterms:modified xsi:type="dcterms:W3CDTF">2026-10-12T04:06:39Z</dcterms:modified>
</cp:coreProperties>
</file>