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Lst>
  <p:notesMasterIdLst>
    <p:notesMasterId r:id="rId10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notesMaster" Target="notesMasters/notesMaster1.xml"/><Relationship Id="rId110" Type="http://schemas.openxmlformats.org/officeDocument/2006/relationships/presProps" Target="presProps.xml"/><Relationship Id="rId111" Type="http://schemas.openxmlformats.org/officeDocument/2006/relationships/viewProps" Target="viewProps.xml"/><Relationship Id="rId112" Type="http://schemas.openxmlformats.org/officeDocument/2006/relationships/theme" Target="theme/theme1.xml"/><Relationship Id="rId1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papers on parameter-efficient fine-tuning today: first VPT, then LoRA, then my own runs of both. The picture is the whole method: the blue Transformer stays frozen, the image goes in as patches, and only the few red vectors in front of them and the red head on top are trained. VPT is the vision paper that took "prompt tuning" from language models and asked whether it works on image encoders. For supervised ViTs it works surprisingly well, and at the end I will run the models I trained, live, in this browser. About seventy minutes in all; please interrupt.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everyone has the mental model: pretraining is expensive and done once; adaptation is cheap and done for every task. Nothing in this talk touches pretraining. The first three tiles are examples of the paper's task groups (fine-grained, specialised, structured); the fourth, medical images, is what I will show at the end. Then set up the question: which way of adapting is both accurate and cheap to store?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fine-tuning is the default and usually the most accurate, but every task gets its own retrained copy. Drag to 24 tasks: about 8 GB of ViT-B copies. Then click ViT-H: about 61 GB, so the problem grows with the model. The right panel is the punchline we are heading for: VPT keeps one shared frozen model (blue) and adds a file of a few megabytes per task (the tiny red specks, drawn to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fine-tuning is the default and usually the most accurate, but every task gets its own retrained copy. Drag to 24 tasks: about 8 GB of ViT-B copies. Then click ViT-H: about 61 GB, so the problem grows with the model. The right panel is the punchline we are heading for: VPT keeps one shared frozen model (blue) and adds a file of a few megabytes per task (the tiny red specks, drawn to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fine-tuning is the default and usually the most accurate, but every task gets its own retrained copy. Drag to 24 tasks: about 8 GB of ViT-B copies. Then click ViT-H: about 61 GB, so the problem grows with the model. The right panel is the punchline we are heading for: VPT keeps one shared frozen model (blue) and adds a file of a few megabytes per task (the tiny red specks, drawn to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dashed line is full fine-tuning at 73.9. Two families. The first only changes the top of the model: a new linear layer, a bigger head, or the head plus the last layer. A bigger head does not help, so the frozen features are the bottleneck. The second family trains small parts in or beside the backbone: Bias tunes only the bias vectors, Adapter inserts small MLPs, Sidetune adds a side network. Bias is strong at 71.0, but nothing reaches 73.9. VPT belongs to neither family: it changes the input.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steps, one idea. In 2020, GPT-3 showed that a frozen language model does new tasks if you type a description of the task in front of the input; that text is the prompt, and no weight changes. Its weakness: words are discrete, so you can only improve a prompt by trial and error. In 2021, prompt tuning kept the frozen model and replaced the words with vectors trained by gradient descent: the red squares correspond to no word at all. Per task you store k vectors of 1,024 numbers, roughly 20,000 numbers instead of billions. Prefix-tuning does the same at every layer. LoRA, the second paper in this talk, also dates from 2021 but takes a different route: it changes the weights, not the input.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 a minute here, it pays off. Walk the picture from left to right and up: a fixed grid cuts the image into 14 by 14 patches, whatever the image shows; nothing is selected, all 196 go in, read row by row from patch 1 at the top left to 196 at the bottom right. Each patch, 16 × 16 × 3 = 768 pixel values, goes through one linear layer to become a grey vector of 768 numbers (the two 768s are a coincidence of ViT-B), with a position vector added so the model knows where it came from. In front sits one extra learned vector, [CLS], which carries no image content and collects a summary as it goes up. The 12 Transformer layers, blue because they will stay frozen in VPT, let every vector look at every other one. At the top, only the [CLS] vector goes to the head, the one task-specific part, which outputs melanoma. The point for VPT: the Transformer does not care how long the sequence is or where a vector came from, so we can add our own vectors.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one-sentence version: VPT is prompt tuning for a Vision Transformer. Both rows learn vectors in the model's input space and leave the model alone; the only difference is where the other vectors come from, words or image patches. Say plainly what it is not: not the text prompts for CLIP that CoOp learns, and not a learned pattern painted on the pixels as in Bahng et al.; the paper tests the pixel version too and it is clearly weaker. Then the surprise: in language, learned prompts needed about 10 billion weights to match full fine-tuning; VPT beats it on 20 of 24 tasks with 86 million. The authors themselves suggest vision prompts may behave differently from language prompts. Point at the labels under each row: the grey vectors come from the input, the red ones never do; they start random, are trained on the task, and the same set goes in front of every image of that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Shallow first: p red vectors are put in front of the patch vectors once, before layer 1. They then travel through all 12 frozen layers like any other token; the paper calls their outputs Z. Only P and the head are trained, about 0.14% of the model for 50 prompts and a 102-class head. Press the arrow key for deep: every layer gets its own fresh set of p vectors, and whatever came out of the previous layer at those positions is thrown away, the blank in the equation. Twelve times the parameters, still only half a percent of the model, and deep is the variant that beats full fine-tuning. Position does not matter because prompts are added after the position embedding.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Shallow first: p red vectors are put in front of the patch vectors once, before layer 1. They then travel through all 12 frozen layers like any other token; the paper calls their outputs Z. Only P and the head are trained, about 0.14% of the model for 50 prompts and a 102-class head. Press the arrow key for deep: every layer gets its own fresh set of p vectors, and whatever came out of the previous layer at those positions is thrown away, the blank in the equation. Twelve times the parameters, still only half a percent of the model, and deep is the variant that beats full fine-tuning. Position does not matter because prompts are added after the position embedding.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intuition people need: a frozen function can still be steered if you control part of its input. Start without prompts: inside a frozen layer, the [CLS] token collects a mix of the patch tokens. Press the arrow key: the red prompts join the sequence, and now part of what [CLS] collects comes from them. Every other token sees the prompts too, at every layer. No weight changes, and nothing is read from the prompt outputs themselves; in VPT-deep they are discarded after each layer. If asked: the paper points out this is equivalent to prepending learned keys and values inside attention, which is what prefix-tuning does in NLP.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intuition people need: a frozen function can still be steered if you control part of its input. Start without prompts: inside a frozen layer, the [CLS] token collects a mix of the patch tokens. Press the arrow key: the red prompts join the sequence, and now part of what [CLS] collects comes from them. Every other token sees the prompts too, at every layer. No weight changes, and nothing is read from the prompt outputs themselves; in VPT-deep they are discarded after each layer. If asked: the paper points out this is equivalent to prepending learned keys and values inside attention, which is what prefix-tuning does in NLP.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3.2 in numbers. With 50 prompts at each of the 12 layers, VPT trains 12 × 50 × 768 = 460,800 prompt numbers plus a 78,438-number head for 102 classes: about 0.6% of the model, a 2.2 MB file per task instead of a 343 MB retrained copy. The red sliver is to scale. The honest cost is compute: the prompts are extra tokens, so each image now has 247 tokens instead of 197. Click p = 200: the file is still under 8 MB, but compute is about twice the plain ViT, which matches the roughly 2× test latency the paper measures in Table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code is there to make it concrete, not to read line by line. The red lines are the whole method: a prompt tensor of 12 × p × 768 numbers, a head, and three lines inside the layer loop. The first of those slices away what the previous layer produced at the prompt positions, then this layer's fresh prompts go in next to [CLS] and the patches, and the frozen layer runs as usual. Underneath: random initialisation is fine, the optimiser is standard SGD, and the only new knob is p, picked on validation.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groups, four example tasks each, 24 tasks in all. FGVC is fine-grained recognition with plenty of data: bird species, flowers, car models, dog breeds. The other 19 come from VTAB and have only 1,000 training images each, so this is a low-data benchmark. Natural is ordinary photos, closest to what the backbone saw in pretraining. Specialized is special sensors: satellite images, tissue slides, retina scans. Structured asks about geometry, such as how many objects there are or how far away the car in front is, and it is furthest from ImageNet, so it is the group to watch. The backbone is the same frozen ViT-B/16 for every task. Hyperparameters are picked on an 800/200 split of the 1,000 images, then the model is retrained on all 1,000.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four groups with the arrow keys, then the summary. The chart keeps the families from the cheaper-methods slide: full fine-tuning on top with the dashed line at its score, VPT in red, the older cheap methods in grey. The right column counts the tasks on which a method beats full fine-tuning. FGVC: everyone is strong, VPT-deep edges ahead, 89.1 vs 88.5, and loses only Stanford Cars. Natural: only 1,000 training images, so full fine-tuning overfits; VPT-deep wins 6 of 7, losing SVHN, and even VPT-shallow is above full. Specialized: the one group VPT-deep loses on average, 82.4 vs 83.4, losing Resisc45 and Retinopathy; medical images come back in my own results. Structured: the biggest gap, 55.0 vs 47.6, all 8 tasks won; the linear probe collapses to 26.8, so the frozen features alone do not hold this information, and the prompts make the frozen network compute it. All 24: VPT-deep is the only cheap method above full fine-tuning, 76.3 vs 73.9, with 20 wins, and its total storage for 24 tasks is 1.18 backbones against 24.02.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four groups with the arrow keys, then the summary. The chart keeps the families from the cheaper-methods slide: full fine-tuning on top with the dashed line at its score, VPT in red, the older cheap methods in grey. The right column counts the tasks on which a method beats full fine-tuning. FGVC: everyone is strong, VPT-deep edges ahead, 89.1 vs 88.5, and loses only Stanford Cars. Natural: only 1,000 training images, so full fine-tuning overfits; VPT-deep wins 6 of 7, losing SVHN, and even VPT-shallow is above full. Specialized: the one group VPT-deep loses on average, 82.4 vs 83.4, losing Resisc45 and Retinopathy; medical images come back in my own results. Structured: the biggest gap, 55.0 vs 47.6, all 8 tasks won; the linear probe collapses to 26.8, so the frozen features alone do not hold this information, and the prompts make the frozen network compute it. All 24: VPT-deep is the only cheap method above full fine-tuning, 76.3 vs 73.9, with 20 wins, and its total storage for 24 tasks is 1.18 backbones against 24.02.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four groups with the arrow keys, then the summary. The chart keeps the families from the cheaper-methods slide: full fine-tuning on top with the dashed line at its score, VPT in red, the older cheap methods in grey. The right column counts the tasks on which a method beats full fine-tuning. FGVC: everyone is strong, VPT-deep edges ahead, 89.1 vs 88.5, and loses only Stanford Cars. Natural: only 1,000 training images, so full fine-tuning overfits; VPT-deep wins 6 of 7, losing SVHN, and even VPT-shallow is above full. Specialized: the one group VPT-deep loses on average, 82.4 vs 83.4, losing Resisc45 and Retinopathy; medical images come back in my own results. Structured: the biggest gap, 55.0 vs 47.6, all 8 tasks won; the linear probe collapses to 26.8, so the frozen features alone do not hold this information, and the prompts make the frozen network compute it. All 24: VPT-deep is the only cheap method above full fine-tuning, 76.3 vs 73.9, with 20 wins, and its total storage for 24 tasks is 1.18 backbones against 24.02.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four groups with the arrow keys, then the summary. The chart keeps the families from the cheaper-methods slide: full fine-tuning on top with the dashed line at its score, VPT in red, the older cheap methods in grey. The right column counts the tasks on which a method beats full fine-tuning. FGVC: everyone is strong, VPT-deep edges ahead, 89.1 vs 88.5, and loses only Stanford Cars. Natural: only 1,000 training images, so full fine-tuning overfits; VPT-deep wins 6 of 7, losing SVHN, and even VPT-shallow is above full. Specialized: the one group VPT-deep loses on average, 82.4 vs 83.4, losing Resisc45 and Retinopathy; medical images come back in my own results. Structured: the biggest gap, 55.0 vs 47.6, all 8 tasks won; the linear probe collapses to 26.8, so the frozen features alone do not hold this information, and the prompts make the frozen network compute it. All 24: VPT-deep is the only cheap method above full fine-tuning, 76.3 vs 73.9, with 20 wins, and its total storage for 24 tasks is 1.18 backbones against 24.02.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four groups with the arrow keys, then the summary. The chart keeps the families from the cheaper-methods slide: full fine-tuning on top with the dashed line at its score, VPT in red, the older cheap methods in grey. The right column counts the tasks on which a method beats full fine-tuning. FGVC: everyone is strong, VPT-deep edges ahead, 89.1 vs 88.5, and loses only Stanford Cars. Natural: only 1,000 training images, so full fine-tuning overfits; VPT-deep wins 6 of 7, losing SVHN, and even VPT-shallow is above full. Specialized: the one group VPT-deep loses on average, 82.4 vs 83.4, losing Resisc45 and Retinopathy; medical images come back in my own results. Structured: the biggest gap, 55.0 vs 47.6, all 8 tasks won; the linear probe collapses to 26.8, so the frozen features alone do not hold this information, and the prompts make the frozen network compute it. All 24: VPT-deep is the only cheap method above full fine-tuning, 76.3 vs 73.9, with 20 wins, and its total storage for 24 tasks is 1.18 backbones against 24.02.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paper's Fig. 3, redrawn one comparison at a time. Each point is the average test accuracy over the five FGVC tasks when the method is trained on 10% up to 100% of every task's training images; the axis is logarithmic, as in the paper. Start with full fine-tuning: with 10% of the images it falls to 54.6 against 68.5 for VPT-deep, because it has 86 million weights to fit with very few examples. With all the data the two almost meet, 89.1 against 88.5, but VPT-deep is never below. Then step through the baselines. The linear probe is the classic low-data trick: good at 10%, overtaken by full fine-tuning from 30% on. The adapter is overtaken from 40% on. Bias is the strongest rival and beats full fine-tuning up to 80% of the data, but VPT-deep is above it at every point. So VPT is not just a low-data trick. VPT-shallow is left out to keep the chart readable; it always sits between the linear probe and VPT-deep. If asked: the paper publishes these numbers only as a figure; I read them from the figure's vector data in the PDF, and the 100% points match Table 1 to within 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paper's Fig. 3, redrawn one comparison at a time. Each point is the average test accuracy over the five FGVC tasks when the method is trained on 10% up to 100% of every task's training images; the axis is logarithmic, as in the paper. Start with full fine-tuning: with 10% of the images it falls to 54.6 against 68.5 for VPT-deep, because it has 86 million weights to fit with very few examples. With all the data the two almost meet, 89.1 against 88.5, but VPT-deep is never below. Then step through the baselines. The linear probe is the classic low-data trick: good at 10%, overtaken by full fine-tuning from 30% on. The adapter is overtaken from 40% on. Bias is the strongest rival and beats full fine-tuning up to 80% of the data, but VPT-deep is above it at every point. So VPT is not just a low-data trick. VPT-shallow is left out to keep the chart readable; it always sits between the linear probe and VPT-deep. If asked: the paper publishes these numbers only as a figure; I read them from the figure's vector data in the PDF, and the 100% points match Table 1 to within 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paper's Fig. 3, redrawn one comparison at a time. Each point is the average test accuracy over the five FGVC tasks when the method is trained on 10% up to 100% of every task's training images; the axis is logarithmic, as in the paper. Start with full fine-tuning: with 10% of the images it falls to 54.6 against 68.5 for VPT-deep, because it has 86 million weights to fit with very few examples. With all the data the two almost meet, 89.1 against 88.5, but VPT-deep is never below. Then step through the baselines. The linear probe is the classic low-data trick: good at 10%, overtaken by full fine-tuning from 30% on. The adapter is overtaken from 40% on. Bias is the strongest rival and beats full fine-tuning up to 80% of the data, but VPT-deep is above it at every point. So VPT is not just a low-data trick. VPT-shallow is left out to keep the chart readable; it always sits between the linear probe and VPT-deep. If asked: the paper publishes these numbers only as a figure; I read them from the figure's vector data in the PDF, and the 100% points match Table 1 to within 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paper's Fig. 3, redrawn one comparison at a time. Each point is the average test accuracy over the five FGVC tasks when the method is trained on 10% up to 100% of every task's training images; the axis is logarithmic, as in the paper. Start with full fine-tuning: with 10% of the images it falls to 54.6 against 68.5 for VPT-deep, because it has 86 million weights to fit with very few examples. With all the data the two almost meet, 89.1 against 88.5, but VPT-deep is never below. Then step through the baselines. The linear probe is the classic low-data trick: good at 10%, overtaken by full fine-tuning from 30% on. The adapter is overtaken from 40% on. Bias is the strongest rival and beats full fine-tuning up to 80% of the data, but VPT-deep is above it at every point. So VPT is not just a low-data trick. VPT-shallow is left out to keep the chart readable; it always sits between the linear probe and VPT-deep. If asked: the paper publishes these numbers only as a figure; I read them from the figure's vector data in the PDF, and the 100% points match Table 1 to within 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Fig. 4, redrawn one group at a time: the same VTAB-1k tasks with three backbones, ViT-Base, ViT-Large and ViT-Huge, all pretrained on ImageNet-21k; the horizontal axis is the number of weights. Natural: VPT-deep wins with every backbone, and the gap grows from 2.6 points to about 7, because full fine-tuning gets worse as the model grows, from 75.9 to 70.9, with only 1,000 training images per task. Specialized: a tie, within one point everywhere, the same picture as on ViT-Base. Structured: VPT-deep leads by 6 to 7 points with every backbone, and the linear probe stays near 26, so the frozen features alone do not solve these tasks at any size. Why this matters: the storage argument grows with the model. A fully fine-tuned ViT-Huge is about 2.5 GB per task, while 50 prompts at each of its 32 layers take about 8 MB. It does not hold for every backbone, though, as we will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Fig. 4, redrawn one group at a time: the same VTAB-1k tasks with three backbones, ViT-Base, ViT-Large and ViT-Huge, all pretrained on ImageNet-21k; the horizontal axis is the number of weights. Natural: VPT-deep wins with every backbone, and the gap grows from 2.6 points to about 7, because full fine-tuning gets worse as the model grows, from 75.9 to 70.9, with only 1,000 training images per task. Specialized: a tie, within one point everywhere, the same picture as on ViT-Base. Structured: VPT-deep leads by 6 to 7 points with every backbone, and the linear probe stays near 26, so the frozen features alone do not solve these tasks at any size. Why this matters: the storage argument grows with the model. A fully fine-tuned ViT-Huge is about 2.5 GB per task, while 50 prompts at each of its 32 layers take about 8 MB. It does not hold for every backbone, though, as we will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Fig. 4, redrawn one group at a time: the same VTAB-1k tasks with three backbones, ViT-Base, ViT-Large and ViT-Huge, all pretrained on ImageNet-21k; the horizontal axis is the number of weights. Natural: VPT-deep wins with every backbone, and the gap grows from 2.6 points to about 7, because full fine-tuning gets worse as the model grows, from 75.9 to 70.9, with only 1,000 training images per task. Specialized: a tie, within one point everywhere, the same picture as on ViT-Base. Structured: VPT-deep leads by 6 to 7 points with every backbone, and the linear probe stays near 26, so the frozen features alone do not solve these tasks at any size. Why this matters: the storage argument grows with the model. A fully fine-tuned ViT-Huge is about 2.5 GB per task, while 50 prompts at each of its 32 layers take about 8 MB. It does not hold for every backbone, though, as we will see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where should the learned numbers enter the network? Two places in principle: in the embedding space, as vectors next to the patch vectors, or in pixel space, as part of the image before the embedding layer. Prepend is the default we have seen: extra tokens after the embedding. Add: the prompts are added onto patch vectors, so the sequence is not longer; it loses in all three groups, 8 points on Structured, and the deep version loses too (43.2 against 55.0 on Structured). Prepend-pixel: learned pixel patches next to the image patches, then the frozen embedding layer; loses everywhere, 5 points on Natural. Concat-channel: a learned fourth channel on the image, the embedding layer trained to read it; it collapses, 30 points lower on Natural and below even a linear probe there (68.9). Summary: separate tokens in the embedding space are the right place. All numbers are VPT-shallow because that is the only setting where the paper tests all four options.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where should the learned numbers enter the network? Two places in principle: in the embedding space, as vectors next to the patch vectors, or in pixel space, as part of the image before the embedding layer. Prepend is the default we have seen: extra tokens after the embedding. Add: the prompts are added onto patch vectors, so the sequence is not longer; it loses in all three groups, 8 points on Structured, and the deep version loses too (43.2 against 55.0 on Structured). Prepend-pixel: learned pixel patches next to the image patches, then the frozen embedding layer; loses everywhere, 5 points on Natural. Concat-channel: a learned fourth channel on the image, the embedding layer trained to read it; it collapses, 30 points lower on Natural and below even a linear probe there (68.9). Summary: separate tokens in the embedding space are the right place. All numbers are VPT-shallow because that is the only setting where the paper tests all four options.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where should the learned numbers enter the network? Two places in principle: in the embedding space, as vectors next to the patch vectors, or in pixel space, as part of the image before the embedding layer. Prepend is the default we have seen: extra tokens after the embedding. Add: the prompts are added onto patch vectors, so the sequence is not longer; it loses in all three groups, 8 points on Structured, and the deep version loses too (43.2 against 55.0 on Structured). Prepend-pixel: learned pixel patches next to the image patches, then the frozen embedding layer; loses everywhere, 5 points on Natural. Concat-channel: a learned fourth channel on the image, the embedding layer trained to read it; it collapses, 30 points lower on Natural and below even a linear probe there (68.9). Summary: separate tokens in the embedding space are the right place. All numbers are VPT-shallow because that is the only setting where the paper tests all four options.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where should the learned numbers enter the network? Two places in principle: in the embedding space, as vectors next to the patch vectors, or in pixel space, as part of the image before the embedding layer. Prepend is the default we have seen: extra tokens after the embedding. Add: the prompts are added onto patch vectors, so the sequence is not longer; it loses in all three groups, 8 points on Structured, and the deep version loses too (43.2 against 55.0 on Structured). Prepend-pixel: learned pixel patches next to the image patches, then the frozen embedding layer; loses everywhere, 5 points on Natural. Concat-channel: a learned fourth channel on the image, the embedding layer trained to read it; it collapses, 30 points lower on Natural and below even a linear probe there (68.9). Summary: separate tokens in the embedding space are the right place. All numbers are VPT-shallow because that is the only setting where the paper tests all four options.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 where should the learned numbers enter the network? Two places in principle: in the embedding space, as vectors next to the patch vectors, or in pixel space, as part of the image before the embedding layer. Prepend is the default we have seen: extra tokens after the embedding. Add: the prompts are added onto patch vectors, so the sequence is not longer; it loses in all three groups, 8 points on Structured, and the deep version loses too (43.2 against 55.0 on Structured). Prepend-pixel: learned pixel patches next to the image patches, then the frozen embedding layer; loses everywhere, 5 points on Natural. Concat-channel: a learned fourth channel on the image, the embedding layer trained to read it; it collapses, 30 points lower on Natural and below even a linear probe there (68.9). Summary: separate tokens in the embedding space are the right place. All numbers are VPT-shallow because that is the only setting where the paper tests all four options.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number of prompts, the one new hyperparameter. Each panel is one VTAB group: the red line is VPT-deep with 1 to 200 prompts at every layer, the dashed line is full fine-tuning, the grey line the best adapter. The best number is different in every group, 10 on Natural, 5 on Specialized, 200 on Structured, and per task it varies even more, from 5 prompts for Oxford Flowers to 200 for Stanford Cars (Table 14). That is why the paper picks p per task on the validation set. Even a single prompt per layer beats the adapter everywhere, and on Natural it already beats full fine-tuning. Press the arrow key for which layers. The red line adds prompts from the input upwards: layer 1 alone is VPT-shallow, all twelve layers is VPT-deep. The grey line adds them from the output downwards. More prompted layers generally help, and the input side wins: on Structured, prompts in layers 1 to 3 give 50.6, prompts in layers 9 to 12 only 37.6. The authors point out that this is the opposite of what was seen with text prompts. The paper has no table for these two experiments, so the values are read off the plotted points of its figures; the end points match VPT-shallow and VPT-deep in Table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number of prompts, the one new hyperparameter. Each panel is one VTAB group: the red line is VPT-deep with 1 to 200 prompts at every layer, the dashed line is full fine-tuning, the grey line the best adapter. The best number is different in every group, 10 on Natural, 5 on Specialized, 200 on Structured, and per task it varies even more, from 5 prompts for Oxford Flowers to 200 for Stanford Cars (Table 14). That is why the paper picks p per task on the validation set. Even a single prompt per layer beats the adapter everywhere, and on Natural it already beats full fine-tuning. Press the arrow key for which layers. The red line adds prompts from the input upwards: layer 1 alone is VPT-shallow, all twelve layers is VPT-deep. The grey line adds them from the output downwards. More prompted layers generally help, and the input side wins: on Structured, prompts in layers 1 to 3 give 50.6, prompts in layers 9 to 12 only 37.6. The authors point out that this is the opposite of what was seen with text prompts. The paper has no table for these two experiments, so the values are read off the plotted points of its figures; the end points match VPT-shallow and VPT-deep in Table 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payoff of the "why it can work" slide: same weights, different input, completely different output. Each map is a 2-D t-SNE picture of the 768-number [CLS] vector the head receives. House numbers: the frozen features are one mixed blob, 36.6%; with prompts the ten digits form islands, 78.1%. Full fine-tuning is still better here, 87.4%, so be honest about that. Press the arrow key for satellite images: the frozen features are already half sorted, 87.5%, and VPT-deep gives clean clusters, 96.1%, slightly above full fine-tuning at 95.7%. Press again for counting objects in CLEVR: the frozen features know nothing about the count, 34.3%; VPT-deep reaches 68.5%, well above full fine-tuning at 56.3%, and arranges the images along a band that follows the object count. If asked: VPT-shallow sits in between (74.5, 92.0, 50.5); it is in the paper's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payoff of the "why it can work" slide: same weights, different input, completely different output. Each map is a 2-D t-SNE picture of the 768-number [CLS] vector the head receives. House numbers: the frozen features are one mixed blob, 36.6%; with prompts the ten digits form islands, 78.1%. Full fine-tuning is still better here, 87.4%, so be honest about that. Press the arrow key for satellite images: the frozen features are already half sorted, 87.5%, and VPT-deep gives clean clusters, 96.1%, slightly above full fine-tuning at 95.7%. Press again for counting objects in CLEVR: the frozen features know nothing about the count, 34.3%; VPT-deep reaches 68.5%, well above full fine-tuning at 56.3%, and arranges the images along a band that follows the object count. If asked: VPT-shallow sits in between (74.5, 92.0, 50.5); it is in the paper's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payoff of the "why it can work" slide: same weights, different input, completely different output. Each map is a 2-D t-SNE picture of the 768-number [CLS] vector the head receives. House numbers: the frozen features are one mixed blob, 36.6%; with prompts the ten digits form islands, 78.1%. Full fine-tuning is still better here, 87.4%, so be honest about that. Press the arrow key for satellite images: the frozen features are already half sorted, 87.5%, and VPT-deep gives clean clusters, 96.1%, slightly above full fine-tuning at 95.7%. Press again for counting objects in CLEVR: the frozen features know nothing about the count, 34.3%; VPT-deep reaches 68.5%, well above full fine-tuning at 56.3%, and arranges the images along a band that follows the object count. If asked: VPT-shallow sits in between (74.5, 92.0, 50.5); it is in the paper's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honest here; it is what a reading group is for. Three settings where the main result does not carry over. First, the pretraining. Everything so far used a ViT-B pretrained with labels on ImageNet-21k. The paper repeats VTAB-1k with the same architecture pretrained without labels on ImageNet-1k, by MoCo v3 (contrastive) and by MAE (masked autoencoder). The chart shows the mean of the three VTAB group averages. With labels, VPT-deep leads full fine-tuning, 72.0 against 69.0. With MoCo v3 it is 65.2 against 69.6, and Bias (69.2), Partial-1 (68.3) and the adapter (68.2) are all ahead of it. With MAE it collapses to 41.1, closer to the linear probe at 32.1 than to full fine-tuning at 64.3, while Partial-1, which retrains only the last block, reaches 61.5. The authors only say these self-supervised ViTs are fundamentally different and leave the reason open. It connects to the MAE paper from last time: MAE features are known to probe badly, and a few input tokens apparently cannot reorganise them the way retraining the last block can. Press the arrow key for Swin, a hierarchical Transformer that attends within local windows and merges patches in deeper layers; the prompts sit in the windows and are dropped at patch merging. VPT still beats the other cheap methods (Bias, linear probe, Partial, MLP-3) in every group, but full fine-tuning is ahead of VPT-deep in all three, by 6.3 points on Structured. Oddly, VPT-shallow does slightly better than full fine-tuning on Natural, 79.9 against 79.1; it is left out of the chart to keep it simple. Press again for segmentation: ADE20K, 150 classes per pixel, SETR on a ViT-L pretrained on ImageNet-21k; mIoU is the mean overlap between predicted and true regions. The decoder head is trained in every method, which is why even "head only" trains 13 million weights. VPT-deep gets 42.1 against 48.3, a little below Bias at 43.4; prompts plus biases give 44.0, within 1.5 of a fully fine-tuned ResNet-101 with four times the trained weights. This is also where LoRA will come in: it edits weights, so it does not depend on the input space being "steerable".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honest here; it is what a reading group is for. Three settings where the main result does not carry over. First, the pretraining. Everything so far used a ViT-B pretrained with labels on ImageNet-21k. The paper repeats VTAB-1k with the same architecture pretrained without labels on ImageNet-1k, by MoCo v3 (contrastive) and by MAE (masked autoencoder). The chart shows the mean of the three VTAB group averages. With labels, VPT-deep leads full fine-tuning, 72.0 against 69.0. With MoCo v3 it is 65.2 against 69.6, and Bias (69.2), Partial-1 (68.3) and the adapter (68.2) are all ahead of it. With MAE it collapses to 41.1, closer to the linear probe at 32.1 than to full fine-tuning at 64.3, while Partial-1, which retrains only the last block, reaches 61.5. The authors only say these self-supervised ViTs are fundamentally different and leave the reason open. It connects to the MAE paper from last time: MAE features are known to probe badly, and a few input tokens apparently cannot reorganise them the way retraining the last block can. Press the arrow key for Swin, a hierarchical Transformer that attends within local windows and merges patches in deeper layers; the prompts sit in the windows and are dropped at patch merging. VPT still beats the other cheap methods (Bias, linear probe, Partial, MLP-3) in every group, but full fine-tuning is ahead of VPT-deep in all three, by 6.3 points on Structured. Oddly, VPT-shallow does slightly better than full fine-tuning on Natural, 79.9 against 79.1; it is left out of the chart to keep it simple. Press again for segmentation: ADE20K, 150 classes per pixel, SETR on a ViT-L pretrained on ImageNet-21k; mIoU is the mean overlap between predicted and true regions. The decoder head is trained in every method, which is why even "head only" trains 13 million weights. VPT-deep gets 42.1 against 48.3, a little below Bias at 43.4; prompts plus biases give 44.0, within 1.5 of a fully fine-tuned ResNet-101 with four times the trained weights. This is also where LoRA will come in: it edits weights, so it does not depend on the input space being "steerable".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honest here; it is what a reading group is for. Three settings where the main result does not carry over. First, the pretraining. Everything so far used a ViT-B pretrained with labels on ImageNet-21k. The paper repeats VTAB-1k with the same architecture pretrained without labels on ImageNet-1k, by MoCo v3 (contrastive) and by MAE (masked autoencoder). The chart shows the mean of the three VTAB group averages. With labels, VPT-deep leads full fine-tuning, 72.0 against 69.0. With MoCo v3 it is 65.2 against 69.6, and Bias (69.2), Partial-1 (68.3) and the adapter (68.2) are all ahead of it. With MAE it collapses to 41.1, closer to the linear probe at 32.1 than to full fine-tuning at 64.3, while Partial-1, which retrains only the last block, reaches 61.5. The authors only say these self-supervised ViTs are fundamentally different and leave the reason open. It connects to the MAE paper from last time: MAE features are known to probe badly, and a few input tokens apparently cannot reorganise them the way retraining the last block can. Press the arrow key for Swin, a hierarchical Transformer that attends within local windows and merges patches in deeper layers; the prompts sit in the windows and are dropped at patch merging. VPT still beats the other cheap methods (Bias, linear probe, Partial, MLP-3) in every group, but full fine-tuning is ahead of VPT-deep in all three, by 6.3 points on Structured. Oddly, VPT-shallow does slightly better than full fine-tuning on Natural, 79.9 against 79.1; it is left out of the chart to keep it simple. Press again for segmentation: ADE20K, 150 classes per pixel, SETR on a ViT-L pretrained on ImageNet-21k; mIoU is the mean overlap between predicted and true regions. The decoder head is trained in every method, which is why even "head only" trains 13 million weights. VPT-deep gets 42.1 against 48.3, a little below Bias at 43.4; prompts plus biases give 44.0, within 1.5 of a fully fine-tuned ResNet-101 with four times the trained weights. This is also where LoRA will come in: it edits weights, so it does not depend on the input space being "steerable".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Easy to miss in the main paper: the saving is disk, not GPU. Three arrow-key steps, same rows each time: full fine-tuning in dark with the dashed line at its value, the cheap baselines in grey, VPT-deep in red with 1, 50, 100 and 200 prompts per layer. Storage: a task keeps only what it trained, so VPT-deep is 0.35 MB with one prompt per layer and 7.7 MB with 200, against 343 MB for a full copy; bias and adapter are as small, so storage is what all these methods buy, and it is VPT's real win. Training memory: no saving. The prompts in the first layer only get a gradient if it travels back through all twelve frozen layers, so their activations are kept, as in full fine-tuning; with 200 prompts the longer sequence makes it 25.8 GB against 11.7. Only the linear probe, 0.9 GB, avoids this. Training time per image is not shown: one prompt trains faster than full fine-tuning, 214 against 359 ms, but 200 prompts are as slow, 360 ms. Inference time: every test image carries the prompts through all twelve layers. Fifty prompts take the sequence from 197 to 247 tokens and the time from 70 to 82 ms; 200 prompts double it, 141 ms. The paper notes this is far from the 4x one would expect from quadratic attention. The prompts cannot be folded into the weights, so the cost stays; the paper's prefix variant, which puts the prompts only into the keys and values, recovers some of it (Fig. 19). LoRA, the second paper, merges its update into the weights and costs nothing at test time. If asked: the table has only 1 and 200 prompts; the 50 and 100 values are read off Fig. 18's plotted points, and the 1 and 200 points of that figure match the table. If someone asks "why not just use this for everything", this is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Easy to miss in the main paper: the saving is disk, not GPU. Three arrow-key steps, same rows each time: full fine-tuning in dark with the dashed line at its value, the cheap baselines in grey, VPT-deep in red with 1, 50, 100 and 200 prompts per layer. Storage: a task keeps only what it trained, so VPT-deep is 0.35 MB with one prompt per layer and 7.7 MB with 200, against 343 MB for a full copy; bias and adapter are as small, so storage is what all these methods buy, and it is VPT's real win. Training memory: no saving. The prompts in the first layer only get a gradient if it travels back through all twelve frozen layers, so their activations are kept, as in full fine-tuning; with 200 prompts the longer sequence makes it 25.8 GB against 11.7. Only the linear probe, 0.9 GB, avoids this. Training time per image is not shown: one prompt trains faster than full fine-tuning, 214 against 359 ms, but 200 prompts are as slow, 360 ms. Inference time: every test image carries the prompts through all twelve layers. Fifty prompts take the sequence from 197 to 247 tokens and the time from 70 to 82 ms; 200 prompts double it, 141 ms. The paper notes this is far from the 4x one would expect from quadratic attention. The prompts cannot be folded into the weights, so the cost stays; the paper's prefix variant, which puts the prompts only into the keys and values, recovers some of it (Fig. 19). LoRA, the second paper, merges its update into the weights and costs nothing at test time. If asked: the table has only 1 and 200 prompts; the 50 and 100 values are read off Fig. 18's plotted points, and the 1 and 200 points of that figure match the table. If someone asks "why not just use this for everything", this is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Easy to miss in the main paper: the saving is disk, not GPU. Three arrow-key steps, same rows each time: full fine-tuning in dark with the dashed line at its value, the cheap baselines in grey, VPT-deep in red with 1, 50, 100 and 200 prompts per layer. Storage: a task keeps only what it trained, so VPT-deep is 0.35 MB with one prompt per layer and 7.7 MB with 200, against 343 MB for a full copy; bias and adapter are as small, so storage is what all these methods buy, and it is VPT's real win. Training memory: no saving. The prompts in the first layer only get a gradient if it travels back through all twelve frozen layers, so their activations are kept, as in full fine-tuning; with 200 prompts the longer sequence makes it 25.8 GB against 11.7. Only the linear probe, 0.9 GB, avoids this. Training time per image is not shown: one prompt trains faster than full fine-tuning, 214 against 359 ms, but 200 prompts are as slow, 360 ms. Inference time: every test image carries the prompts through all twelve layers. Fifty prompts take the sequence from 197 to 247 tokens and the time from 70 to 82 ms; 200 prompts double it, 141 ms. The paper notes this is far from the 4x one would expect from quadratic attention. The prompts cannot be folded into the weights, so the cost stays; the paper's prefix variant, which puts the prompts only into the keys and values, recovers some of it (Fig. 19). LoRA, the second paper, merges its update into the weights and costs nothing at test time. If asked: the table has only 1 and 200 prompts; the 50 and 100 values are read off Fig. 18's plotted points, and the 1 and 200 points of that figure match the table. If someone asks "why not just use this for everything", this is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paper: VPT is done, now LoRA. The picture is the whole method: the input goes through the frozen pretrained weight, the blue square, and in parallel through two thin trained matrices, A and B, in red; the two results are added. LoRA was written for language models, at Microsoft, and the paper itself has no image experiments. So the deck has two halves: the method and the paper's own evidence, then what happened when vision groups applied it to Vision Transformers, on the same benchmark and backbone as the VPT results we just saw, and on medical images. After that come my own experiments with both 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one-slide bridge from VPT to the second paper. Top row: VPT put learned vectors, red, in front of the image patches, grey, and left the Vision Transformer frozen. It worked well, 20 of 24 tasks above full fine-tuning, but the cost section showed what it does not save: every image now carries 50 extra tokens through all twelve layers, 82 instead of 70 ms, and the prompts cannot be merged into anything. Bottom row: LoRA keeps exactly the same input. The thing it learns lives inside the weights, and after training it is added into them, so the model at test time is an ordinary ViT. LoRA was posted in mid-2021 for language models, VPT in 2022 for vision; both were published in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in the paper is about scale. GPT-3 has 175 billion weights; one fine-tuned copy is 350 GB in 16-bit. Drag the slider to 100 tasks: 35 TB of copies against 354 GB for one shared model plus a hundred 35 MB LoRA files. Then switch to ViT-B, the model from the VPT part and from my experiments: a copy is 343 MB, a LoRA file of rank 8 with a head is 1.5 MB, slightly smaller than VPT's 2.2 MB. The red specks are drawn to scale; for GPT-3 they are far below a pixel, so they are drawn at the minimum size. The training-memory point is new compared with VPT: with Adam, every trained weight needs two extra numbers of optimizer state, so freezing 99.99% of GPT-3 cut training memory from 1.2 TB to 350 GB, and training was 25%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in the paper is about scale. GPT-3 has 175 billion weights; one fine-tuned copy is 350 GB in 16-bit. Drag the slider to 100 tasks: 35 TB of copies against 354 GB for one shared model plus a hundred 35 MB LoRA files. Then switch to ViT-B, the model from the VPT part and from my experiments: a copy is 343 MB, a LoRA file of rank 8 with a head is 1.5 MB, slightly smaller than VPT's 2.2 MB. The red specks are drawn to scale; for GPT-3 they are far below a pixel, so they are drawn at the minimum size. The training-memory point is new compared with VPT: with Adam, every trained weight needs two extra numbers of optimizer state, so freezing 99.99% of GPT-3 cut training memory from 1.2 TB to 350 GB, and training was 25%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motivation in the paper is about scale. GPT-3 has 175 billion weights; one fine-tuned copy is 350 GB in 16-bit. Drag the slider to 100 tasks: 35 TB of copies against 354 GB for one shared model plus a hundred 35 MB LoRA files. Then switch to ViT-B, the model from the VPT part and from my experiments: a copy is 343 MB, a LoRA file of rank 8 with a head is 1.5 MB, slightly smaller than VPT's 2.2 MB. The red specks are drawn to scale; for GPT-3 they are far below a pixel, so they are drawn at the minimum size. The training-memory point is new compared with VPT: with Adam, every trained weight needs two extra numbers of optimizer state, so freezing 99.99% of GPT-3 cut training memory from 1.2 TB to 350 GB, and training was 25%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 of the paper, "aren't existing solutions good enough?". Two families existed. Adapters, the small bottleneck networks of Houlsby et al., add depth: GPU latency depends on how many layers run one after another, so even a tiny adapter adds time when there is only one input to process, the online case. Measured on GPT-2 medium with one input of 128 tokens: 19.8 ms for the plain or fine-tuned model, 23.9 ms with one adapter per block, 25.8 ms with two. With large batches the overhead almost disappears, 2–3%. The second family is prompts, which we know from VPT: they reserve part of the sequence and every layer has to process them; the paper also found them hard to optimise. LoRA's design goal is to avoid both: nothing extra at test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of linear algebra, because the whole paper rests on the word rank. Treat the photo as a matrix of brightness values. A rank-one matrix is a column times a row: every row of the image is the same pattern, just scaled, so you get bands. Step through with the arrow keys. Each step doubles the number of pieces. The pieces are ordered by how much they contribute, so the first few capture the big shapes and the later ones only fine detail. At rank 16 the cat is recognisable, from 12% of the numbers; at 64 it is hard to tell from the original, from 47%. Storing r pieces costs r times (rows plus columns) numbers instead of rows times columns. The drawing under the text shows the same thing as matrices, to scale: the r columns side by side are a tall matrix B, the r rows stacked are a wide matrix A, and B times A rebuilds the photo; at rank 1 they are a single line each, at all 274 they are as big as the photo itself. That is the trade LoRA makes for the weight change, with the same names B and A from now on. Why expect the change to be low-rank? Two earlier papers measured the "intrinsic dimension" of fine-tuning: you can freeze the model, train only a few hundred or thousand numbers, map them through a fixed random projection onto all the weights, and still get most of the accuracy. LoRA's assumption is the matrix version of that: each weight change has a low rank, so it can be written as B times A with a small r, chosen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own figure; orange there is what we call red, the trained part. During training: x goes through the frozen W0 as before, and in parallel through A, which squeezes it down to r numbers, and B, which expands it back. The outputs are added. Two details matter. B starts at zero, so at step one the model is exactly the pretrained model and training starts from a known good point. And the bypass is scaled by alpha over r, so that changing the rank does not mean re-tuning the learning rate. Press the arrow key: after training, B times A is just a d × d matrix, so we add it into W0 once and throw A and B away. The model is again a single matrix per layer, same size, same speed. To switch task you subtract this task's BA and add another task's, a cheap operation. That is the property VPT did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own figure; orange there is what we call red, the trained part. During training: x goes through the frozen W0 as before, and in parallel through A, which squeezes it down to r numbers, and B, which expands it back. The outputs are added. Two details matter. B starts at zero, so at step one the model is exactly the pretrained model and training starts from a known good point. And the bypass is scaled by alpha over r, so that changing the rank does not mean re-tuning the learning rate. Press the arrow key: after training, B times A is just a d × d matrix, so we add it into W0 once and throw A and B away. The model is again a single matrix per layer, same size, same speed. To switch task you subtract this task's BA and add another task's, a cheap operation. That is the property VPT did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Made-up numbers, rank 1, so every product can be checked by eye. First the frozen path: the pretrained layer computes W times x, which gives 5, 7 and 8. Next step: LoRA adds a second path. A is one row of three numbers, so A times x is a single number, 1 + 2 + 0 = 3; the input is squeezed down to r numbers. B is a column of three, so B times 3 gives 3, 0 and 6, back to full size. The two paths are added: 8, 7, 14. During training only these six red numbers would change. Next step: after training we multiply B by A once. A column times a row is a full 3 × 3 matrix, the same shape as W, so we can add it to W; the red cells are the ones that changed. Last step: the merged W′ times x gives 8, 7, 14 again, exactly the training-time output, because W x + B(A x) equals (W + BA) x. So A and B are deleted and the layer is one ordinary matrix. The point people often miss: B and A are never multiplied with W. They are multiplied with each other, and the product is added to 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Made-up numbers, rank 1, so every product can be checked by eye. First the frozen path: the pretrained layer computes W times x, which gives 5, 7 and 8. Next step: LoRA adds a second path. A is one row of three numbers, so A times x is a single number, 1 + 2 + 0 = 3; the input is squeezed down to r numbers. B is a column of three, so B times 3 gives 3, 0 and 6, back to full size. The two paths are added: 8, 7, 14. During training only these six red numbers would change. Next step: after training we multiply B by A once. A column times a row is a full 3 × 3 matrix, the same shape as W, so we can add it to W; the red cells are the ones that changed. Last step: the merged W′ times x gives 8, 7, 14 again, exactly the training-time output, because W x + B(A x) equals (W + BA) x. So A and B are deleted and the layer is one ordinary matrix. The point people often miss: B and A are never multiplied with W. They are multiplied with each other, and the product is added to 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Made-up numbers, rank 1, so every product can be checked by eye. First the frozen path: the pretrained layer computes W times x, which gives 5, 7 and 8. Next step: LoRA adds a second path. A is one row of three numbers, so A times x is a single number, 1 + 2 + 0 = 3; the input is squeezed down to r numbers. B is a column of three, so B times 3 gives 3, 0 and 6, back to full size. The two paths are added: 8, 7, 14. During training only these six red numbers would change. Next step: after training we multiply B by A once. A column times a row is a full 3 × 3 matrix, the same shape as W, so we can add it to W; the red cells are the ones that changed. Last step: the merged W′ times x gives 8, 7, 14 again, exactly the training-time output, because W x + B(A x) equals (W + BA) x. So A and B are deleted and the layer is one ordinary matrix. The point people often miss: B and A are never multiplied with W. They are multiplied with each other, and the product is added to 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Made-up numbers, rank 1, so every product can be checked by eye. First the frozen path: the pretrained layer computes W times x, which gives 5, 7 and 8. Next step: LoRA adds a second path. A is one row of three numbers, so A times x is a single number, 1 + 2 + 0 = 3; the input is squeezed down to r numbers. B is a column of three, so B times 3 gives 3, 0 and 6, back to full size. The two paths are added: 8, 7, 14. During training only these six red numbers would change. Next step: after training we multiply B by A once. A column times a row is a full 3 × 3 matrix, the same shape as W, so we can add it to W; the red cells are the ones that changed. Last step: the merged W′ times x gives 8, 7, 14 again, exactly the training-time output, because W x + B(A x) equals (W + BA) x. So A and B are deleted and the layer is one ordinary matrix. The point people often miss: B and A are never multiplied with W. They are multiplied with each other, and the product is added to 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exactly the pairs go. This is one of the twelve blocks of a ViT, frozen in blue. The attention part has four weight matrices: query, key, value and output; the MLP has two. The paper only adapts attention weights, by default the query and value, and leaves everything else frozen, including the MLP. The red pairs sit beside Wq and Wv in every block, 24 pairs in ViT-B. Press the arrow key for an adapter, for contrast: a small trained two-layer network after the MLP, an extra layer every input has to go through, which is where the latency from the earlier chart comes from. LoRA instead sits beside weights that already exist, so after merging it disappears. VPT, the third option, changes nothing inside the block; the next slide compares it with LoRA step by step. NOAH, the vision paper we will see, searches over all three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exactly the pairs go. This is one of the twelve blocks of a ViT, frozen in blue. The attention part has four weight matrices: query, key, value and output; the MLP has two. The paper only adapts attention weights, by default the query and value, and leaves everything else frozen, including the MLP. The red pairs sit beside Wq and Wv in every block, 24 pairs in ViT-B. Press the arrow key for an adapter, for contrast: a small trained two-layer network after the MLP, an extra layer every input has to go through, which is where the latency from the earlier chart comes from. LoRA instead sits beside weights that already exist, so after merging it disappears. VPT, the third option, changes nothing inside the block; the next slide compares it with LoRA step by step. NOAH, the vision paper we will see, searches over all three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puts the two methods next to each other, in three steps. What is learned: VPT learns extra input vectors, 50 per layer, and the same ones are used for every image of the task; they start random, they are not cut from any image. LoRA learns a correction to the weights, the pair B and A beside the query and value weights; it is also one pair for the whole task, not per image, and B starts at zero. Next step, training: in both cases every training image goes through the frozen model, the loss is computed, and gradients flow back. In VPT they end in the prompts and the head; in LoRA in B, A and the head. In both, the pretrained weights never change. Next step, test time, which is where the two differ. VPT's prompts are inputs, so they have to be attached to every test image, and every layer processes 247 tokens instead of 197, 27% more compute. LoRA's correction is a matrix of the same shape as W, so it is added into W once, and the layer is an ordinary layer again, exactly the original cost. The next slide puts numbers on both differences: what each stores per task, and what each image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puts the two methods next to each other, in three steps. What is learned: VPT learns extra input vectors, 50 per layer, and the same ones are used for every image of the task; they start random, they are not cut from any image. LoRA learns a correction to the weights, the pair B and A beside the query and value weights; it is also one pair for the whole task, not per image, and B starts at zero. Next step, training: in both cases every training image goes through the frozen model, the loss is computed, and gradients flow back. In VPT they end in the prompts and the head; in LoRA in B, A and the head. In both, the pretrained weights never change. Next step, test time, which is where the two differ. VPT's prompts are inputs, so they have to be attached to every test image, and every layer processes 247 tokens instead of 197, 27% more compute. LoRA's correction is a matrix of the same shape as W, so it is added into W once, and the layer is an ordinary layer again, exactly the original cost. The next slide puts numbers on both differences: what each stores per task, and what each image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puts the two methods next to each other, in three steps. What is learned: VPT learns extra input vectors, 50 per layer, and the same ones are used for every image of the task; they start random, they are not cut from any image. LoRA learns a correction to the weights, the pair B and A beside the query and value weights; it is also one pair for the whole task, not per image, and B starts at zero. Next step, training: in both cases every training image goes through the frozen model, the loss is computed, and gradients flow back. In VPT they end in the prompts and the head; in LoRA in B, A and the head. In both, the pretrained weights never change. Next step, test time, which is where the two differ. VPT's prompts are inputs, so they have to be attached to every test image, and every layer processes 247 tokens instead of 197, 27% more compute. LoRA's correction is a matrix of the same shape as W, so it is added into W once, and the layer is an ordinary layer again, exactly the original cost. The next slide puts numbers on both differences: what each stores per task, and what each image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numbers behind the previous slide, with the same accounting as for VPT. Each pair has 2 × 768 × r numbers; with query and value in 12 blocks and rank 8 that is 294,912, plus the same 102-class head as before: 0.44% of the model, a 1.5 MB file. VPT-deep with 50 prompts was 0.63% and 2.2 MB, so storage is about the same. The difference is the second chart: VPT made every image 27% more expensive, LoRA after merging costs exactly what the plain ViT costs. Try rank 64 on all four attention weights: the file grows to 19 MB, 5.6% of the model, but the compute bar does not move. If someone asks about training compute: the pairs still have to be computed during training, and the backward pass still goes through every layer, so training is not much cheaper per image than full fine-tuning; what drops is optimizer memory.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more way to see the saving. A full change to a d by d weight has d squared numbers. B is d by r and A is r by d, so together 2 r d. Since d is the square root of d squared, LoRA's cost grows like the square root of the full size, multiplied by 2r, and r is a small constant we choose, 1 to 16. The chart keeps the rank fixed at 8 and only changes the width of the model. On ViT-B, 768 wide, the pair is 2.1% of a full change. ViT-H, 1,280 wide, 1.25%. GPT-3 is 12,288 wide, so the same rank is 0.13% of each weight. Add that GPT-3 only gets pairs on two of its weight types per block, and you arrive at the paper's headline: a 35 MB file instead of a 350 GB copy, 10,000 times smaller. For our ViT-B the saving is real but much less dramatic, which is why the file is 1.5 MB and not a few KB.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to be read line by line. timm stores query, key and value as one fused linear layer of 768 to 2304, so the wrapper splits its output into three, adds the low-rank term to the query and value parts, and puts them back. The red lines are the whole method: four small matrices per block and two additions. The blue lines are frozen. I checked it on timm's ViT-B/16: it has exactly the 294,912 trained numbers from the counting slide, and after folding B times A into the qkv weight the outputs are identical up to rounding. The recipe on ViT from the NOAH paper is ordinary: AdamW, learning rate 1e-3, cosine schedule, 100 epochs, rank 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own evidence is all language, so one slide for it. First GPT-3 175B on WikiSQL, turning a question into an SQL query. Full fine-tuning, dashed line, 73.8. LoRA with 4.7 million trained weights gets 73.4, inside the ±0.5 noise the authors report, and 74.0 with 37.7 million. The prefix methods are far behind, the adapter is close but needs more weights to get there. Second step, MNLI, deciding whether one sentence follows from another: LoRA 91.7, two points above full fine-tuning. Third, a model closer in size to ViT-B: RoBERTa-base, 125 million weights, average over the eight GLUE tasks. LoRA with 0.3 million trained weights has the best average, 87.2 against 86.4. The paper also has DeBERTa and GPT-2 results with the same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own evidence is all language, so one slide for it. First GPT-3 175B on WikiSQL, turning a question into an SQL query. Full fine-tuning, dashed line, 73.8. LoRA with 4.7 million trained weights gets 73.4, inside the ±0.5 noise the authors report, and 74.0 with 37.7 million. The prefix methods are far behind, the adapter is close but needs more weights to get there. Second step, MNLI, deciding whether one sentence follows from another: LoRA 91.7, two points above full fine-tuning. Third, a model closer in size to ViT-B: RoBERTa-base, 125 million weights, average over the eight GLUE tasks. LoRA with 0.3 million trained weights has the best average, 87.2 against 86.4. The paper also has DeBERTa and GPT-2 results with the same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paper's own evidence is all language, so one slide for it. First GPT-3 175B on WikiSQL, turning a question into an SQL query. Full fine-tuning, dashed line, 73.8. LoRA with 4.7 million trained weights gets 73.4, inside the ±0.5 noise the authors report, and 74.0 with 37.7 million. The prefix methods are far behind, the adapter is close but needs more weights to get there. Second step, MNLI, deciding whether one sentence follows from another: LoRA 91.7, two points above full fine-tuning. Third, a model closer in size to ViT-B: RoBERTa-base, 125 million weights, average over the eight GLUE tasks. LoRA with 0.3 million trained weights has the best average, 87.2 against 86.4. The paper also has DeBERTa and GPT-2 results with the same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method was run with several sizes; the x axis is the number of trained weights on a log scale. Prompt methods are not monotonic: prefix-embedding tuning improves up to 256 tokens and then falls back from 63.1 to 55.9 at 512; prefix-layer tuning peaks at 20 million weights and then drops. The authors suspect many prompt tokens push the input too far from what the model saw in pretraining. The adapter is good and stable once it has enough weights. LoRA is the flat red line at the top: rank 1 is already as good as rank 64, so the rank is an easy choice, at least here. On MNLI the same picture, with LoRA above full fine-tuning at every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method was run with several sizes; the x axis is the number of trained weights on a log scale. Prompt methods are not monotonic: prefix-embedding tuning improves up to 256 tokens and then falls back from 63.1 to 55.9 at 512; prefix-layer tuning peaks at 20 million weights and then drops. The authors suspect many prompt tokens push the input too far from what the model saw in pretraining. The adapter is good and stable once it has enough weights. LoRA is the flat red line at the top: rank 1 is already as good as rank 64, so the rank is an easy choice, at least here. On MNLI the same picture, with LoRA above full fine-tuning at every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fixed budget of 18 million trained weights, 35 MB, spent in different ways. One weight type at rank 8: the query or the key alone is clearly worse, about three points on WikiSQL. Two types at rank 4: query and value is the best combination. All four at rank 2 is as good. The conclusion the authors draw: it is better to adapt more weight matrices with a smaller rank than one matrix with a large rank, which is also a hint that rank 4 already holds what each matrix needs. This is why query and value became the default, including on ViT.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fixed budget of 18 million trained weights, 35 MB, spent in different ways. One weight type at rank 8: the query or the key alone is clearly worse, about three points on WikiSQL. Two types at rank 4: query and value is the best combination. All four at rank 2 is as good. The conclusion the authors draw: it is better to adapt more weight matrices with a smaller rank than one matrix with a large rank, which is also a hint that rank 4 already holds what each matrix needs. This is why query and value became the default, including on ViT.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ranks, one dot each; the lines only connect the settings that were run. The surprise of the paper: for query and value together, rank 1 is as good as rank 64 on both tasks; the spread across ranks is at most 0.4 points on WikiSQL, inside its noise, and 0.3 on MNLI. The query weight alone is the exception, it needs rank 4 or more on WikiSQL. The authors are careful: they do not expect a tiny rank to work for every task. If the new task were in a different language than pretraining, retraining everything would likely win. On the smaller GPT-2 the best rank was 4 to 16. For ViT, NOAH used rank 8, which is the setting we will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ranks, one dot each; the lines only connect the settings that were run. The surprise of the paper: for query and value together, rank 1 is as good as rank 64 on both tasks; the spread across ranks is at most 0.4 points on WikiSQL, inside its noise, and 0.3 on MNLI. The query weight alone is the exception, it needs rank 4 or more on WikiSQL. The authors are careful: they do not expect a tiny rank to work for every task. If the new task were in a different language than pretraining, retraining everything would likely win. On the smaller GPT-2 the best rank was 4 to 16. For ViT, NOAH used rank 8, which is the setting we will see.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7 asks why this works. First analysis: train rank 8 and rank 64 on the same task, take the directions each one learned, and measure how much the top i directions of one lie inside the top j of the other. In the heat maps rows are rank-8 directions, columns rank-64 directions; colour is overlap from 0 to 1. Only the first row lights up: both runs agree on one direction and disagree on the rest, so the useful part of the change is about one-dimensional and the rest is noise that training accumulates. That explains rank 1 working. Press the arrow key for the second analysis, Table 7. Project the pretrained weight onto the four directions of the learned change: 0.32, small, though larger than for random directions, 0.02. Its own top directions are 21.67, so the change is not about what the model already does strongly. The change itself has strength 6.91 in those directions, an amplification of about 21. The authors' reading: LoRA amplifies features that pretraining learned but did not emphasise, and the task needs. This is measured on GPT-3; nobody in these papers repeats it for ViT.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7 asks why this works. First analysis: train rank 8 and rank 64 on the same task, take the directions each one learned, and measure how much the top i directions of one lie inside the top j of the other. In the heat maps rows are rank-8 directions, columns rank-64 directions; colour is overlap from 0 to 1. Only the first row lights up: both runs agree on one direction and disagree on the rest, so the useful part of the change is about one-dimensional and the rest is noise that training accumulates. That explains rank 1 working. Press the arrow key for the second analysis, Table 7. Project the pretrained weight onto the four directions of the learned change: 0.32, small, though larger than for random directions, 0.02. Its own top directions are 21.67, so the change is not about what the model already does strongly. The change itself has strength 6.91 in those directions, an amplification of about 21. The authors' reading: LoRA amplifies features that pretraining learned but did not emphasise, and the task needs. This is measured on GPT-3; nobody in these papers repeats it for ViT.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half. Everything so far was the LoRA paper, and its experiments are all on language models. Two papers bring it to images. NOAH, from NTU Singapore in 2022, re-ran LoRA, adapters and VPT on the same ViT-B/16 and the same VTAB-1k benchmark as the VPT paper, which gives a fair three-way comparison. MeLo, at ISBI 2024, applies LoRA to medical image classification. The three images are one example from each VTAB group, the same groups as in the VPT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backbone and benchmark as the VPT paper: 1,000 training images per task, three groups. The adapter here is NOAH's re-run with the best recipe, which is much stronger than the adapter in the VPT paper's table. Natural: all three cheap methods are two to four points above full fine-tuning, LoRA narrowly best, 79.5. Specialized: LoRA 84.6 and the adapter 84.1 are slightly above full fine-tuning at 83.4; VPT-deep is a point below. Structured: the big gap again, all three beat full fine-tuning on all eight tasks, LoRA the most, 59.8 against 47.6. All 19: LoRA 74.6, adapter 73.9, VPT-deep 72.0, full 69.0. VPT-deep beats full fine-tuning on one more task, 16 against 15, but by smaller margins. Two caveats if asked: NOAH's table prints 87.2 for full fine-tuning on Flowers where the VPT paper has 97.2, so I used the VPT paper's numbers for those rows; and NOAH prints 74.5 for LoRA's average, while its own per-task numbers give 74.6.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backbone and benchmark as the VPT paper: 1,000 training images per task, three groups. The adapter here is NOAH's re-run with the best recipe, which is much stronger than the adapter in the VPT paper's table. Natural: all three cheap methods are two to four points above full fine-tuning, LoRA narrowly best, 79.5. Specialized: LoRA 84.6 and the adapter 84.1 are slightly above full fine-tuning at 83.4; VPT-deep is a point below. Structured: the big gap again, all three beat full fine-tuning on all eight tasks, LoRA the most, 59.8 against 47.6. All 19: LoRA 74.6, adapter 73.9, VPT-deep 72.0, full 69.0. VPT-deep beats full fine-tuning on one more task, 16 against 15, but by smaller margins. Two caveats if asked: NOAH's table prints 87.2 for full fine-tuning on Flowers where the VPT paper has 97.2, so I used the VPT paper's numbers for those rows; and NOAH prints 74.5 for LoRA's average, while its own per-task numbers give 74.6.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backbone and benchmark as the VPT paper: 1,000 training images per task, three groups. The adapter here is NOAH's re-run with the best recipe, which is much stronger than the adapter in the VPT paper's table. Natural: all three cheap methods are two to four points above full fine-tuning, LoRA narrowly best, 79.5. Specialized: LoRA 84.6 and the adapter 84.1 are slightly above full fine-tuning at 83.4; VPT-deep is a point below. Structured: the big gap again, all three beat full fine-tuning on all eight tasks, LoRA the most, 59.8 against 47.6. All 19: LoRA 74.6, adapter 73.9, VPT-deep 72.0, full 69.0. VPT-deep beats full fine-tuning on one more task, 16 against 15, but by smaller margins. Two caveats if asked: NOAH's table prints 87.2 for full fine-tuning on Flowers where the VPT paper has 97.2, so I used the VPT paper's numbers for those rows; and NOAH prints 74.5 for LoRA's average, while its own per-task numbers give 74.6.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backbone and benchmark as the VPT paper: 1,000 training images per task, three groups. The adapter here is NOAH's re-run with the best recipe, which is much stronger than the adapter in the VPT paper's table. Natural: all three cheap methods are two to four points above full fine-tuning, LoRA narrowly best, 79.5. Specialized: LoRA 84.6 and the adapter 84.1 are slightly above full fine-tuning at 83.4; VPT-deep is a point below. Structured: the big gap again, all three beat full fine-tuning on all eight tasks, LoRA the most, 59.8 against 47.6. All 19: LoRA 74.6, adapter 73.9, VPT-deep 72.0, full 69.0. VPT-deep beats full fine-tuning on one more task, 16 against 15, but by smaller margins. Two caveats if asked: NOAH's table prints 87.2 for full fine-tuning on Flowers where the VPT paper has 97.2, so I used the VPT paper's numbers for those rows; and NOAH prints 74.5 for LoRA's average, while its own per-task numbers give 74.6.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averages hide a lot of spread, so here is every task. Right of the axis, in red, LoRA is better; left, in grey, VPT-deep. LoRA's biggest wins are in the Structured group: counting in CLEVR, distances in CLEVR and KITTI, elevation in SmallNORB, and SVHN digits. VPT's one large win is CIFAR-100, 78.8 against 67.1, which is odd for a natural-image task; NOAH's own result there is also low, 69.6, so it may be a recipe issue in the re-runs rather than a property of LoRA. The authors' answer to this spread is NOAH: put all three modules in every block and search for their sizes per dataset; it gains about one point over LoRA, at the cost of a search. For us the lesson is simpler: LoRA is the stronger single choice on this benchmark, not a universal winner.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MeLo, ISBI 2024, from ShanghaiTech and Shanghai Jiao Tong: LoRA with rank 4 on the query and value weights of a ViT-B pretrained on ImageNet, applied to four medical tasks: tuberculosis on chest X-rays, four blood cell types, malignancy in mammograms, and 14 thoracic diseases. They train 0.14 million weights, 0.17%. AUC first: within a point of full fine-tuning on three tasks, 3.6 points lower on blood cells. Accuracy, second step: ahead on tuberculosis and blood cells, slightly behind on the other two. The title says "better than fine-tuning", but these are single runs on small test sets, about 80 mammograms for INbreast, so I would read it as "about the same". Third step is their real point, deployment, with a giant CLIP ViT: 25 images from each task in random order. Reloading the right fine-tuned copy for each image takes 218 s for 100 images; keeping all four copies loaded is fast but needs 7 billion weights in GPU memory; one model with four LoRA pairs takes 10.6 s at the memory of a single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MeLo, ISBI 2024, from ShanghaiTech and Shanghai Jiao Tong: LoRA with rank 4 on the query and value weights of a ViT-B pretrained on ImageNet, applied to four medical tasks: tuberculosis on chest X-rays, four blood cell types, malignancy in mammograms, and 14 thoracic diseases. They train 0.14 million weights, 0.17%. AUC first: within a point of full fine-tuning on three tasks, 3.6 points lower on blood cells. Accuracy, second step: ahead on tuberculosis and blood cells, slightly behind on the other two. The title says "better than fine-tuning", but these are single runs on small test sets, about 80 mammograms for INbreast, so I would read it as "about the same". Third step is their real point, deployment, with a giant CLIP ViT: 25 images from each task in random order. Reloading the right fine-tuned copy for each image takes 218 s for 100 images; keeping all four copies loaded is fast but needs 7 billion weights in GPU memory; one model with four LoRA pairs takes 10.6 s at the memory of a single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MeLo, ISBI 2024, from ShanghaiTech and Shanghai Jiao Tong: LoRA with rank 4 on the query and value weights of a ViT-B pretrained on ImageNet, applied to four medical tasks: tuberculosis on chest X-rays, four blood cell types, malignancy in mammograms, and 14 thoracic diseases. They train 0.14 million weights, 0.17%. AUC first: within a point of full fine-tuning on three tasks, 3.6 points lower on blood cells. Accuracy, second step: ahead on tuberculosis and blood cells, slightly behind on the other two. The title says "better than fine-tuning", but these are single runs on small test sets, about 80 mammograms for INbreast, so I would read it as "about the same". Third step is their real point, deployment, with a giant CLIP ViT: 25 images from each task in random order. Reloading the right fine-tuned copy for each image takes 218 s for 100 images; keeping all four copies loaded is fast but needs 7 billion weights in GPU memory; one model with four LoRA pairs takes 10.6 s at the memory of a single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honest limits. First, choices by hand: which matrices, which rank. The paper's guidance comes from GPT-3, and NOAH's per-task spread shows the best choice varies. Second, a deployment detail people miss: merging is what makes LoRA free at test time, but a merged model serves one task. If a server mixes requests of different tasks in one batch, you have to keep the pairs unmerged and pay a small extra computation, while VPT's prompts are just inputs and can differ per sample. Third, the low-rank assumption: the authors themselves say a very different task, like a new language, may need full rank; the evidence for low rank is from GPT-3 only. Fourth, training memory: the 3× saving on GPT-3 came from optimizer state, which dominates for huge models. On ViT-B, activations dominate, and those are still stored for the whole network, as with VPT. My own measurement of this will be part of the experiments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here on it is my own work, not the papers. I implemented both methods myself on top of a timm ViT-B/16, the same ImageNet-21k checkpoint the VPT paper uses, and trained them on three MedMNIST tasks: skin lesions, blood cells and chest X-rays. Why medical: these images are far from ImageNet, like the Specialized group of VTAB, and an easy dataset such as Oxford Flowers was already at 99%. A linear probe and full fine-tuning ran next to them as the two reference points. Next: the setup, then the results, the costs, and the live demo with all four models.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public datasets from MedMNIST+, at 224 × 224 pixels, all far from ImageNet photos. Skin lesions are heavily imbalanced, two thirds are nevi, so I report balanced accuracy, the mean per-class recall: always answering nevus would score 67% plain accuracy. Each task was trained twice, on 1,000 random training images, the size of VTAB-1k, and on the whole training split; the bars show how small 1,000 is next to each full set. Next step: the four methods. All start from the same ViT-B/16 ImageNet-21k checkpoint. The linear probe, VPT and LoRA keep it frozen and train only the red parts: a head, prompts in every layer, or low-rank pairs beside the query and value weights. Full fine-tuning retrains every weight, so each task needs its own 343 MB copy. Each method uses its paper's optimizer, the learning rate was picked on the validation split, and the reported model is the one with the best validation balanced accuracy, the same rule for all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public datasets from MedMNIST+, at 224 × 224 pixels, all far from ImageNet photos. Skin lesions are heavily imbalanced, two thirds are nevi, so I report balanced accuracy, the mean per-class recall: always answering nevus would score 67% plain accuracy. Each task was trained twice, on 1,000 random training images, the size of VTAB-1k, and on the whole training split; the bars show how small 1,000 is next to each full set. Next step: the four methods. All start from the same ViT-B/16 ImageNet-21k checkpoint. The linear probe, VPT and LoRA keep it frozen and train only the red parts: a head, prompts in every layer, or low-rank pairs beside the query and value weights. Full fine-tuning retrains every weight, so each task needs its own 343 MB copy. Each method uses its paper's optimizer, the learning rate was picked on the validation split, and the reported model is the one with the best validation balanced accuracy, the same rule for all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three datasets with the arrow keys. Each tab has two measured settings, 1,000 training images and the full training set, drawn as two separate groups of bars. The score is balanced accuracy on the test set. The text on the right is computed from the runs, so read it out: it says how LoRA does against VPT-deep, the linear probe and full fine-tuning on each dataset.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three datasets with the arrow keys. Each tab has two measured settings, 1,000 training images and the full training set, drawn as two separate groups of bars. The score is balanced accuracy on the test set. The text on the right is computed from the runs, so read it out: it says how LoRA does against VPT-deep, the linear probe and full fine-tuning on each dataset.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through the three datasets with the arrow keys. Each tab has two measured settings, 1,000 training images and the full training set, drawn as two separate groups of bars. The score is balanced accuracy on the test set. The text on the right is computed from the runs, so read it out: it says how LoRA does against VPT-deep, the linear probe and full fine-tuning on each dataset.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steps, one cost each, all measured on my laptop for skin lesions trained on the full training split; every number is read from the training logs and the benchmark file. Storage: both LoRA and VPT keep one copy of the base model and add a small file per task, while full fine-tuning needs a whole 343 MB model per task. Training: LoRA and VPT both still send the error signal back through all twelve frozen layers, so neither is cheap like the linear probe; the memory saving compared with full fine-tuning is the optimizer state of the frozen weights. Inference: this is where the two differ. VPT makes every layer process 50 extra tokens. LoRA with its pairs kept separate adds a little extra work, and once merged into the weights it runs exactly as fast as the plain model, which is the paper's main practical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steps, one cost each, all measured on my laptop for skin lesions trained on the full training split; every number is read from the training logs and the benchmark file. Storage: both LoRA and VPT keep one copy of the base model and add a small file per task, while full fine-tuning needs a whole 343 MB model per task. Training: LoRA and VPT both still send the error signal back through all twelve frozen layers, so neither is cheap like the linear probe; the memory saving compared with full fine-tuning is the optimizer state of the frozen weights. Inference: this is where the two differ. VPT makes every layer process 50 extra tokens. LoRA with its pairs kept separate adds a little extra work, and once merged into the weights it runs exactly as fast as the plain model, which is the paper's main practical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steps, one cost each, all measured on my laptop for skin lesions trained on the full training split; every number is read from the training logs and the benchmark file. Storage: both LoRA and VPT keep one copy of the base model and add a small file per task, while full fine-tuning needs a whole 343 MB model per task. Training: LoRA and VPT both still send the error signal back through all twelve frozen layers, so neither is cheap like the linear probe; the memory saving compared with full fine-tuning is the optimizer state of the frozen weights. Inference: this is where the two differ. VPT makes every layer process 50 extra tokens. LoRA with its pairs kept separate adds a little extra work, and once merged into the weights it runs exactly as fast as the plain model, which is the paper's main practical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click runs the image through all four models right here in the browser, with onnxruntime-web. Linear probe, VPT-deep and LoRA all use the very same frozen copy of the base model in memory: VPT-deep feeds its 50 prompts per layer in beside the patches, LoRA feeds its rank-8 pairs in beside the query and value weights, and the linear probe uses neither. That is the unmerged form of LoRA, so one copy serves every task; merged, it would run at exactly the speed of the plain model, but it would be one model per task again. Full fine-tuning retrained every weight, so it is a separate model per task. Compare the times: VPT-deep is the slowest of the three shared models, because every layer carries 50 extra tokens. The percentage under each name is that model's balanced accuracy on the whole test set. Now switch to 1,000 training images: for linear probe, VPT-deep and LoRA only a small head and a file of a megabyte or two change, so it is instant; full fine-tuning has to download and load a second whole model, 172 MB in 16-bit. The thumbnails are random test images, not picked to look good, so a wrong answer can happen; say so. Research demo, not a diagnostic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click runs the image through all four models right here in the browser, with onnxruntime-web. Linear probe, VPT-deep and LoRA all use the very same frozen copy of the base model in memory: VPT-deep feeds its 50 prompts per layer in beside the patches, LoRA feeds its rank-8 pairs in beside the query and value weights, and the linear probe uses neither. That is the unmerged form of LoRA, so one copy serves every task; merged, it would run at exactly the speed of the plain model, but it would be one model per task again. Full fine-tuning retrained every weight, so it is a separate model per task. Compare the times: VPT-deep is the slowest of the three shared models, because every layer carries 50 extra tokens. The percentage under each name is that model's balanced accuracy on the whole test set. Now switch to 1,000 training images: for linear probe, VPT-deep and LoRA only a small head and a file of a megabyte or two change, so it is instant; full fine-tuning has to download and load a second whole model, 172 MB in 16-bit. The thumbnails are random test images, not picked to look good, so a wrong answer can happen; say so. Research demo, not a diagnostic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slide to leave up while summing up. First, VPT: on a ViT-B pretrained with labels, VPT-deep beat full fine-tuning on 20 of the 24 tasks while training 0.6% of the weights. Second, what both methods buy: a small file per task instead of a whole copy, 99.4% less storage for VPT, and LoRA's file is even smaller. Third, where they differ: VPT's prompts are inputs, so every image pays for them, 1.27 times the compute with 50 prompts; LoRA's change is added into the weights, so the model runs exactly as fast as before. Fourth, accuracy on the same benchmark: LoRA 74.6 on VTAB-1k, VPT-deep 72.0, full fine-tuning 69.0, though neither cheap method wins every task. Last, my own runs on the three medical datasets, with all four methods side by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for questions. The references cover both papers and are split over two slides. This one has the two papers, the prompting work VPT builds on, the intrinsic-dimension papers behind LoRA's low-rank idea, the other cheap methods in the comparisons, and the two papers that tested LoRA on images. The next slide has the models and the datasets.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backbones and segmentation models from the VPT results, the language models from the LoRA paper, and every dataset and benchmark behind the charts, including the medical ones from my own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Slide-15-image-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Slide-17-image-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Slide-18-image-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Slide-20-image-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Slide-21-image-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Slide-23-image-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Slide-24-image-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Slide-25-image-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Slide-26-image-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Slide-27-image-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Slide-28-image-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Slide-31-image-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Slide-33-image-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Slide-35-image-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Slide-36-image-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Slide-37-image-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Slide-38-image-1.pn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Slide-40-image-1.pn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Slide-41-image-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Slide-43-image-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Slide-44-image-1.pn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Slide-45-image-1.pn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Slide-46-image-1.pn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Slide-47-image-1.pn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Slide-48-image-1.pn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Slide-49-image-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Slide-50-image-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Slide-51-image-1.pn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Slide-52-image-1.pn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Slide-53-image-1.pn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Slide-54-image-1.pn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Slide-55-image-1.pn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Slide-56-image-1.pn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Slide-57-image-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Slide-58-image-1.pn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Slide-59-image-1.pn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Slide-61-image-1.pn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Slide-62-image-1.png"/><Relationship Id="rId2" Type="http://schemas.openxmlformats.org/officeDocument/2006/relationships/slideLayout" Target="../slideLayouts/slideLayout1.xml"/><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Slide-63-image-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Slide-64-image-1.pn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Slide-65-image-1.pn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Slide-66-image-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Slide-67-image-1.pn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Slide-68-image-1.pn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Slide-69-image-1.pn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Slide-70-image-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Slide-71-image-1.pn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image" Target="../media/Slide-72-image-1.png"/><Relationship Id="rId2" Type="http://schemas.openxmlformats.org/officeDocument/2006/relationships/slideLayout" Target="../slideLayouts/slideLayout1.xml"/><Relationship Id="rId3"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Slide-73-image-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image" Target="../media/Slide-74-image-1.png"/><Relationship Id="rId2" Type="http://schemas.openxmlformats.org/officeDocument/2006/relationships/slideLayout" Target="../slideLayouts/slideLayout1.xml"/><Relationship Id="rId3"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Slide-75-image-1.pn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Slide-76-image-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image" Target="../media/Slide-77-image-1.png"/><Relationship Id="rId2" Type="http://schemas.openxmlformats.org/officeDocument/2006/relationships/slideLayout" Target="../slideLayouts/slideLayout1.xml"/><Relationship Id="rId3"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Slide-78-image-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Slide-79-image-1.pn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Slide-80-image-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Slide-81-image-1.pn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Slide-82-image-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Slide-83-image-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image" Target="../media/Slide-84-image-1.png"/><Relationship Id="rId2" Type="http://schemas.openxmlformats.org/officeDocument/2006/relationships/slideLayout" Target="../slideLayouts/slideLayout1.xml"/><Relationship Id="rId3"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image" Target="../media/Slide-85-image-1.png"/><Relationship Id="rId2" Type="http://schemas.openxmlformats.org/officeDocument/2006/relationships/slideLayout" Target="../slideLayouts/slideLayout1.xml"/><Relationship Id="rId3"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image" Target="../media/Slide-86-image-1.png"/><Relationship Id="rId2" Type="http://schemas.openxmlformats.org/officeDocument/2006/relationships/slideLayout" Target="../slideLayouts/slideLayout1.xml"/><Relationship Id="rId3"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Slide-88-image-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image" Target="../media/Slide-89-image-1.png"/><Relationship Id="rId2" Type="http://schemas.openxmlformats.org/officeDocument/2006/relationships/slideLayout" Target="../slideLayouts/slideLayout1.xml"/><Relationship Id="rId3"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image" Target="../media/Slide-90-image-1.png"/><Relationship Id="rId2" Type="http://schemas.openxmlformats.org/officeDocument/2006/relationships/slideLayout" Target="../slideLayouts/slideLayout1.xml"/><Relationship Id="rId3"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image" Target="../media/Slide-91-image-1.png"/><Relationship Id="rId2" Type="http://schemas.openxmlformats.org/officeDocument/2006/relationships/slideLayout" Target="../slideLayouts/slideLayout1.xml"/><Relationship Id="rId3"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Slide-92-image-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Slide-93-image-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image" Target="../media/Slide-94-image-1.png"/><Relationship Id="rId2" Type="http://schemas.openxmlformats.org/officeDocument/2006/relationships/slideLayout" Target="../slideLayouts/slideLayout1.xml"/><Relationship Id="rId3"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image" Target="../media/Slide-95-image-1.png"/><Relationship Id="rId2" Type="http://schemas.openxmlformats.org/officeDocument/2006/relationships/slideLayout" Target="../slideLayouts/slideLayout1.xml"/><Relationship Id="rId3"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Slide-96-image-1.pn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Slide-97-image-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image" Target="../media/Slide-98-image-1.png"/><Relationship Id="rId2" Type="http://schemas.openxmlformats.org/officeDocument/2006/relationships/slideLayout" Target="../slideLayouts/slideLayout1.xml"/><Relationship Id="rId3"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image" Target="../media/Slide-99-image-1.png"/><Relationship Id="rId2" Type="http://schemas.openxmlformats.org/officeDocument/2006/relationships/slideLayout" Target="../slideLayouts/slideLayout1.xml"/><Relationship Id="rId3"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image" Target="../media/Slide-100-image-1.png"/><Relationship Id="rId2" Type="http://schemas.openxmlformats.org/officeDocument/2006/relationships/slideLayout" Target="../slideLayouts/slideLayout1.xml"/><Relationship Id="rId3"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image" Target="../media/Slide-101-image-1.png"/><Relationship Id="rId2" Type="http://schemas.openxmlformats.org/officeDocument/2006/relationships/slideLayout" Target="../slideLayouts/slideLayout1.xml"/><Relationship Id="rId3"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Slide-102-image-1.pn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Slide-103-image-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image" Target="../media/Slide-104-image-1.png"/><Relationship Id="rId2" Type="http://schemas.openxmlformats.org/officeDocument/2006/relationships/slideLayout" Target="../slideLayouts/slideLayout1.xml"/><Relationship Id="rId3"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Slide-105-image-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image" Target="../media/Slide-106-image-1.png"/><Relationship Id="rId2" Type="http://schemas.openxmlformats.org/officeDocument/2006/relationships/slideLayout" Target="../slideLayouts/slideLayout1.xml"/><Relationship Id="rId3"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image" Target="../media/Slide-107-image-1.png"/><Relationship Id="rId2" Type="http://schemas.openxmlformats.org/officeDocument/2006/relationships/slideLayout" Target="../slideLayouts/slideLayout1.xml"/><Relationship Id="rId3" Type="http://schemas.openxmlformats.org/officeDocument/2006/relationships/notesSlide" Target="../notesSlides/notesSlide10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1426083"/>
            <a:ext cx="4415945" cy="1515618"/>
          </a:xfrm>
          <a:prstGeom prst="rect">
            <a:avLst/>
          </a:prstGeom>
          <a:noFill/>
          <a:ln/>
        </p:spPr>
        <p:txBody>
          <a:bodyPr wrap="none" lIns="0" tIns="0" rIns="0" bIns="0" rtlCol="0" anchor="t"/>
          <a:lstStyle/>
          <a:p>
            <a:pPr algn="l" indent="0" marL="0">
              <a:lnSpc>
                <a:spcPts val="5967"/>
              </a:lnSpc>
              <a:buNone/>
            </a:pPr>
            <a:r>
              <a:rPr lang="en-US" sz="5850" b="1" dirty="0">
                <a:solidFill>
                  <a:srgbClr val="1B1E22"/>
                </a:solidFill>
                <a:latin typeface="Source Serif 4" pitchFamily="34" charset="0"/>
                <a:ea typeface="Source Serif 4" pitchFamily="34" charset="-122"/>
                <a:cs typeface="Source Serif 4" pitchFamily="34" charset="-120"/>
              </a:rPr>
              <a:t>Visual Prompt</a:t>
            </a:r>
            <a:br/>
            <a:pPr algn="l" indent="0" marL="0">
              <a:lnSpc>
                <a:spcPts val="5967"/>
              </a:lnSpc>
              <a:buNone/>
            </a:pPr>
            <a:r>
              <a:rPr lang="en-US" sz="5850" b="1" dirty="0">
                <a:solidFill>
                  <a:srgbClr val="1B1E22"/>
                </a:solidFill>
                <a:latin typeface="Source Serif 4" pitchFamily="34" charset="0"/>
                <a:ea typeface="Source Serif 4" pitchFamily="34" charset="-122"/>
                <a:cs typeface="Source Serif 4" pitchFamily="34" charset="-120"/>
              </a:rPr>
              <a:t>Tuning</a:t>
            </a:r>
            <a:endParaRPr lang="en-US" sz="5850" dirty="0"/>
          </a:p>
        </p:txBody>
      </p:sp>
      <p:sp>
        <p:nvSpPr>
          <p:cNvPr id="3" name="Text 1"/>
          <p:cNvSpPr txBox="1"/>
          <p:nvPr/>
        </p:nvSpPr>
        <p:spPr>
          <a:xfrm>
            <a:off x="762000" y="3228630"/>
            <a:ext cx="4394585" cy="1064705"/>
          </a:xfrm>
          <a:prstGeom prst="rect">
            <a:avLst/>
          </a:prstGeom>
          <a:noFill/>
          <a:ln/>
        </p:spPr>
        <p:txBody>
          <a:bodyPr wrap="none" lIns="0" tIns="0" rIns="0" bIns="0" rtlCol="0" anchor="t"/>
          <a:lstStyle/>
          <a:p>
            <a:pPr algn="l" indent="0" marL="0">
              <a:lnSpc>
                <a:spcPts val="2795"/>
              </a:lnSpc>
              <a:buNone/>
            </a:pPr>
            <a:r>
              <a:rPr lang="en-US" sz="2025" dirty="0">
                <a:solidFill>
                  <a:srgbClr val="474D54"/>
                </a:solidFill>
                <a:latin typeface="Source Serif 4" pitchFamily="34" charset="0"/>
                <a:ea typeface="Source Serif 4" pitchFamily="34" charset="-122"/>
                <a:cs typeface="Source Serif 4" pitchFamily="34" charset="-120"/>
              </a:rPr>
              <a:t>Teach a frozen Vision Transformer a</a:t>
            </a:r>
            <a:br/>
            <a:pPr algn="l" indent="0" marL="0">
              <a:lnSpc>
                <a:spcPts val="2795"/>
              </a:lnSpc>
              <a:buNone/>
            </a:pPr>
            <a:r>
              <a:rPr lang="en-US" sz="2025" dirty="0">
                <a:solidFill>
                  <a:srgbClr val="474D54"/>
                </a:solidFill>
                <a:latin typeface="Source Serif 4" pitchFamily="34" charset="0"/>
                <a:ea typeface="Source Serif 4" pitchFamily="34" charset="-122"/>
                <a:cs typeface="Source Serif 4" pitchFamily="34" charset="-120"/>
              </a:rPr>
              <a:t>new task by learning only a few extra</a:t>
            </a:r>
            <a:br/>
            <a:pPr algn="l" indent="0" marL="0">
              <a:lnSpc>
                <a:spcPts val="2795"/>
              </a:lnSpc>
              <a:buNone/>
            </a:pPr>
            <a:r>
              <a:rPr lang="en-US" sz="2025" dirty="0">
                <a:solidFill>
                  <a:srgbClr val="474D54"/>
                </a:solidFill>
                <a:latin typeface="Source Serif 4" pitchFamily="34" charset="0"/>
                <a:ea typeface="Source Serif 4" pitchFamily="34" charset="-122"/>
                <a:cs typeface="Source Serif 4" pitchFamily="34" charset="-120"/>
              </a:rPr>
              <a:t>input vectors.</a:t>
            </a:r>
            <a:endParaRPr lang="en-US" sz="2025" dirty="0"/>
          </a:p>
        </p:txBody>
      </p:sp>
      <p:sp>
        <p:nvSpPr>
          <p:cNvPr id="4" name="Text 2"/>
          <p:cNvSpPr txBox="1"/>
          <p:nvPr/>
        </p:nvSpPr>
        <p:spPr>
          <a:xfrm>
            <a:off x="762000" y="5724763"/>
            <a:ext cx="7490055" cy="518160"/>
          </a:xfrm>
          <a:prstGeom prst="rect">
            <a:avLst/>
          </a:prstGeom>
          <a:noFill/>
          <a:ln/>
        </p:spPr>
        <p:txBody>
          <a:bodyPr wrap="none" lIns="0" tIns="0" rIns="0" bIns="0" rtlCol="0" anchor="t"/>
          <a:lstStyle/>
          <a:p>
            <a:pPr algn="l" indent="0" marL="0">
              <a:lnSpc>
                <a:spcPts val="2040"/>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Menglin Jia, Luming Tang,</a:t>
            </a:r>
            <a:pPr algn="l"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Bor-Chun Chen, Claire Cardie, Serge Belongie, Bharath Hariharan, Ser-Nam Lim</a:t>
            </a:r>
            <a:br/>
            <a:pPr algn="l"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Cornell University, Meta AI and University of Copenhagen. ECCV 2022.</a:t>
            </a:r>
            <a:endParaRPr lang="en-US" sz="1275" dirty="0"/>
          </a:p>
        </p:txBody>
      </p:sp>
      <p:sp>
        <p:nvSpPr>
          <p:cNvPr id="5" name="Text 3"/>
          <p:cNvSpPr txBox="1"/>
          <p:nvPr/>
        </p:nvSpPr>
        <p:spPr>
          <a:xfrm>
            <a:off x="9353104" y="5724763"/>
            <a:ext cx="2217122" cy="518160"/>
          </a:xfrm>
          <a:prstGeom prst="rect">
            <a:avLst/>
          </a:prstGeom>
          <a:noFill/>
          <a:ln/>
        </p:spPr>
        <p:txBody>
          <a:bodyPr wrap="none" lIns="0" tIns="0" rIns="0" bIns="0" rtlCol="0" anchor="t"/>
          <a:lstStyle/>
          <a:p>
            <a:pPr algn="r"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Presented by</a:t>
            </a:r>
            <a:pPr algn="r" indent="0" marL="0">
              <a:lnSpc>
                <a:spcPts val="2040"/>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 Ertugrul Senturk</a:t>
            </a:r>
            <a:br/>
            <a:pPr algn="r"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October 2026</a:t>
            </a:r>
            <a:endParaRPr lang="en-US" sz="1275"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09107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Pretrain one big model once, then adapt it to each task</a:t>
            </a:r>
            <a:endParaRPr lang="en-US" sz="2625" dirty="0"/>
          </a:p>
        </p:txBody>
      </p:sp>
      <p:sp>
        <p:nvSpPr>
          <p:cNvPr id="3" name="Text 1"/>
          <p:cNvSpPr txBox="1"/>
          <p:nvPr/>
        </p:nvSpPr>
        <p:spPr>
          <a:xfrm>
            <a:off x="962025" y="2147679"/>
            <a:ext cx="1365825" cy="290036"/>
          </a:xfrm>
          <a:prstGeom prst="rect">
            <a:avLst/>
          </a:prstGeom>
          <a:noFill/>
          <a:ln/>
        </p:spPr>
        <p:txBody>
          <a:bodyPr wrap="none" lIns="0" tIns="0" rIns="0" bIns="0" rtlCol="0" anchor="t"/>
          <a:lstStyle/>
          <a:p>
            <a:pPr algn="l" indent="0" marL="0">
              <a:lnSpc>
                <a:spcPts val="2284"/>
              </a:lnSpc>
              <a:buNone/>
            </a:pPr>
            <a:r>
              <a:rPr lang="en-US" sz="1575" b="1" dirty="0">
                <a:solidFill>
                  <a:srgbClr val="1B1E22"/>
                </a:solidFill>
                <a:latin typeface="Source Serif 4" pitchFamily="34" charset="0"/>
                <a:ea typeface="Source Serif 4" pitchFamily="34" charset="-122"/>
                <a:cs typeface="Source Serif 4" pitchFamily="34" charset="-120"/>
              </a:rPr>
              <a:t>ImageNet-21k</a:t>
            </a:r>
            <a:endParaRPr lang="en-US" sz="1575" dirty="0"/>
          </a:p>
        </p:txBody>
      </p:sp>
      <p:sp>
        <p:nvSpPr>
          <p:cNvPr id="4" name="Text 2"/>
          <p:cNvSpPr txBox="1"/>
          <p:nvPr/>
        </p:nvSpPr>
        <p:spPr>
          <a:xfrm>
            <a:off x="962025" y="2477363"/>
            <a:ext cx="1848433" cy="1243013"/>
          </a:xfrm>
          <a:prstGeom prst="rect">
            <a:avLst/>
          </a:prstGeom>
          <a:noFill/>
          <a:ln/>
        </p:spPr>
        <p:txBody>
          <a:bodyPr wrap="none" lIns="0" tIns="0" rIns="0" bIns="0" rtlCol="0" anchor="t"/>
          <a:lstStyle/>
          <a:p>
            <a:pPr algn="l" indent="0" marL="0">
              <a:lnSpc>
                <a:spcPts val="1958"/>
              </a:lnSpc>
              <a:buNone/>
            </a:pPr>
            <a:r>
              <a:rPr lang="en-US" sz="1350" dirty="0">
                <a:solidFill>
                  <a:srgbClr val="1B1E22"/>
                </a:solidFill>
                <a:latin typeface="Source Sans 3 ExtraLight" pitchFamily="34" charset="0"/>
                <a:ea typeface="Source Sans 3 ExtraLight" pitchFamily="34" charset="-122"/>
                <a:cs typeface="Source Sans 3 ExtraLight" pitchFamily="34" charset="-120"/>
              </a:rPr>
              <a:t>14 million photos in</a:t>
            </a:r>
            <a:br/>
            <a:pPr algn="l" indent="0" marL="0">
              <a:lnSpc>
                <a:spcPts val="1958"/>
              </a:lnSpc>
              <a:buNone/>
            </a:pPr>
            <a:r>
              <a:rPr lang="en-US" sz="1350" dirty="0">
                <a:solidFill>
                  <a:srgbClr val="1B1E22"/>
                </a:solidFill>
                <a:latin typeface="Source Sans 3 ExtraLight" pitchFamily="34" charset="0"/>
                <a:ea typeface="Source Sans 3 ExtraLight" pitchFamily="34" charset="-122"/>
                <a:cs typeface="Source Sans 3 ExtraLight" pitchFamily="34" charset="-120"/>
              </a:rPr>
              <a:t>21,000 everyday</a:t>
            </a:r>
            <a:br/>
            <a:pPr algn="l" indent="0" marL="0">
              <a:lnSpc>
                <a:spcPts val="1958"/>
              </a:lnSpc>
              <a:buNone/>
            </a:pPr>
            <a:r>
              <a:rPr lang="en-US" sz="1350" dirty="0">
                <a:solidFill>
                  <a:srgbClr val="1B1E22"/>
                </a:solidFill>
                <a:latin typeface="Source Sans 3 ExtraLight" pitchFamily="34" charset="0"/>
                <a:ea typeface="Source Sans 3 ExtraLight" pitchFamily="34" charset="-122"/>
                <a:cs typeface="Source Sans 3 ExtraLight" pitchFamily="34" charset="-120"/>
              </a:rPr>
              <a:t>categories. Pretraining</a:t>
            </a:r>
            <a:br/>
            <a:pPr algn="l" indent="0" marL="0">
              <a:lnSpc>
                <a:spcPts val="1958"/>
              </a:lnSpc>
              <a:buNone/>
            </a:pPr>
            <a:r>
              <a:rPr lang="en-US" sz="1350" dirty="0">
                <a:solidFill>
                  <a:srgbClr val="1B1E22"/>
                </a:solidFill>
                <a:latin typeface="Source Sans 3 ExtraLight" pitchFamily="34" charset="0"/>
                <a:ea typeface="Source Sans 3 ExtraLight" pitchFamily="34" charset="-122"/>
                <a:cs typeface="Source Sans 3 ExtraLight" pitchFamily="34" charset="-120"/>
              </a:rPr>
              <a:t>takes weeks and is done</a:t>
            </a:r>
            <a:br/>
            <a:pPr algn="l" indent="0" marL="0">
              <a:lnSpc>
                <a:spcPts val="1958"/>
              </a:lnSpc>
              <a:buNone/>
            </a:pPr>
            <a:r>
              <a:rPr lang="en-US" sz="1350" dirty="0">
                <a:solidFill>
                  <a:srgbClr val="1B1E22"/>
                </a:solidFill>
                <a:latin typeface="Source Sans 3 ExtraLight" pitchFamily="34" charset="0"/>
                <a:ea typeface="Source Sans 3 ExtraLight" pitchFamily="34" charset="-122"/>
                <a:cs typeface="Source Sans 3 ExtraLight" pitchFamily="34" charset="-120"/>
              </a:rPr>
              <a:t>once, by Google.</a:t>
            </a:r>
            <a:endParaRPr lang="en-US" sz="1350" dirty="0"/>
          </a:p>
        </p:txBody>
      </p:sp>
      <p:sp>
        <p:nvSpPr>
          <p:cNvPr id="5" name="Text 3"/>
          <p:cNvSpPr txBox="1"/>
          <p:nvPr/>
        </p:nvSpPr>
        <p:spPr>
          <a:xfrm>
            <a:off x="3695700" y="2271951"/>
            <a:ext cx="849785" cy="290036"/>
          </a:xfrm>
          <a:prstGeom prst="rect">
            <a:avLst/>
          </a:prstGeom>
          <a:noFill/>
          <a:ln/>
        </p:spPr>
        <p:txBody>
          <a:bodyPr wrap="none" lIns="0" tIns="0" rIns="0" bIns="0" rtlCol="0" anchor="t"/>
          <a:lstStyle/>
          <a:p>
            <a:pPr algn="l" indent="0" marL="0">
              <a:lnSpc>
                <a:spcPts val="2284"/>
              </a:lnSpc>
              <a:buNone/>
            </a:pPr>
            <a:r>
              <a:rPr lang="en-US" sz="1575" b="1" dirty="0">
                <a:solidFill>
                  <a:srgbClr val="FFFFFF"/>
                </a:solidFill>
                <a:latin typeface="Source Serif 4" pitchFamily="34" charset="0"/>
                <a:ea typeface="Source Serif 4" pitchFamily="34" charset="-122"/>
                <a:cs typeface="Source Serif 4" pitchFamily="34" charset="-120"/>
              </a:rPr>
              <a:t>ViT-B/16</a:t>
            </a:r>
            <a:endParaRPr lang="en-US" sz="1575" dirty="0"/>
          </a:p>
        </p:txBody>
      </p:sp>
      <p:sp>
        <p:nvSpPr>
          <p:cNvPr id="6" name="Text 4"/>
          <p:cNvSpPr txBox="1"/>
          <p:nvPr/>
        </p:nvSpPr>
        <p:spPr>
          <a:xfrm>
            <a:off x="3695700" y="2601635"/>
            <a:ext cx="1983093" cy="994410"/>
          </a:xfrm>
          <a:prstGeom prst="rect">
            <a:avLst/>
          </a:prstGeom>
          <a:noFill/>
          <a:ln/>
        </p:spPr>
        <p:txBody>
          <a:bodyPr wrap="none" lIns="0" tIns="0" rIns="0" bIns="0" rtlCol="0" anchor="t"/>
          <a:lstStyle/>
          <a:p>
            <a:pPr algn="l" indent="0" marL="0">
              <a:lnSpc>
                <a:spcPts val="1958"/>
              </a:lnSpc>
              <a:buNone/>
            </a:pPr>
            <a:r>
              <a:rPr lang="en-US" sz="1350" dirty="0">
                <a:solidFill>
                  <a:srgbClr val="D7E2EE"/>
                </a:solidFill>
                <a:latin typeface="Source Sans 3 ExtraLight" pitchFamily="34" charset="0"/>
                <a:ea typeface="Source Sans 3 ExtraLight" pitchFamily="34" charset="-122"/>
                <a:cs typeface="Source Sans 3 ExtraLight" pitchFamily="34" charset="-120"/>
              </a:rPr>
              <a:t>A Vision Transformer with</a:t>
            </a:r>
            <a:br/>
            <a:pPr algn="l" indent="0" marL="0">
              <a:lnSpc>
                <a:spcPts val="1958"/>
              </a:lnSpc>
              <a:buNone/>
            </a:pPr>
            <a:r>
              <a:rPr lang="en-US" sz="1350" dirty="0">
                <a:solidFill>
                  <a:srgbClr val="D7E2EE"/>
                </a:solidFill>
                <a:latin typeface="Source Sans 3 ExtraLight" pitchFamily="34" charset="0"/>
                <a:ea typeface="Source Sans 3 ExtraLight" pitchFamily="34" charset="-122"/>
                <a:cs typeface="Source Sans 3 ExtraLight" pitchFamily="34" charset="-120"/>
              </a:rPr>
              <a:t>85.8 million weights that</a:t>
            </a:r>
            <a:br/>
            <a:pPr algn="l" indent="0" marL="0">
              <a:lnSpc>
                <a:spcPts val="1958"/>
              </a:lnSpc>
              <a:buNone/>
            </a:pPr>
            <a:r>
              <a:rPr lang="en-US" sz="1350" dirty="0">
                <a:solidFill>
                  <a:srgbClr val="D7E2EE"/>
                </a:solidFill>
                <a:latin typeface="Source Sans 3 ExtraLight" pitchFamily="34" charset="0"/>
                <a:ea typeface="Source Sans 3 ExtraLight" pitchFamily="34" charset="-122"/>
                <a:cs typeface="Source Sans 3 ExtraLight" pitchFamily="34" charset="-120"/>
              </a:rPr>
              <a:t>has learned general visual</a:t>
            </a:r>
            <a:br/>
            <a:pPr algn="l" indent="0" marL="0">
              <a:lnSpc>
                <a:spcPts val="1958"/>
              </a:lnSpc>
              <a:buNone/>
            </a:pPr>
            <a:r>
              <a:rPr lang="en-US" sz="1350" dirty="0">
                <a:solidFill>
                  <a:srgbClr val="D7E2EE"/>
                </a:solidFill>
                <a:latin typeface="Source Sans 3 ExtraLight" pitchFamily="34" charset="0"/>
                <a:ea typeface="Source Sans 3 ExtraLight" pitchFamily="34" charset="-122"/>
                <a:cs typeface="Source Sans 3 ExtraLight" pitchFamily="34" charset="-120"/>
              </a:rPr>
              <a:t>features.</a:t>
            </a:r>
            <a:endParaRPr lang="en-US" sz="1350" dirty="0"/>
          </a:p>
        </p:txBody>
      </p:sp>
      <p:sp>
        <p:nvSpPr>
          <p:cNvPr id="7" name="Text 5"/>
          <p:cNvSpPr txBox="1"/>
          <p:nvPr/>
        </p:nvSpPr>
        <p:spPr>
          <a:xfrm>
            <a:off x="6248400" y="2450991"/>
            <a:ext cx="1752469" cy="218599"/>
          </a:xfrm>
          <a:prstGeom prst="rect">
            <a:avLst/>
          </a:prstGeom>
          <a:noFill/>
          <a:ln/>
        </p:spPr>
        <p:txBody>
          <a:bodyPr wrap="none" lIns="0" tIns="0" rIns="0" bIns="0" rtlCol="0" anchor="t"/>
          <a:lstStyle/>
          <a:p>
            <a:pPr algn="l" indent="0" marL="0">
              <a:lnSpc>
                <a:spcPts val="1721"/>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Fine-grained categories</a:t>
            </a:r>
            <a:endParaRPr lang="en-US" sz="1275" dirty="0"/>
          </a:p>
        </p:txBody>
      </p:sp>
      <p:sp>
        <p:nvSpPr>
          <p:cNvPr id="8" name="Text 6"/>
          <p:cNvSpPr txBox="1"/>
          <p:nvPr/>
        </p:nvSpPr>
        <p:spPr>
          <a:xfrm>
            <a:off x="6248400" y="2669590"/>
            <a:ext cx="2115276" cy="199311"/>
          </a:xfrm>
          <a:prstGeom prst="rect">
            <a:avLst/>
          </a:prstGeom>
          <a:noFill/>
          <a:ln/>
        </p:spPr>
        <p:txBody>
          <a:bodyPr wrap="none" lIns="0" tIns="0" rIns="0" bIns="0" rtlCol="0" anchor="t"/>
          <a:lstStyle/>
          <a:p>
            <a:pPr algn="l" indent="0" marL="0">
              <a:lnSpc>
                <a:spcPts val="1569"/>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200 bird species, 196 car models</a:t>
            </a:r>
            <a:endParaRPr lang="en-US" sz="1163" dirty="0"/>
          </a:p>
        </p:txBody>
      </p:sp>
      <p:sp>
        <p:nvSpPr>
          <p:cNvPr id="9" name="Text 7"/>
          <p:cNvSpPr txBox="1"/>
          <p:nvPr/>
        </p:nvSpPr>
        <p:spPr>
          <a:xfrm>
            <a:off x="8905875" y="2450991"/>
            <a:ext cx="1835122" cy="218599"/>
          </a:xfrm>
          <a:prstGeom prst="rect">
            <a:avLst/>
          </a:prstGeom>
          <a:noFill/>
          <a:ln/>
        </p:spPr>
        <p:txBody>
          <a:bodyPr wrap="none" lIns="0" tIns="0" rIns="0" bIns="0" rtlCol="0" anchor="t"/>
          <a:lstStyle/>
          <a:p>
            <a:pPr algn="l" indent="0" marL="0">
              <a:lnSpc>
                <a:spcPts val="1721"/>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Satellite and microscope</a:t>
            </a:r>
            <a:endParaRPr lang="en-US" sz="1275" dirty="0"/>
          </a:p>
        </p:txBody>
      </p:sp>
      <p:sp>
        <p:nvSpPr>
          <p:cNvPr id="10" name="Text 8"/>
          <p:cNvSpPr txBox="1"/>
          <p:nvPr/>
        </p:nvSpPr>
        <p:spPr>
          <a:xfrm>
            <a:off x="8905875" y="2669590"/>
            <a:ext cx="2203347" cy="199311"/>
          </a:xfrm>
          <a:prstGeom prst="rect">
            <a:avLst/>
          </a:prstGeom>
          <a:noFill/>
          <a:ln/>
        </p:spPr>
        <p:txBody>
          <a:bodyPr wrap="none" lIns="0" tIns="0" rIns="0" bIns="0" rtlCol="0" anchor="t"/>
          <a:lstStyle/>
          <a:p>
            <a:pPr algn="l" indent="0" marL="0">
              <a:lnSpc>
                <a:spcPts val="1569"/>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land use from above, tissue slides</a:t>
            </a:r>
            <a:endParaRPr lang="en-US" sz="1163" dirty="0"/>
          </a:p>
        </p:txBody>
      </p:sp>
      <p:sp>
        <p:nvSpPr>
          <p:cNvPr id="11" name="Text 9"/>
          <p:cNvSpPr txBox="1"/>
          <p:nvPr/>
        </p:nvSpPr>
        <p:spPr>
          <a:xfrm>
            <a:off x="6248400" y="4321314"/>
            <a:ext cx="1670745" cy="218599"/>
          </a:xfrm>
          <a:prstGeom prst="rect">
            <a:avLst/>
          </a:prstGeom>
          <a:noFill/>
          <a:ln/>
        </p:spPr>
        <p:txBody>
          <a:bodyPr wrap="none" lIns="0" tIns="0" rIns="0" bIns="0" rtlCol="0" anchor="t"/>
          <a:lstStyle/>
          <a:p>
            <a:pPr algn="l" indent="0" marL="0">
              <a:lnSpc>
                <a:spcPts val="1721"/>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Counting and distance</a:t>
            </a:r>
            <a:endParaRPr lang="en-US" sz="1275" dirty="0"/>
          </a:p>
        </p:txBody>
      </p:sp>
      <p:sp>
        <p:nvSpPr>
          <p:cNvPr id="12" name="Text 10"/>
          <p:cNvSpPr txBox="1"/>
          <p:nvPr/>
        </p:nvSpPr>
        <p:spPr>
          <a:xfrm>
            <a:off x="6248400" y="4539913"/>
            <a:ext cx="2135707" cy="199311"/>
          </a:xfrm>
          <a:prstGeom prst="rect">
            <a:avLst/>
          </a:prstGeom>
          <a:noFill/>
          <a:ln/>
        </p:spPr>
        <p:txBody>
          <a:bodyPr wrap="none" lIns="0" tIns="0" rIns="0" bIns="0" rtlCol="0" anchor="t"/>
          <a:lstStyle/>
          <a:p>
            <a:pPr algn="l" indent="0" marL="0">
              <a:lnSpc>
                <a:spcPts val="1569"/>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how many objects, how far away</a:t>
            </a:r>
            <a:endParaRPr lang="en-US" sz="1163" dirty="0"/>
          </a:p>
        </p:txBody>
      </p:sp>
      <p:sp>
        <p:nvSpPr>
          <p:cNvPr id="13" name="Text 11"/>
          <p:cNvSpPr txBox="1"/>
          <p:nvPr/>
        </p:nvSpPr>
        <p:spPr>
          <a:xfrm>
            <a:off x="8905875" y="4321314"/>
            <a:ext cx="1165384" cy="218599"/>
          </a:xfrm>
          <a:prstGeom prst="rect">
            <a:avLst/>
          </a:prstGeom>
          <a:noFill/>
          <a:ln/>
        </p:spPr>
        <p:txBody>
          <a:bodyPr wrap="none" lIns="0" tIns="0" rIns="0" bIns="0" rtlCol="0" anchor="t"/>
          <a:lstStyle/>
          <a:p>
            <a:pPr algn="l" indent="0" marL="0">
              <a:lnSpc>
                <a:spcPts val="1721"/>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Medical images</a:t>
            </a:r>
            <a:endParaRPr lang="en-US" sz="1275" dirty="0"/>
          </a:p>
        </p:txBody>
      </p:sp>
      <p:sp>
        <p:nvSpPr>
          <p:cNvPr id="14" name="Text 12"/>
          <p:cNvSpPr txBox="1"/>
          <p:nvPr/>
        </p:nvSpPr>
        <p:spPr>
          <a:xfrm>
            <a:off x="8905875" y="4539913"/>
            <a:ext cx="2211086" cy="199311"/>
          </a:xfrm>
          <a:prstGeom prst="rect">
            <a:avLst/>
          </a:prstGeom>
          <a:noFill/>
          <a:ln/>
        </p:spPr>
        <p:txBody>
          <a:bodyPr wrap="none" lIns="0" tIns="0" rIns="0" bIns="0" rtlCol="0" anchor="t"/>
          <a:lstStyle/>
          <a:p>
            <a:pPr algn="l" indent="0" marL="0">
              <a:lnSpc>
                <a:spcPts val="1569"/>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my own experiments, shown later</a:t>
            </a:r>
            <a:endParaRPr lang="en-US" sz="1163" dirty="0"/>
          </a:p>
        </p:txBody>
      </p:sp>
      <p:sp>
        <p:nvSpPr>
          <p:cNvPr id="15" name="Text 13"/>
          <p:cNvSpPr txBox="1"/>
          <p:nvPr/>
        </p:nvSpPr>
        <p:spPr>
          <a:xfrm>
            <a:off x="762000" y="4944814"/>
            <a:ext cx="5363670"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Each new task is small: most tasks in the paper have only</a:t>
            </a:r>
            <a:pPr algn="l" indent="0" marL="0">
              <a:lnSpc>
                <a:spcPts val="2306"/>
              </a:lnSpc>
              <a:buNone/>
            </a:pPr>
            <a:r>
              <a:rPr lang="en-US" sz="1538" b="1" dirty="0">
                <a:solidFill>
                  <a:srgbClr val="1B1E22"/>
                </a:solidFill>
                <a:latin typeface="Source Sans 3 ExtraLight" pitchFamily="34" charset="0"/>
                <a:ea typeface="Source Sans 3 ExtraLight" pitchFamily="34" charset="-122"/>
                <a:cs typeface="Source Sans 3 ExtraLight" pitchFamily="34" charset="-120"/>
              </a:rPr>
              <a:t> 1,000</a:t>
            </a:r>
            <a:br/>
            <a:pPr algn="l" indent="0" marL="0">
              <a:lnSpc>
                <a:spcPts val="2306"/>
              </a:lnSpc>
              <a:buNone/>
            </a:pPr>
            <a:r>
              <a:rPr lang="en-US" sz="1538" b="1" dirty="0">
                <a:solidFill>
                  <a:srgbClr val="1B1E22"/>
                </a:solidFill>
                <a:latin typeface="Source Sans 3 ExtraLight" pitchFamily="34" charset="0"/>
                <a:ea typeface="Source Sans 3 ExtraLight" pitchFamily="34" charset="-122"/>
                <a:cs typeface="Source Sans 3 ExtraLight" pitchFamily="34" charset="-120"/>
              </a:rPr>
              <a:t>training images</a:t>
            </a: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 far too few to train from scratch. So we start</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from the pretrained model and</a:t>
            </a:r>
            <a:pPr algn="l" indent="0" marL="0">
              <a:lnSpc>
                <a:spcPts val="2306"/>
              </a:lnSpc>
              <a:buNone/>
            </a:pPr>
            <a:r>
              <a:rPr lang="en-US" sz="1538" b="1" dirty="0">
                <a:solidFill>
                  <a:srgbClr val="1B1E22"/>
                </a:solidFill>
                <a:latin typeface="Source Sans 3 ExtraLight" pitchFamily="34" charset="0"/>
                <a:ea typeface="Source Sans 3 ExtraLight" pitchFamily="34" charset="-122"/>
                <a:cs typeface="Source Sans 3 ExtraLight" pitchFamily="34" charset="-120"/>
              </a:rPr>
              <a:t> adapt</a:t>
            </a: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 it.</a:t>
            </a:r>
            <a:endParaRPr lang="en-US" sz="1538" dirty="0"/>
          </a:p>
        </p:txBody>
      </p:sp>
      <p:sp>
        <p:nvSpPr>
          <p:cNvPr id="16" name="Text 14"/>
          <p:cNvSpPr txBox="1"/>
          <p:nvPr/>
        </p:nvSpPr>
        <p:spPr>
          <a:xfrm>
            <a:off x="6324600" y="4944814"/>
            <a:ext cx="523365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paper asks how to adapt it best: accurately, and cheaply</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enough to store for every task. Next, the standard answer and</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what it costs, then the cheaper methods tried before VPT.</a:t>
            </a:r>
            <a:endParaRPr lang="en-US" sz="1538" dirty="0"/>
          </a:p>
        </p:txBody>
      </p:sp>
      <p:sp>
        <p:nvSpPr>
          <p:cNvPr id="17" name="Text 15"/>
          <p:cNvSpPr txBox="1"/>
          <p:nvPr/>
        </p:nvSpPr>
        <p:spPr>
          <a:xfrm>
            <a:off x="762000" y="6296025"/>
            <a:ext cx="1038709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Dataset examples from Jia et al. 2022, Fig. 10. ViT-B/16: Dosovitskiy et al. 2021. The pretrained checkpoint used here and in the paper is Google's ImageNet-21k ViT-B/16.</a:t>
            </a:r>
            <a:endParaRPr lang="en-US" sz="1125" dirty="0"/>
          </a:p>
        </p:txBody>
      </p:sp>
      <p:sp>
        <p:nvSpPr>
          <p:cNvPr id="18" name="Text 16"/>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a:t>
            </a:r>
            <a:endParaRPr lang="en-US" sz="112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27758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Full fine-tuning stores a new copy of the model per task</a:t>
            </a:r>
            <a:endParaRPr lang="en-US" sz="2625" dirty="0"/>
          </a:p>
        </p:txBody>
      </p:sp>
      <p:sp>
        <p:nvSpPr>
          <p:cNvPr id="3" name="Text 1"/>
          <p:cNvSpPr txBox="1"/>
          <p:nvPr/>
        </p:nvSpPr>
        <p:spPr>
          <a:xfrm>
            <a:off x="762000" y="1127968"/>
            <a:ext cx="6188035" cy="1171575"/>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Full fine-tuning retrains every weight of the pretrained model on the new</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task, and it is usually the most accurate option. The cost is that each task</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keeps its own retrained copy, so storage grows with every task and with</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size of the model.</a:t>
            </a:r>
            <a:endParaRPr lang="en-US" sz="1538" dirty="0"/>
          </a:p>
        </p:txBody>
      </p:sp>
      <p:sp>
        <p:nvSpPr>
          <p:cNvPr id="4" name="Text 2"/>
          <p:cNvSpPr txBox="1"/>
          <p:nvPr/>
        </p:nvSpPr>
        <p:spPr>
          <a:xfrm>
            <a:off x="7239000" y="1136303"/>
            <a:ext cx="4212872" cy="57150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Shown for</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1 task</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on</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ViT-B, 86 million weights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The</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next pages show 24 tasks, then the largest model.</a:t>
            </a:r>
            <a:endParaRPr lang="en-US" sz="1500" dirty="0"/>
          </a:p>
        </p:txBody>
      </p:sp>
      <p:sp>
        <p:nvSpPr>
          <p:cNvPr id="5" name="Text 3"/>
          <p:cNvSpPr txBox="1"/>
          <p:nvPr/>
        </p:nvSpPr>
        <p:spPr>
          <a:xfrm>
            <a:off x="1019175" y="2924145"/>
            <a:ext cx="292586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1 retrained ViT-B copy</a:t>
            </a:r>
            <a:endParaRPr lang="en-US" sz="1350" dirty="0"/>
          </a:p>
        </p:txBody>
      </p:sp>
      <p:sp>
        <p:nvSpPr>
          <p:cNvPr id="6" name="Text 4"/>
          <p:cNvSpPr txBox="1"/>
          <p:nvPr/>
        </p:nvSpPr>
        <p:spPr>
          <a:xfrm>
            <a:off x="1019175" y="4422428"/>
            <a:ext cx="1670590" cy="514350"/>
          </a:xfrm>
          <a:prstGeom prst="rect">
            <a:avLst/>
          </a:prstGeom>
          <a:noFill/>
          <a:ln/>
        </p:spPr>
        <p:txBody>
          <a:bodyPr wrap="none" lIns="0" tIns="0" rIns="0" bIns="0" rtlCol="0" anchor="t"/>
          <a:lstStyle/>
          <a:p>
            <a:pPr algn="l" indent="0" marL="0">
              <a:lnSpc>
                <a:spcPts val="4050"/>
              </a:lnSpc>
              <a:buNone/>
            </a:pPr>
            <a:r>
              <a:rPr lang="en-US" sz="4050" b="1" dirty="0">
                <a:solidFill>
                  <a:srgbClr val="1B1E22"/>
                </a:solidFill>
                <a:latin typeface="Source Sans 3 ExtraLight" pitchFamily="34" charset="0"/>
                <a:ea typeface="Source Sans 3 ExtraLight" pitchFamily="34" charset="-122"/>
                <a:cs typeface="Source Sans 3 ExtraLight" pitchFamily="34" charset="-120"/>
              </a:rPr>
              <a:t>343 MB</a:t>
            </a:r>
            <a:endParaRPr lang="en-US" sz="4050" dirty="0"/>
          </a:p>
        </p:txBody>
      </p:sp>
      <p:sp>
        <p:nvSpPr>
          <p:cNvPr id="7" name="Text 5"/>
          <p:cNvSpPr txBox="1"/>
          <p:nvPr/>
        </p:nvSpPr>
        <p:spPr>
          <a:xfrm>
            <a:off x="1019175" y="5031075"/>
            <a:ext cx="1682044"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 copy at 343 MB each</a:t>
            </a:r>
            <a:endParaRPr lang="en-US" sz="1350" dirty="0"/>
          </a:p>
        </p:txBody>
      </p:sp>
      <p:sp>
        <p:nvSpPr>
          <p:cNvPr id="8" name="Text 6"/>
          <p:cNvSpPr txBox="1"/>
          <p:nvPr/>
        </p:nvSpPr>
        <p:spPr>
          <a:xfrm>
            <a:off x="6619875" y="2924145"/>
            <a:ext cx="285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one shared ViT-B plus 1 small file</a:t>
            </a:r>
            <a:endParaRPr lang="en-US" sz="1350" dirty="0"/>
          </a:p>
        </p:txBody>
      </p:sp>
      <p:sp>
        <p:nvSpPr>
          <p:cNvPr id="9" name="Text 7"/>
          <p:cNvSpPr txBox="1"/>
          <p:nvPr/>
        </p:nvSpPr>
        <p:spPr>
          <a:xfrm>
            <a:off x="8191500" y="3357473"/>
            <a:ext cx="2578227"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each red speck is one task file, to scale</a:t>
            </a:r>
            <a:endParaRPr lang="en-US" sz="1200" dirty="0"/>
          </a:p>
        </p:txBody>
      </p:sp>
      <p:sp>
        <p:nvSpPr>
          <p:cNvPr id="10" name="Text 8"/>
          <p:cNvSpPr txBox="1"/>
          <p:nvPr/>
        </p:nvSpPr>
        <p:spPr>
          <a:xfrm>
            <a:off x="6619875" y="4422428"/>
            <a:ext cx="1670590" cy="514350"/>
          </a:xfrm>
          <a:prstGeom prst="rect">
            <a:avLst/>
          </a:prstGeom>
          <a:noFill/>
          <a:ln/>
        </p:spPr>
        <p:txBody>
          <a:bodyPr wrap="none" lIns="0" tIns="0" rIns="0" bIns="0" rtlCol="0" anchor="t"/>
          <a:lstStyle/>
          <a:p>
            <a:pPr algn="l" indent="0" marL="0">
              <a:lnSpc>
                <a:spcPts val="4050"/>
              </a:lnSpc>
              <a:buNone/>
            </a:pPr>
            <a:r>
              <a:rPr lang="en-US" sz="4050" b="1" dirty="0">
                <a:solidFill>
                  <a:srgbClr val="C4432C"/>
                </a:solidFill>
                <a:latin typeface="Source Sans 3 ExtraLight" pitchFamily="34" charset="0"/>
                <a:ea typeface="Source Sans 3 ExtraLight" pitchFamily="34" charset="-122"/>
                <a:cs typeface="Source Sans 3 ExtraLight" pitchFamily="34" charset="-120"/>
              </a:rPr>
              <a:t>345 MB</a:t>
            </a:r>
            <a:endParaRPr lang="en-US" sz="4050" dirty="0"/>
          </a:p>
        </p:txBody>
      </p:sp>
      <p:sp>
        <p:nvSpPr>
          <p:cNvPr id="11" name="Text 9"/>
          <p:cNvSpPr txBox="1"/>
          <p:nvPr/>
        </p:nvSpPr>
        <p:spPr>
          <a:xfrm>
            <a:off x="6619875" y="5031075"/>
            <a:ext cx="2542627"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343 MB once, plus 2.2 MB per task</a:t>
            </a:r>
            <a:endParaRPr lang="en-US" sz="1350" dirty="0"/>
          </a:p>
        </p:txBody>
      </p:sp>
      <p:sp>
        <p:nvSpPr>
          <p:cNvPr id="12" name="Text 10"/>
          <p:cNvSpPr txBox="1"/>
          <p:nvPr/>
        </p:nvSpPr>
        <p:spPr>
          <a:xfrm>
            <a:off x="762000" y="6296025"/>
            <a:ext cx="91517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32-bit weights: ViT-B/16 85.8M, ViT-L/16 303M, ViT-H/14 632M. A VPT file is 50 prompts at every layer plus a 102-class head. Squares are sized by area.</a:t>
            </a:r>
            <a:endParaRPr lang="en-US" sz="1125" dirty="0"/>
          </a:p>
        </p:txBody>
      </p:sp>
      <p:sp>
        <p:nvSpPr>
          <p:cNvPr id="13" name="Text 11"/>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a:t>
            </a:r>
            <a:endParaRPr lang="en-US" sz="112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27758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Full fine-tuning stores a new copy of the model per task</a:t>
            </a:r>
            <a:endParaRPr lang="en-US" sz="2625" dirty="0"/>
          </a:p>
        </p:txBody>
      </p:sp>
      <p:sp>
        <p:nvSpPr>
          <p:cNvPr id="3" name="Text 1"/>
          <p:cNvSpPr txBox="1"/>
          <p:nvPr/>
        </p:nvSpPr>
        <p:spPr>
          <a:xfrm>
            <a:off x="762000" y="1127968"/>
            <a:ext cx="6188035" cy="1171575"/>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Full fine-tuning retrains every weight of the pretrained model on the new</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task, and it is usually the most accurate option. The cost is that each task</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keeps its own retrained copy, so storage grows with every task and with</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size of the model.</a:t>
            </a:r>
            <a:endParaRPr lang="en-US" sz="1538" dirty="0"/>
          </a:p>
        </p:txBody>
      </p:sp>
      <p:sp>
        <p:nvSpPr>
          <p:cNvPr id="4" name="Text 2"/>
          <p:cNvSpPr txBox="1"/>
          <p:nvPr/>
        </p:nvSpPr>
        <p:spPr>
          <a:xfrm>
            <a:off x="7239000" y="1136303"/>
            <a:ext cx="4048030" cy="28575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Shown for</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24 tasks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on</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ViT-B, 86 million weights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5" name="Text 3"/>
          <p:cNvSpPr txBox="1"/>
          <p:nvPr/>
        </p:nvSpPr>
        <p:spPr>
          <a:xfrm>
            <a:off x="1019175" y="2924145"/>
            <a:ext cx="3139154"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24 retrained ViT-B copies</a:t>
            </a:r>
            <a:endParaRPr lang="en-US" sz="1350" dirty="0"/>
          </a:p>
        </p:txBody>
      </p:sp>
      <p:sp>
        <p:nvSpPr>
          <p:cNvPr id="6" name="Text 4"/>
          <p:cNvSpPr txBox="1"/>
          <p:nvPr/>
        </p:nvSpPr>
        <p:spPr>
          <a:xfrm>
            <a:off x="1019175" y="4422428"/>
            <a:ext cx="1438108" cy="514350"/>
          </a:xfrm>
          <a:prstGeom prst="rect">
            <a:avLst/>
          </a:prstGeom>
          <a:noFill/>
          <a:ln/>
        </p:spPr>
        <p:txBody>
          <a:bodyPr wrap="none" lIns="0" tIns="0" rIns="0" bIns="0" rtlCol="0" anchor="t"/>
          <a:lstStyle/>
          <a:p>
            <a:pPr algn="l" indent="0" marL="0">
              <a:lnSpc>
                <a:spcPts val="4050"/>
              </a:lnSpc>
              <a:buNone/>
            </a:pPr>
            <a:r>
              <a:rPr lang="en-US" sz="4050" b="1" dirty="0">
                <a:solidFill>
                  <a:srgbClr val="1B1E22"/>
                </a:solidFill>
                <a:latin typeface="Source Sans 3 ExtraLight" pitchFamily="34" charset="0"/>
                <a:ea typeface="Source Sans 3 ExtraLight" pitchFamily="34" charset="-122"/>
                <a:cs typeface="Source Sans 3 ExtraLight" pitchFamily="34" charset="-120"/>
              </a:rPr>
              <a:t>8.2 GB</a:t>
            </a:r>
            <a:endParaRPr lang="en-US" sz="4050" dirty="0"/>
          </a:p>
        </p:txBody>
      </p:sp>
      <p:sp>
        <p:nvSpPr>
          <p:cNvPr id="7" name="Text 5"/>
          <p:cNvSpPr txBox="1"/>
          <p:nvPr/>
        </p:nvSpPr>
        <p:spPr>
          <a:xfrm>
            <a:off x="1019175" y="5031075"/>
            <a:ext cx="1895332"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24 copies at 343 MB each</a:t>
            </a:r>
            <a:endParaRPr lang="en-US" sz="1350" dirty="0"/>
          </a:p>
        </p:txBody>
      </p:sp>
      <p:sp>
        <p:nvSpPr>
          <p:cNvPr id="8" name="Text 6"/>
          <p:cNvSpPr txBox="1"/>
          <p:nvPr/>
        </p:nvSpPr>
        <p:spPr>
          <a:xfrm>
            <a:off x="6619875" y="2924145"/>
            <a:ext cx="30178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one shared ViT-B plus 24 small files</a:t>
            </a:r>
            <a:endParaRPr lang="en-US" sz="1350" dirty="0"/>
          </a:p>
        </p:txBody>
      </p:sp>
      <p:sp>
        <p:nvSpPr>
          <p:cNvPr id="9" name="Text 7"/>
          <p:cNvSpPr txBox="1"/>
          <p:nvPr/>
        </p:nvSpPr>
        <p:spPr>
          <a:xfrm>
            <a:off x="8191500" y="3357473"/>
            <a:ext cx="2578227"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each red speck is one task file, to scale</a:t>
            </a:r>
            <a:endParaRPr lang="en-US" sz="1200" dirty="0"/>
          </a:p>
        </p:txBody>
      </p:sp>
      <p:sp>
        <p:nvSpPr>
          <p:cNvPr id="10" name="Text 8"/>
          <p:cNvSpPr txBox="1"/>
          <p:nvPr/>
        </p:nvSpPr>
        <p:spPr>
          <a:xfrm>
            <a:off x="6619875" y="4422428"/>
            <a:ext cx="1670590" cy="514350"/>
          </a:xfrm>
          <a:prstGeom prst="rect">
            <a:avLst/>
          </a:prstGeom>
          <a:noFill/>
          <a:ln/>
        </p:spPr>
        <p:txBody>
          <a:bodyPr wrap="none" lIns="0" tIns="0" rIns="0" bIns="0" rtlCol="0" anchor="t"/>
          <a:lstStyle/>
          <a:p>
            <a:pPr algn="l" indent="0" marL="0">
              <a:lnSpc>
                <a:spcPts val="4050"/>
              </a:lnSpc>
              <a:buNone/>
            </a:pPr>
            <a:r>
              <a:rPr lang="en-US" sz="4050" b="1" dirty="0">
                <a:solidFill>
                  <a:srgbClr val="C4432C"/>
                </a:solidFill>
                <a:latin typeface="Source Sans 3 ExtraLight" pitchFamily="34" charset="0"/>
                <a:ea typeface="Source Sans 3 ExtraLight" pitchFamily="34" charset="-122"/>
                <a:cs typeface="Source Sans 3 ExtraLight" pitchFamily="34" charset="-120"/>
              </a:rPr>
              <a:t>395 MB</a:t>
            </a:r>
            <a:endParaRPr lang="en-US" sz="4050" dirty="0"/>
          </a:p>
        </p:txBody>
      </p:sp>
      <p:sp>
        <p:nvSpPr>
          <p:cNvPr id="11" name="Text 9"/>
          <p:cNvSpPr txBox="1"/>
          <p:nvPr/>
        </p:nvSpPr>
        <p:spPr>
          <a:xfrm>
            <a:off x="6619875" y="5031075"/>
            <a:ext cx="2542627"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343 MB once, plus 2.2 MB per task</a:t>
            </a:r>
            <a:endParaRPr lang="en-US" sz="1350" dirty="0"/>
          </a:p>
        </p:txBody>
      </p:sp>
      <p:sp>
        <p:nvSpPr>
          <p:cNvPr id="12" name="Text 10"/>
          <p:cNvSpPr txBox="1"/>
          <p:nvPr/>
        </p:nvSpPr>
        <p:spPr>
          <a:xfrm>
            <a:off x="762000" y="6296025"/>
            <a:ext cx="91517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32-bit weights: ViT-B/16 85.8M, ViT-L/16 303M, ViT-H/14 632M. A VPT file is 50 prompts at every layer plus a 102-class head. Squares are sized by area.</a:t>
            </a:r>
            <a:endParaRPr lang="en-US" sz="1125" dirty="0"/>
          </a:p>
        </p:txBody>
      </p:sp>
      <p:sp>
        <p:nvSpPr>
          <p:cNvPr id="13" name="Text 11"/>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a:t>
            </a:r>
            <a:endParaRPr lang="en-US" sz="112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27758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Full fine-tuning stores a new copy of the model per task</a:t>
            </a:r>
            <a:endParaRPr lang="en-US" sz="2625" dirty="0"/>
          </a:p>
        </p:txBody>
      </p:sp>
      <p:sp>
        <p:nvSpPr>
          <p:cNvPr id="3" name="Text 1"/>
          <p:cNvSpPr txBox="1"/>
          <p:nvPr/>
        </p:nvSpPr>
        <p:spPr>
          <a:xfrm>
            <a:off x="762000" y="1127968"/>
            <a:ext cx="6188035" cy="1171575"/>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Full fine-tuning retrains every weight of the pretrained model on the new</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task, and it is usually the most accurate option. The cost is that each task</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keeps its own retrained copy, so storage grows with every task and with</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size of the model.</a:t>
            </a:r>
            <a:endParaRPr lang="en-US" sz="1538" dirty="0"/>
          </a:p>
        </p:txBody>
      </p:sp>
      <p:sp>
        <p:nvSpPr>
          <p:cNvPr id="4" name="Text 2"/>
          <p:cNvSpPr txBox="1"/>
          <p:nvPr/>
        </p:nvSpPr>
        <p:spPr>
          <a:xfrm>
            <a:off x="7239000" y="1136303"/>
            <a:ext cx="4162723" cy="28575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Shown for</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24 tasks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on</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ViT-H, 632 million weights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5" name="Text 3"/>
          <p:cNvSpPr txBox="1"/>
          <p:nvPr/>
        </p:nvSpPr>
        <p:spPr>
          <a:xfrm>
            <a:off x="1019175" y="2924145"/>
            <a:ext cx="315045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24 retrained ViT-H copies</a:t>
            </a:r>
            <a:endParaRPr lang="en-US" sz="1350" dirty="0"/>
          </a:p>
        </p:txBody>
      </p:sp>
      <p:sp>
        <p:nvSpPr>
          <p:cNvPr id="6" name="Text 4"/>
          <p:cNvSpPr txBox="1"/>
          <p:nvPr/>
        </p:nvSpPr>
        <p:spPr>
          <a:xfrm>
            <a:off x="1019175" y="4422428"/>
            <a:ext cx="1301746" cy="514350"/>
          </a:xfrm>
          <a:prstGeom prst="rect">
            <a:avLst/>
          </a:prstGeom>
          <a:noFill/>
          <a:ln/>
        </p:spPr>
        <p:txBody>
          <a:bodyPr wrap="none" lIns="0" tIns="0" rIns="0" bIns="0" rtlCol="0" anchor="t"/>
          <a:lstStyle/>
          <a:p>
            <a:pPr algn="l" indent="0" marL="0">
              <a:lnSpc>
                <a:spcPts val="4050"/>
              </a:lnSpc>
              <a:buNone/>
            </a:pPr>
            <a:r>
              <a:rPr lang="en-US" sz="4050" b="1" dirty="0">
                <a:solidFill>
                  <a:srgbClr val="1B1E22"/>
                </a:solidFill>
                <a:latin typeface="Source Sans 3 ExtraLight" pitchFamily="34" charset="0"/>
                <a:ea typeface="Source Sans 3 ExtraLight" pitchFamily="34" charset="-122"/>
                <a:cs typeface="Source Sans 3 ExtraLight" pitchFamily="34" charset="-120"/>
              </a:rPr>
              <a:t>61 GB</a:t>
            </a:r>
            <a:endParaRPr lang="en-US" sz="4050" dirty="0"/>
          </a:p>
        </p:txBody>
      </p:sp>
      <p:sp>
        <p:nvSpPr>
          <p:cNvPr id="7" name="Text 5"/>
          <p:cNvSpPr txBox="1"/>
          <p:nvPr/>
        </p:nvSpPr>
        <p:spPr>
          <a:xfrm>
            <a:off x="1019175" y="5031075"/>
            <a:ext cx="1831407"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24 copies at 2.5 GB each</a:t>
            </a:r>
            <a:endParaRPr lang="en-US" sz="1350" dirty="0"/>
          </a:p>
        </p:txBody>
      </p:sp>
      <p:sp>
        <p:nvSpPr>
          <p:cNvPr id="8" name="Text 6"/>
          <p:cNvSpPr txBox="1"/>
          <p:nvPr/>
        </p:nvSpPr>
        <p:spPr>
          <a:xfrm>
            <a:off x="6619875" y="2924145"/>
            <a:ext cx="3029105"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one shared ViT-H plus 24 small files</a:t>
            </a:r>
            <a:endParaRPr lang="en-US" sz="1350" dirty="0"/>
          </a:p>
        </p:txBody>
      </p:sp>
      <p:sp>
        <p:nvSpPr>
          <p:cNvPr id="9" name="Text 7"/>
          <p:cNvSpPr txBox="1"/>
          <p:nvPr/>
        </p:nvSpPr>
        <p:spPr>
          <a:xfrm>
            <a:off x="8191500" y="3357473"/>
            <a:ext cx="2578227"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each red speck is one task file, to scale</a:t>
            </a:r>
            <a:endParaRPr lang="en-US" sz="1200" dirty="0"/>
          </a:p>
        </p:txBody>
      </p:sp>
      <p:sp>
        <p:nvSpPr>
          <p:cNvPr id="10" name="Text 8"/>
          <p:cNvSpPr txBox="1"/>
          <p:nvPr/>
        </p:nvSpPr>
        <p:spPr>
          <a:xfrm>
            <a:off x="6619875" y="4422428"/>
            <a:ext cx="1438108" cy="514350"/>
          </a:xfrm>
          <a:prstGeom prst="rect">
            <a:avLst/>
          </a:prstGeom>
          <a:noFill/>
          <a:ln/>
        </p:spPr>
        <p:txBody>
          <a:bodyPr wrap="none" lIns="0" tIns="0" rIns="0" bIns="0" rtlCol="0" anchor="t"/>
          <a:lstStyle/>
          <a:p>
            <a:pPr algn="l" indent="0" marL="0">
              <a:lnSpc>
                <a:spcPts val="4050"/>
              </a:lnSpc>
              <a:buNone/>
            </a:pPr>
            <a:r>
              <a:rPr lang="en-US" sz="4050" b="1" dirty="0">
                <a:solidFill>
                  <a:srgbClr val="C4432C"/>
                </a:solidFill>
                <a:latin typeface="Source Sans 3 ExtraLight" pitchFamily="34" charset="0"/>
                <a:ea typeface="Source Sans 3 ExtraLight" pitchFamily="34" charset="-122"/>
                <a:cs typeface="Source Sans 3 ExtraLight" pitchFamily="34" charset="-120"/>
              </a:rPr>
              <a:t>2.7 GB</a:t>
            </a:r>
            <a:endParaRPr lang="en-US" sz="4050" dirty="0"/>
          </a:p>
        </p:txBody>
      </p:sp>
      <p:sp>
        <p:nvSpPr>
          <p:cNvPr id="11" name="Text 9"/>
          <p:cNvSpPr txBox="1"/>
          <p:nvPr/>
        </p:nvSpPr>
        <p:spPr>
          <a:xfrm>
            <a:off x="6619875" y="5031075"/>
            <a:ext cx="2478703"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2.5 GB once, plus 8.7 MB per task</a:t>
            </a:r>
            <a:endParaRPr lang="en-US" sz="1350" dirty="0"/>
          </a:p>
        </p:txBody>
      </p:sp>
      <p:sp>
        <p:nvSpPr>
          <p:cNvPr id="12" name="Text 10"/>
          <p:cNvSpPr txBox="1"/>
          <p:nvPr/>
        </p:nvSpPr>
        <p:spPr>
          <a:xfrm>
            <a:off x="762000" y="6296025"/>
            <a:ext cx="91517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32-bit weights: ViT-B/16 85.8M, ViT-L/16 303M, ViT-H/14 632M. A VPT file is 50 prompts at every layer plus a 102-class head. Squares are sized by area.</a:t>
            </a:r>
            <a:endParaRPr lang="en-US" sz="1125" dirty="0"/>
          </a:p>
        </p:txBody>
      </p:sp>
      <p:sp>
        <p:nvSpPr>
          <p:cNvPr id="13" name="Text 11"/>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a:t>
            </a:r>
            <a:endParaRPr lang="en-US" sz="112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902409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Cheaper methods existed, but none matched full fine-tuning</a:t>
            </a:r>
            <a:endParaRPr lang="en-US" sz="2625" dirty="0"/>
          </a:p>
        </p:txBody>
      </p:sp>
      <p:sp>
        <p:nvSpPr>
          <p:cNvPr id="3" name="Text 1"/>
          <p:cNvSpPr txBox="1"/>
          <p:nvPr/>
        </p:nvSpPr>
        <p:spPr>
          <a:xfrm>
            <a:off x="5905500" y="114963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10434042" y="1149638"/>
            <a:ext cx="1092946" cy="182880"/>
          </a:xfrm>
          <a:prstGeom prst="rect">
            <a:avLst/>
          </a:prstGeom>
          <a:noFill/>
          <a:ln/>
        </p:spPr>
        <p:txBody>
          <a:bodyPr wrap="none" lIns="0" tIns="0" rIns="0" bIns="0" rtlCol="0" anchor="t"/>
          <a:lstStyle/>
          <a:p>
            <a:pPr algn="l" indent="0" marL="0">
              <a:lnSpc>
                <a:spcPts val="1440"/>
              </a:lnSpc>
              <a:buNone/>
            </a:pPr>
            <a:r>
              <a:rPr lang="en-US" sz="1200" dirty="0">
                <a:solidFill>
                  <a:srgbClr val="474D54"/>
                </a:solidFill>
                <a:latin typeface="Source Sans 3 ExtraLight" pitchFamily="34" charset="0"/>
                <a:ea typeface="Source Sans 3 ExtraLight" pitchFamily="34" charset="-122"/>
                <a:cs typeface="Source Sans 3 ExtraLight" pitchFamily="34" charset="-120"/>
              </a:rPr>
              <a:t>Weights trained</a:t>
            </a:r>
            <a:endParaRPr lang="en-US" sz="1200" dirty="0"/>
          </a:p>
        </p:txBody>
      </p:sp>
      <p:sp>
        <p:nvSpPr>
          <p:cNvPr id="5" name="Text 3"/>
          <p:cNvSpPr txBox="1"/>
          <p:nvPr/>
        </p:nvSpPr>
        <p:spPr>
          <a:xfrm>
            <a:off x="762000" y="1556355"/>
            <a:ext cx="1292614"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6" name="Text 4"/>
          <p:cNvSpPr txBox="1"/>
          <p:nvPr/>
        </p:nvSpPr>
        <p:spPr>
          <a:xfrm>
            <a:off x="2381250" y="1562070"/>
            <a:ext cx="1541967"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retrain every weight</a:t>
            </a:r>
            <a:endParaRPr lang="en-US" sz="1350" dirty="0"/>
          </a:p>
        </p:txBody>
      </p:sp>
      <p:sp>
        <p:nvSpPr>
          <p:cNvPr id="7" name="Text 5"/>
          <p:cNvSpPr txBox="1"/>
          <p:nvPr/>
        </p:nvSpPr>
        <p:spPr>
          <a:xfrm>
            <a:off x="9652099" y="1562070"/>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73.9</a:t>
            </a:r>
            <a:endParaRPr lang="en-US" sz="1350" dirty="0"/>
          </a:p>
        </p:txBody>
      </p:sp>
      <p:sp>
        <p:nvSpPr>
          <p:cNvPr id="8" name="Text 6"/>
          <p:cNvSpPr txBox="1"/>
          <p:nvPr/>
        </p:nvSpPr>
        <p:spPr>
          <a:xfrm>
            <a:off x="11033075" y="1562070"/>
            <a:ext cx="469952"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100%</a:t>
            </a:r>
            <a:endParaRPr lang="en-US" sz="1350" dirty="0"/>
          </a:p>
        </p:txBody>
      </p:sp>
      <p:sp>
        <p:nvSpPr>
          <p:cNvPr id="9" name="Text 7"/>
          <p:cNvSpPr txBox="1"/>
          <p:nvPr/>
        </p:nvSpPr>
        <p:spPr>
          <a:xfrm>
            <a:off x="762000" y="2028795"/>
            <a:ext cx="2752665" cy="205740"/>
          </a:xfrm>
          <a:prstGeom prst="rect">
            <a:avLst/>
          </a:prstGeom>
          <a:noFill/>
          <a:ln/>
        </p:spPr>
        <p:txBody>
          <a:bodyPr wrap="none" lIns="0" tIns="0" rIns="0" bIns="0" rtlCol="0" anchor="t"/>
          <a:lstStyle/>
          <a:p>
            <a:pPr algn="l" indent="0" marL="0">
              <a:lnSpc>
                <a:spcPts val="162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Only the top of the model is trained</a:t>
            </a:r>
            <a:endParaRPr lang="en-US" sz="1350" dirty="0"/>
          </a:p>
        </p:txBody>
      </p:sp>
      <p:sp>
        <p:nvSpPr>
          <p:cNvPr id="10" name="Text 8"/>
          <p:cNvSpPr txBox="1"/>
          <p:nvPr/>
        </p:nvSpPr>
        <p:spPr>
          <a:xfrm>
            <a:off x="762000" y="2356455"/>
            <a:ext cx="749487"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425" dirty="0"/>
          </a:p>
        </p:txBody>
      </p:sp>
      <p:sp>
        <p:nvSpPr>
          <p:cNvPr id="11" name="Text 9"/>
          <p:cNvSpPr txBox="1"/>
          <p:nvPr/>
        </p:nvSpPr>
        <p:spPr>
          <a:xfrm>
            <a:off x="2381250" y="2362170"/>
            <a:ext cx="287602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 the head and the last of 12 layers</a:t>
            </a:r>
            <a:endParaRPr lang="en-US" sz="1350" dirty="0"/>
          </a:p>
        </p:txBody>
      </p:sp>
      <p:sp>
        <p:nvSpPr>
          <p:cNvPr id="12" name="Text 10"/>
          <p:cNvSpPr txBox="1"/>
          <p:nvPr/>
        </p:nvSpPr>
        <p:spPr>
          <a:xfrm>
            <a:off x="9287768" y="2362170"/>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66.2</a:t>
            </a:r>
            <a:endParaRPr lang="en-US" sz="1350" dirty="0"/>
          </a:p>
        </p:txBody>
      </p:sp>
      <p:sp>
        <p:nvSpPr>
          <p:cNvPr id="13" name="Text 11"/>
          <p:cNvSpPr txBox="1"/>
          <p:nvPr/>
        </p:nvSpPr>
        <p:spPr>
          <a:xfrm>
            <a:off x="10990362" y="2362170"/>
            <a:ext cx="51437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8.35%</a:t>
            </a:r>
            <a:endParaRPr lang="en-US" sz="1350" dirty="0"/>
          </a:p>
        </p:txBody>
      </p:sp>
      <p:sp>
        <p:nvSpPr>
          <p:cNvPr id="14" name="Text 12"/>
          <p:cNvSpPr txBox="1"/>
          <p:nvPr/>
        </p:nvSpPr>
        <p:spPr>
          <a:xfrm>
            <a:off x="762000" y="2746980"/>
            <a:ext cx="1083659"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425" dirty="0"/>
          </a:p>
        </p:txBody>
      </p:sp>
      <p:sp>
        <p:nvSpPr>
          <p:cNvPr id="15" name="Text 13"/>
          <p:cNvSpPr txBox="1"/>
          <p:nvPr/>
        </p:nvSpPr>
        <p:spPr>
          <a:xfrm>
            <a:off x="2381250" y="2752695"/>
            <a:ext cx="2191119"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 only a new output layer</a:t>
            </a:r>
            <a:endParaRPr lang="en-US" sz="1350" dirty="0"/>
          </a:p>
        </p:txBody>
      </p:sp>
      <p:sp>
        <p:nvSpPr>
          <p:cNvPr id="16" name="Text 14"/>
          <p:cNvSpPr txBox="1"/>
          <p:nvPr/>
        </p:nvSpPr>
        <p:spPr>
          <a:xfrm>
            <a:off x="9131201" y="2752695"/>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63.1</a:t>
            </a:r>
            <a:endParaRPr lang="en-US" sz="1350" dirty="0"/>
          </a:p>
        </p:txBody>
      </p:sp>
      <p:sp>
        <p:nvSpPr>
          <p:cNvPr id="17" name="Text 15"/>
          <p:cNvSpPr txBox="1"/>
          <p:nvPr/>
        </p:nvSpPr>
        <p:spPr>
          <a:xfrm>
            <a:off x="10990362" y="2752695"/>
            <a:ext cx="51437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0.09%</a:t>
            </a:r>
            <a:endParaRPr lang="en-US" sz="1350" dirty="0"/>
          </a:p>
        </p:txBody>
      </p:sp>
      <p:sp>
        <p:nvSpPr>
          <p:cNvPr id="18" name="Text 16"/>
          <p:cNvSpPr txBox="1"/>
          <p:nvPr/>
        </p:nvSpPr>
        <p:spPr>
          <a:xfrm>
            <a:off x="762000" y="3137505"/>
            <a:ext cx="992338"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MLP-3 head</a:t>
            </a:r>
            <a:endParaRPr lang="en-US" sz="1425" dirty="0"/>
          </a:p>
        </p:txBody>
      </p:sp>
      <p:sp>
        <p:nvSpPr>
          <p:cNvPr id="19" name="Text 17"/>
          <p:cNvSpPr txBox="1"/>
          <p:nvPr/>
        </p:nvSpPr>
        <p:spPr>
          <a:xfrm>
            <a:off x="2381250" y="3143220"/>
            <a:ext cx="23350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 a bigger, three-layer head</a:t>
            </a:r>
            <a:endParaRPr lang="en-US" sz="1350" dirty="0"/>
          </a:p>
        </p:txBody>
      </p:sp>
      <p:sp>
        <p:nvSpPr>
          <p:cNvPr id="20" name="Text 18"/>
          <p:cNvSpPr txBox="1"/>
          <p:nvPr/>
        </p:nvSpPr>
        <p:spPr>
          <a:xfrm>
            <a:off x="9116467" y="3143220"/>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62.8</a:t>
            </a:r>
            <a:endParaRPr lang="en-US" sz="1350" dirty="0"/>
          </a:p>
        </p:txBody>
      </p:sp>
      <p:sp>
        <p:nvSpPr>
          <p:cNvPr id="21" name="Text 19"/>
          <p:cNvSpPr txBox="1"/>
          <p:nvPr/>
        </p:nvSpPr>
        <p:spPr>
          <a:xfrm>
            <a:off x="10990362" y="3143220"/>
            <a:ext cx="51437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1.45%</a:t>
            </a:r>
            <a:endParaRPr lang="en-US" sz="1350" dirty="0"/>
          </a:p>
        </p:txBody>
      </p:sp>
      <p:sp>
        <p:nvSpPr>
          <p:cNvPr id="22" name="Text 20"/>
          <p:cNvSpPr txBox="1"/>
          <p:nvPr/>
        </p:nvSpPr>
        <p:spPr>
          <a:xfrm>
            <a:off x="762000" y="3609945"/>
            <a:ext cx="3802547" cy="205740"/>
          </a:xfrm>
          <a:prstGeom prst="rect">
            <a:avLst/>
          </a:prstGeom>
          <a:noFill/>
          <a:ln/>
        </p:spPr>
        <p:txBody>
          <a:bodyPr wrap="none" lIns="0" tIns="0" rIns="0" bIns="0" rtlCol="0" anchor="t"/>
          <a:lstStyle/>
          <a:p>
            <a:pPr algn="l" indent="0" marL="0">
              <a:lnSpc>
                <a:spcPts val="162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Small parts in or beside the backbone are trained</a:t>
            </a:r>
            <a:endParaRPr lang="en-US" sz="1350" dirty="0"/>
          </a:p>
        </p:txBody>
      </p:sp>
      <p:sp>
        <p:nvSpPr>
          <p:cNvPr id="23" name="Text 21"/>
          <p:cNvSpPr txBox="1"/>
          <p:nvPr/>
        </p:nvSpPr>
        <p:spPr>
          <a:xfrm>
            <a:off x="762000" y="3937605"/>
            <a:ext cx="397204"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425" dirty="0"/>
          </a:p>
        </p:txBody>
      </p:sp>
      <p:sp>
        <p:nvSpPr>
          <p:cNvPr id="24" name="Text 22"/>
          <p:cNvSpPr txBox="1"/>
          <p:nvPr/>
        </p:nvSpPr>
        <p:spPr>
          <a:xfrm>
            <a:off x="2381250" y="3943320"/>
            <a:ext cx="2889337"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 only the bias terms of every layer</a:t>
            </a:r>
            <a:endParaRPr lang="en-US" sz="1350" dirty="0"/>
          </a:p>
        </p:txBody>
      </p:sp>
      <p:sp>
        <p:nvSpPr>
          <p:cNvPr id="25" name="Text 23"/>
          <p:cNvSpPr txBox="1"/>
          <p:nvPr/>
        </p:nvSpPr>
        <p:spPr>
          <a:xfrm>
            <a:off x="9528572" y="3943320"/>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71.0</a:t>
            </a:r>
            <a:endParaRPr lang="en-US" sz="1350" dirty="0"/>
          </a:p>
        </p:txBody>
      </p:sp>
      <p:sp>
        <p:nvSpPr>
          <p:cNvPr id="26" name="Text 24"/>
          <p:cNvSpPr txBox="1"/>
          <p:nvPr/>
        </p:nvSpPr>
        <p:spPr>
          <a:xfrm>
            <a:off x="10990362" y="3943320"/>
            <a:ext cx="51437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0.21%</a:t>
            </a:r>
            <a:endParaRPr lang="en-US" sz="1350" dirty="0"/>
          </a:p>
        </p:txBody>
      </p:sp>
      <p:sp>
        <p:nvSpPr>
          <p:cNvPr id="27" name="Text 25"/>
          <p:cNvSpPr txBox="1"/>
          <p:nvPr/>
        </p:nvSpPr>
        <p:spPr>
          <a:xfrm>
            <a:off x="762000" y="4328130"/>
            <a:ext cx="698099"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425" dirty="0"/>
          </a:p>
        </p:txBody>
      </p:sp>
      <p:sp>
        <p:nvSpPr>
          <p:cNvPr id="28" name="Text 26"/>
          <p:cNvSpPr txBox="1"/>
          <p:nvPr/>
        </p:nvSpPr>
        <p:spPr>
          <a:xfrm>
            <a:off x="2381250" y="4333845"/>
            <a:ext cx="317800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insert small trainable blocks in every layer</a:t>
            </a:r>
            <a:endParaRPr lang="en-US" sz="1350" dirty="0"/>
          </a:p>
        </p:txBody>
      </p:sp>
      <p:sp>
        <p:nvSpPr>
          <p:cNvPr id="29" name="Text 27"/>
          <p:cNvSpPr txBox="1"/>
          <p:nvPr/>
        </p:nvSpPr>
        <p:spPr>
          <a:xfrm>
            <a:off x="9310688" y="4333845"/>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66.7</a:t>
            </a:r>
            <a:endParaRPr lang="en-US" sz="1350" dirty="0"/>
          </a:p>
        </p:txBody>
      </p:sp>
      <p:sp>
        <p:nvSpPr>
          <p:cNvPr id="30" name="Text 28"/>
          <p:cNvSpPr txBox="1"/>
          <p:nvPr/>
        </p:nvSpPr>
        <p:spPr>
          <a:xfrm>
            <a:off x="10990362" y="4333845"/>
            <a:ext cx="51437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0.36%</a:t>
            </a:r>
            <a:endParaRPr lang="en-US" sz="1350" dirty="0"/>
          </a:p>
        </p:txBody>
      </p:sp>
      <p:sp>
        <p:nvSpPr>
          <p:cNvPr id="31" name="Text 29"/>
          <p:cNvSpPr txBox="1"/>
          <p:nvPr/>
        </p:nvSpPr>
        <p:spPr>
          <a:xfrm>
            <a:off x="762000" y="4718655"/>
            <a:ext cx="782300" cy="217170"/>
          </a:xfrm>
          <a:prstGeom prst="rect">
            <a:avLst/>
          </a:prstGeom>
          <a:noFill/>
          <a:ln/>
        </p:spPr>
        <p:txBody>
          <a:bodyPr wrap="none" lIns="0" tIns="0" rIns="0" bIns="0" rtlCol="0" anchor="t"/>
          <a:lstStyle/>
          <a:p>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Sidetune</a:t>
            </a:r>
            <a:endParaRPr lang="en-US" sz="1425" dirty="0"/>
          </a:p>
        </p:txBody>
      </p:sp>
      <p:sp>
        <p:nvSpPr>
          <p:cNvPr id="32" name="Text 30"/>
          <p:cNvSpPr txBox="1"/>
          <p:nvPr/>
        </p:nvSpPr>
        <p:spPr>
          <a:xfrm>
            <a:off x="2381250" y="4724370"/>
            <a:ext cx="2948773"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 a small network beside the model</a:t>
            </a:r>
            <a:endParaRPr lang="en-US" sz="1350" dirty="0"/>
          </a:p>
        </p:txBody>
      </p:sp>
      <p:sp>
        <p:nvSpPr>
          <p:cNvPr id="33" name="Text 31"/>
          <p:cNvSpPr txBox="1"/>
          <p:nvPr/>
        </p:nvSpPr>
        <p:spPr>
          <a:xfrm>
            <a:off x="8829824" y="4724370"/>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57.0</a:t>
            </a:r>
            <a:endParaRPr lang="en-US" sz="1350" dirty="0"/>
          </a:p>
        </p:txBody>
      </p:sp>
      <p:sp>
        <p:nvSpPr>
          <p:cNvPr id="34" name="Text 32"/>
          <p:cNvSpPr txBox="1"/>
          <p:nvPr/>
        </p:nvSpPr>
        <p:spPr>
          <a:xfrm>
            <a:off x="10905083" y="4724370"/>
            <a:ext cx="603063"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10.09%</a:t>
            </a:r>
            <a:endParaRPr lang="en-US" sz="1350" dirty="0"/>
          </a:p>
        </p:txBody>
      </p:sp>
      <p:sp>
        <p:nvSpPr>
          <p:cNvPr id="35" name="Text 33"/>
          <p:cNvSpPr txBox="1"/>
          <p:nvPr/>
        </p:nvSpPr>
        <p:spPr>
          <a:xfrm>
            <a:off x="762000" y="5261818"/>
            <a:ext cx="9710857" cy="585788"/>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Bias came closest and even beat full fine-tuning on 8 of the 24 tasks, but on average no cheaper method reached it.</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VPT takes a third route: it leaves the model alone and changes the input.</a:t>
            </a:r>
            <a:endParaRPr lang="en-US" sz="1538" dirty="0"/>
          </a:p>
        </p:txBody>
      </p:sp>
      <p:sp>
        <p:nvSpPr>
          <p:cNvPr id="36" name="Text 34"/>
          <p:cNvSpPr txBox="1"/>
          <p:nvPr/>
        </p:nvSpPr>
        <p:spPr>
          <a:xfrm>
            <a:off x="762000" y="6296025"/>
            <a:ext cx="10757023"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Mean test accuracy over the paper's 24 tasks, ViT-B/16 (Jia et al. 2022, Table 1, mean of the four group averages). The right column is the share of weights trained for each task.</a:t>
            </a:r>
            <a:endParaRPr lang="en-US" sz="1125" dirty="0"/>
          </a:p>
        </p:txBody>
      </p:sp>
      <p:sp>
        <p:nvSpPr>
          <p:cNvPr id="37" name="Text 35"/>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a:t>
            </a:r>
            <a:endParaRPr lang="en-US" sz="112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74118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the word "prompt" comes from</a:t>
            </a:r>
            <a:endParaRPr lang="en-US" sz="2625" dirty="0"/>
          </a:p>
        </p:txBody>
      </p:sp>
      <p:sp>
        <p:nvSpPr>
          <p:cNvPr id="3" name="Text 1"/>
          <p:cNvSpPr txBox="1"/>
          <p:nvPr/>
        </p:nvSpPr>
        <p:spPr>
          <a:xfrm>
            <a:off x="762000" y="1349960"/>
            <a:ext cx="607088" cy="282892"/>
          </a:xfrm>
          <a:prstGeom prst="rect">
            <a:avLst/>
          </a:prstGeom>
          <a:noFill/>
          <a:ln/>
        </p:spPr>
        <p:txBody>
          <a:bodyPr wrap="none" lIns="0" tIns="0" rIns="0" bIns="0" rtlCol="0" anchor="t"/>
          <a:lstStyle/>
          <a:p>
            <a:pPr algn="l" indent="0" marL="0">
              <a:lnSpc>
                <a:spcPts val="2227"/>
              </a:lnSpc>
              <a:buNone/>
            </a:pPr>
            <a:r>
              <a:rPr lang="en-US" sz="2025" b="1" dirty="0">
                <a:solidFill>
                  <a:srgbClr val="1B1E22"/>
                </a:solidFill>
                <a:latin typeface="Source Sans 3 ExtraLight" pitchFamily="34" charset="0"/>
                <a:ea typeface="Source Sans 3 ExtraLight" pitchFamily="34" charset="-122"/>
                <a:cs typeface="Source Sans 3 ExtraLight" pitchFamily="34" charset="-120"/>
              </a:rPr>
              <a:t>2020</a:t>
            </a:r>
            <a:endParaRPr lang="en-US" sz="2025" dirty="0"/>
          </a:p>
        </p:txBody>
      </p:sp>
      <p:sp>
        <p:nvSpPr>
          <p:cNvPr id="4" name="Text 2"/>
          <p:cNvSpPr txBox="1"/>
          <p:nvPr/>
        </p:nvSpPr>
        <p:spPr>
          <a:xfrm>
            <a:off x="762000" y="1667024"/>
            <a:ext cx="418409" cy="157163"/>
          </a:xfrm>
          <a:prstGeom prst="rect">
            <a:avLst/>
          </a:prstGeom>
          <a:noFill/>
          <a:ln/>
        </p:spPr>
        <p:txBody>
          <a:bodyPr wrap="none" lIns="0" tIns="0" rIns="0" bIns="0" rtlCol="0" anchor="t"/>
          <a:lstStyle/>
          <a:p>
            <a:pPr algn="l" indent="0" marL="0">
              <a:lnSpc>
                <a:spcPts val="123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GPT-3</a:t>
            </a:r>
            <a:endParaRPr lang="en-US" sz="1125" dirty="0"/>
          </a:p>
        </p:txBody>
      </p:sp>
      <p:sp>
        <p:nvSpPr>
          <p:cNvPr id="5" name="Text 3"/>
          <p:cNvSpPr txBox="1"/>
          <p:nvPr/>
        </p:nvSpPr>
        <p:spPr>
          <a:xfrm>
            <a:off x="2162175" y="1497062"/>
            <a:ext cx="686026"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Classify</a:t>
            </a:r>
            <a:endParaRPr lang="en-US" sz="1500" dirty="0"/>
          </a:p>
        </p:txBody>
      </p:sp>
      <p:sp>
        <p:nvSpPr>
          <p:cNvPr id="6" name="Text 4"/>
          <p:cNvSpPr txBox="1"/>
          <p:nvPr/>
        </p:nvSpPr>
        <p:spPr>
          <a:xfrm>
            <a:off x="3071664" y="1497062"/>
            <a:ext cx="330184"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a:t>
            </a:r>
            <a:endParaRPr lang="en-US" sz="1500" dirty="0"/>
          </a:p>
        </p:txBody>
      </p:sp>
      <p:sp>
        <p:nvSpPr>
          <p:cNvPr id="7" name="Text 5"/>
          <p:cNvSpPr txBox="1"/>
          <p:nvPr/>
        </p:nvSpPr>
        <p:spPr>
          <a:xfrm>
            <a:off x="3638996" y="1497062"/>
            <a:ext cx="952714"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sentiment:</a:t>
            </a:r>
            <a:endParaRPr lang="en-US" sz="1500" dirty="0"/>
          </a:p>
        </p:txBody>
      </p:sp>
      <p:sp>
        <p:nvSpPr>
          <p:cNvPr id="8" name="Text 6"/>
          <p:cNvSpPr txBox="1"/>
          <p:nvPr/>
        </p:nvSpPr>
        <p:spPr>
          <a:xfrm>
            <a:off x="2038350" y="1911400"/>
            <a:ext cx="1934027"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prompt: words a person chose</a:t>
            </a:r>
            <a:endParaRPr lang="en-US" sz="1125" dirty="0"/>
          </a:p>
        </p:txBody>
      </p:sp>
      <p:sp>
        <p:nvSpPr>
          <p:cNvPr id="9" name="Text 7"/>
          <p:cNvSpPr txBox="1"/>
          <p:nvPr/>
        </p:nvSpPr>
        <p:spPr>
          <a:xfrm>
            <a:off x="4981575" y="1497062"/>
            <a:ext cx="330184"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a:t>
            </a:r>
            <a:endParaRPr lang="en-US" sz="1500" dirty="0"/>
          </a:p>
        </p:txBody>
      </p:sp>
      <p:sp>
        <p:nvSpPr>
          <p:cNvPr id="10" name="Text 8"/>
          <p:cNvSpPr txBox="1"/>
          <p:nvPr/>
        </p:nvSpPr>
        <p:spPr>
          <a:xfrm>
            <a:off x="5548908" y="1497062"/>
            <a:ext cx="378785"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film</a:t>
            </a:r>
            <a:endParaRPr lang="en-US" sz="1500" dirty="0"/>
          </a:p>
        </p:txBody>
      </p:sp>
      <p:sp>
        <p:nvSpPr>
          <p:cNvPr id="11" name="Text 9"/>
          <p:cNvSpPr txBox="1"/>
          <p:nvPr/>
        </p:nvSpPr>
        <p:spPr>
          <a:xfrm>
            <a:off x="6162973" y="1497062"/>
            <a:ext cx="380488"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was</a:t>
            </a:r>
            <a:endParaRPr lang="en-US" sz="1500" dirty="0"/>
          </a:p>
        </p:txBody>
      </p:sp>
      <p:sp>
        <p:nvSpPr>
          <p:cNvPr id="12" name="Text 10"/>
          <p:cNvSpPr txBox="1"/>
          <p:nvPr/>
        </p:nvSpPr>
        <p:spPr>
          <a:xfrm>
            <a:off x="6778675" y="1497062"/>
            <a:ext cx="483418"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great</a:t>
            </a:r>
            <a:endParaRPr lang="en-US" sz="1500" dirty="0"/>
          </a:p>
        </p:txBody>
      </p:sp>
      <p:sp>
        <p:nvSpPr>
          <p:cNvPr id="13" name="Text 11"/>
          <p:cNvSpPr txBox="1"/>
          <p:nvPr/>
        </p:nvSpPr>
        <p:spPr>
          <a:xfrm>
            <a:off x="4857750" y="1911400"/>
            <a:ext cx="388691"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input</a:t>
            </a:r>
            <a:endParaRPr lang="en-US" sz="1125" dirty="0"/>
          </a:p>
        </p:txBody>
      </p:sp>
      <p:sp>
        <p:nvSpPr>
          <p:cNvPr id="14" name="Text 12"/>
          <p:cNvSpPr txBox="1"/>
          <p:nvPr/>
        </p:nvSpPr>
        <p:spPr>
          <a:xfrm>
            <a:off x="7415355" y="1459915"/>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15" name="Text 13"/>
          <p:cNvSpPr txBox="1"/>
          <p:nvPr/>
        </p:nvSpPr>
        <p:spPr>
          <a:xfrm>
            <a:off x="7903476" y="1475631"/>
            <a:ext cx="1979944" cy="226219"/>
          </a:xfrm>
          <a:prstGeom prst="rect">
            <a:avLst/>
          </a:prstGeom>
          <a:noFill/>
          <a:ln/>
        </p:spPr>
        <p:txBody>
          <a:bodyPr wrap="none" lIns="0" tIns="0" rIns="0" bIns="0" rtlCol="0" anchor="t"/>
          <a:lstStyle/>
          <a:p>
            <a:pPr algn="ctr" indent="0" marL="0">
              <a:lnSpc>
                <a:spcPts val="1781"/>
              </a:lnSpc>
              <a:buNone/>
            </a:pPr>
            <a:r>
              <a:rPr lang="en-US" sz="1425" dirty="0">
                <a:solidFill>
                  <a:srgbClr val="FFFFFF"/>
                </a:solidFill>
                <a:latin typeface="Source Sans 3 ExtraLight" pitchFamily="34" charset="0"/>
                <a:ea typeface="Source Sans 3 ExtraLight" pitchFamily="34" charset="-122"/>
                <a:cs typeface="Source Sans 3 ExtraLight" pitchFamily="34" charset="-120"/>
              </a:rPr>
              <a:t>frozen language model</a:t>
            </a:r>
            <a:endParaRPr lang="en-US" sz="1425" dirty="0"/>
          </a:p>
        </p:txBody>
      </p:sp>
      <p:sp>
        <p:nvSpPr>
          <p:cNvPr id="16" name="Text 14"/>
          <p:cNvSpPr txBox="1"/>
          <p:nvPr/>
        </p:nvSpPr>
        <p:spPr>
          <a:xfrm>
            <a:off x="10044255" y="1459915"/>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17" name="Text 15"/>
          <p:cNvSpPr txBox="1"/>
          <p:nvPr/>
        </p:nvSpPr>
        <p:spPr>
          <a:xfrm>
            <a:off x="10598497" y="1497062"/>
            <a:ext cx="712029"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positive</a:t>
            </a:r>
            <a:endParaRPr lang="en-US" sz="1500" dirty="0"/>
          </a:p>
        </p:txBody>
      </p:sp>
      <p:sp>
        <p:nvSpPr>
          <p:cNvPr id="18" name="Text 16"/>
          <p:cNvSpPr txBox="1"/>
          <p:nvPr/>
        </p:nvSpPr>
        <p:spPr>
          <a:xfrm>
            <a:off x="762000" y="2585829"/>
            <a:ext cx="607088" cy="282892"/>
          </a:xfrm>
          <a:prstGeom prst="rect">
            <a:avLst/>
          </a:prstGeom>
          <a:noFill/>
          <a:ln/>
        </p:spPr>
        <p:txBody>
          <a:bodyPr wrap="none" lIns="0" tIns="0" rIns="0" bIns="0" rtlCol="0" anchor="t"/>
          <a:lstStyle/>
          <a:p>
            <a:pPr algn="l" indent="0" marL="0">
              <a:lnSpc>
                <a:spcPts val="2227"/>
              </a:lnSpc>
              <a:buNone/>
            </a:pPr>
            <a:r>
              <a:rPr lang="en-US" sz="2025" b="1" dirty="0">
                <a:solidFill>
                  <a:srgbClr val="1B1E22"/>
                </a:solidFill>
                <a:latin typeface="Source Sans 3 ExtraLight" pitchFamily="34" charset="0"/>
                <a:ea typeface="Source Sans 3 ExtraLight" pitchFamily="34" charset="-122"/>
                <a:cs typeface="Source Sans 3 ExtraLight" pitchFamily="34" charset="-120"/>
              </a:rPr>
              <a:t>2021</a:t>
            </a:r>
            <a:endParaRPr lang="en-US" sz="2025" dirty="0"/>
          </a:p>
        </p:txBody>
      </p:sp>
      <p:sp>
        <p:nvSpPr>
          <p:cNvPr id="19" name="Text 17"/>
          <p:cNvSpPr txBox="1"/>
          <p:nvPr/>
        </p:nvSpPr>
        <p:spPr>
          <a:xfrm>
            <a:off x="762000" y="2902893"/>
            <a:ext cx="960144" cy="157163"/>
          </a:xfrm>
          <a:prstGeom prst="rect">
            <a:avLst/>
          </a:prstGeom>
          <a:noFill/>
          <a:ln/>
        </p:spPr>
        <p:txBody>
          <a:bodyPr wrap="none" lIns="0" tIns="0" rIns="0" bIns="0" rtlCol="0" anchor="t"/>
          <a:lstStyle/>
          <a:p>
            <a:pPr algn="l" indent="0" marL="0">
              <a:lnSpc>
                <a:spcPts val="123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Prompt tuning</a:t>
            </a:r>
            <a:endParaRPr lang="en-US" sz="1125" dirty="0"/>
          </a:p>
        </p:txBody>
      </p:sp>
      <p:sp>
        <p:nvSpPr>
          <p:cNvPr id="20" name="Text 18"/>
          <p:cNvSpPr txBox="1"/>
          <p:nvPr/>
        </p:nvSpPr>
        <p:spPr>
          <a:xfrm>
            <a:off x="2038350" y="3147268"/>
            <a:ext cx="2251019" cy="171450"/>
          </a:xfrm>
          <a:prstGeom prst="rect">
            <a:avLst/>
          </a:prstGeom>
          <a:noFill/>
          <a:ln/>
        </p:spPr>
        <p:txBody>
          <a:bodyPr wrap="none" lIns="0" tIns="0" rIns="0" bIns="0" rtlCol="0" anchor="t"/>
          <a:lstStyle/>
          <a:p>
            <a:pPr algn="l" indent="0" marL="0">
              <a:lnSpc>
                <a:spcPts val="1350"/>
              </a:lnSpc>
              <a:buNone/>
            </a:pPr>
            <a:r>
              <a:rPr lang="en-US" sz="1125" b="1" dirty="0">
                <a:solidFill>
                  <a:srgbClr val="C4432C"/>
                </a:solidFill>
                <a:latin typeface="Source Sans 3 ExtraLight" pitchFamily="34" charset="0"/>
                <a:ea typeface="Source Sans 3 ExtraLight" pitchFamily="34" charset="-122"/>
                <a:cs typeface="Source Sans 3 ExtraLight" pitchFamily="34" charset="-120"/>
              </a:rPr>
              <a:t>prompt: learned vectors, no words</a:t>
            </a:r>
            <a:endParaRPr lang="en-US" sz="1125" dirty="0"/>
          </a:p>
        </p:txBody>
      </p:sp>
      <p:sp>
        <p:nvSpPr>
          <p:cNvPr id="21" name="Text 19"/>
          <p:cNvSpPr txBox="1"/>
          <p:nvPr/>
        </p:nvSpPr>
        <p:spPr>
          <a:xfrm>
            <a:off x="4981575" y="2732931"/>
            <a:ext cx="330184"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a:t>
            </a:r>
            <a:endParaRPr lang="en-US" sz="1500" dirty="0"/>
          </a:p>
        </p:txBody>
      </p:sp>
      <p:sp>
        <p:nvSpPr>
          <p:cNvPr id="22" name="Text 20"/>
          <p:cNvSpPr txBox="1"/>
          <p:nvPr/>
        </p:nvSpPr>
        <p:spPr>
          <a:xfrm>
            <a:off x="5548908" y="2732931"/>
            <a:ext cx="378785"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film</a:t>
            </a:r>
            <a:endParaRPr lang="en-US" sz="1500" dirty="0"/>
          </a:p>
        </p:txBody>
      </p:sp>
      <p:sp>
        <p:nvSpPr>
          <p:cNvPr id="23" name="Text 21"/>
          <p:cNvSpPr txBox="1"/>
          <p:nvPr/>
        </p:nvSpPr>
        <p:spPr>
          <a:xfrm>
            <a:off x="6162973" y="2732931"/>
            <a:ext cx="380488"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was</a:t>
            </a:r>
            <a:endParaRPr lang="en-US" sz="1500" dirty="0"/>
          </a:p>
        </p:txBody>
      </p:sp>
      <p:sp>
        <p:nvSpPr>
          <p:cNvPr id="24" name="Text 22"/>
          <p:cNvSpPr txBox="1"/>
          <p:nvPr/>
        </p:nvSpPr>
        <p:spPr>
          <a:xfrm>
            <a:off x="6778675" y="2732931"/>
            <a:ext cx="483418"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great</a:t>
            </a:r>
            <a:endParaRPr lang="en-US" sz="1500" dirty="0"/>
          </a:p>
        </p:txBody>
      </p:sp>
      <p:sp>
        <p:nvSpPr>
          <p:cNvPr id="25" name="Text 23"/>
          <p:cNvSpPr txBox="1"/>
          <p:nvPr/>
        </p:nvSpPr>
        <p:spPr>
          <a:xfrm>
            <a:off x="4857750" y="3147268"/>
            <a:ext cx="388691"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input</a:t>
            </a:r>
            <a:endParaRPr lang="en-US" sz="1125" dirty="0"/>
          </a:p>
        </p:txBody>
      </p:sp>
      <p:sp>
        <p:nvSpPr>
          <p:cNvPr id="26" name="Text 24"/>
          <p:cNvSpPr txBox="1"/>
          <p:nvPr/>
        </p:nvSpPr>
        <p:spPr>
          <a:xfrm>
            <a:off x="7415355" y="2695783"/>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27" name="Text 25"/>
          <p:cNvSpPr txBox="1"/>
          <p:nvPr/>
        </p:nvSpPr>
        <p:spPr>
          <a:xfrm>
            <a:off x="7903476" y="2711500"/>
            <a:ext cx="1979944" cy="226219"/>
          </a:xfrm>
          <a:prstGeom prst="rect">
            <a:avLst/>
          </a:prstGeom>
          <a:noFill/>
          <a:ln/>
        </p:spPr>
        <p:txBody>
          <a:bodyPr wrap="none" lIns="0" tIns="0" rIns="0" bIns="0" rtlCol="0" anchor="t"/>
          <a:lstStyle/>
          <a:p>
            <a:pPr algn="ctr" indent="0" marL="0">
              <a:lnSpc>
                <a:spcPts val="1781"/>
              </a:lnSpc>
              <a:buNone/>
            </a:pPr>
            <a:r>
              <a:rPr lang="en-US" sz="1425" dirty="0">
                <a:solidFill>
                  <a:srgbClr val="FFFFFF"/>
                </a:solidFill>
                <a:latin typeface="Source Sans 3 ExtraLight" pitchFamily="34" charset="0"/>
                <a:ea typeface="Source Sans 3 ExtraLight" pitchFamily="34" charset="-122"/>
                <a:cs typeface="Source Sans 3 ExtraLight" pitchFamily="34" charset="-120"/>
              </a:rPr>
              <a:t>frozen language model</a:t>
            </a:r>
            <a:endParaRPr lang="en-US" sz="1425" dirty="0"/>
          </a:p>
        </p:txBody>
      </p:sp>
      <p:sp>
        <p:nvSpPr>
          <p:cNvPr id="28" name="Text 26"/>
          <p:cNvSpPr txBox="1"/>
          <p:nvPr/>
        </p:nvSpPr>
        <p:spPr>
          <a:xfrm>
            <a:off x="10044255" y="2695783"/>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29" name="Text 27"/>
          <p:cNvSpPr txBox="1"/>
          <p:nvPr/>
        </p:nvSpPr>
        <p:spPr>
          <a:xfrm>
            <a:off x="10598497" y="2732931"/>
            <a:ext cx="712029" cy="190500"/>
          </a:xfrm>
          <a:prstGeom prst="rect">
            <a:avLst/>
          </a:prstGeom>
          <a:noFill/>
          <a:ln/>
        </p:spPr>
        <p:txBody>
          <a:bodyPr wrap="none" lIns="0" tIns="0" rIns="0" bIns="0" rtlCol="0" anchor="t"/>
          <a:lstStyle/>
          <a:p>
            <a:pPr algn="l" indent="0" marL="0">
              <a:lnSpc>
                <a:spcPts val="150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positive</a:t>
            </a:r>
            <a:endParaRPr lang="en-US" sz="1500" dirty="0"/>
          </a:p>
        </p:txBody>
      </p:sp>
      <p:sp>
        <p:nvSpPr>
          <p:cNvPr id="30" name="Text 28"/>
          <p:cNvSpPr txBox="1"/>
          <p:nvPr/>
        </p:nvSpPr>
        <p:spPr>
          <a:xfrm>
            <a:off x="762000" y="3866406"/>
            <a:ext cx="5304699" cy="1464469"/>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In 2020, a prompt was text. GPT-3, a frozen model with 175</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billion weights, was only trained to continue text, yet it does a</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new task when you type a description of the task in front of</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input. Not a single weight changes. But words are discrete,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so the only way to improve a prompt is trial and error.</a:t>
            </a:r>
            <a:endParaRPr lang="en-US" sz="1538" dirty="0"/>
          </a:p>
        </p:txBody>
      </p:sp>
      <p:sp>
        <p:nvSpPr>
          <p:cNvPr id="31" name="Text 29"/>
          <p:cNvSpPr txBox="1"/>
          <p:nvPr/>
        </p:nvSpPr>
        <p:spPr>
          <a:xfrm>
            <a:off x="6362700" y="3866406"/>
            <a:ext cx="5227463" cy="1464469"/>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In 2021, prompt tuning (Lester et al.) replaced the words with</a:t>
            </a:r>
            <a:br/>
            <a:pPr algn="l" indent="0" marL="0">
              <a:lnSpc>
                <a:spcPts val="2306"/>
              </a:lnSpc>
              <a:buNone/>
            </a:pPr>
            <a:r>
              <a:rPr lang="en-US" sz="1538" b="1" dirty="0">
                <a:solidFill>
                  <a:srgbClr val="C4432C"/>
                </a:solidFill>
                <a:latin typeface="Source Sans 3 ExtraLight" pitchFamily="34" charset="0"/>
                <a:ea typeface="Source Sans 3 ExtraLight" pitchFamily="34" charset="-122"/>
                <a:cs typeface="Source Sans 3 ExtraLight" pitchFamily="34" charset="-120"/>
              </a:rPr>
              <a:t>learned vectors</a:t>
            </a: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 that correspond to no word. They are trained</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by gradient descent on the task's examples while the model</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stays frozen, and they are all you store per task. Prefix-tuning</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(Li &amp; Liang) does the same at every layer.</a:t>
            </a:r>
            <a:endParaRPr lang="en-US" sz="1538" dirty="0"/>
          </a:p>
        </p:txBody>
      </p:sp>
      <p:sp>
        <p:nvSpPr>
          <p:cNvPr id="32" name="Text 30"/>
          <p:cNvSpPr txBox="1"/>
          <p:nvPr/>
        </p:nvSpPr>
        <p:spPr>
          <a:xfrm>
            <a:off x="762000" y="6296025"/>
            <a:ext cx="902858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The sentiment example is illustrative. Brown et al. 2020 (GPT-3); Lester, Al-Rfou, Constant 2021 (prompt tuning, T5); Li &amp; Liang 2021 (prefix-tuning).</a:t>
            </a:r>
            <a:endParaRPr lang="en-US" sz="1125" dirty="0"/>
          </a:p>
        </p:txBody>
      </p:sp>
      <p:sp>
        <p:nvSpPr>
          <p:cNvPr id="33" name="Text 31"/>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5</a:t>
            </a:r>
            <a:endParaRPr lang="en-US" sz="1125"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25846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a Vision Transformer reads an image</a:t>
            </a:r>
            <a:endParaRPr lang="en-US" sz="2625" dirty="0"/>
          </a:p>
        </p:txBody>
      </p:sp>
      <p:sp>
        <p:nvSpPr>
          <p:cNvPr id="3" name="Text 1"/>
          <p:cNvSpPr txBox="1"/>
          <p:nvPr/>
        </p:nvSpPr>
        <p:spPr>
          <a:xfrm>
            <a:off x="762000" y="4728418"/>
            <a:ext cx="10585835"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fixed grid cuts the image into 196 patches of 16 × 16 pixels, and each patch, read row by row, becomes a vector of 768</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numbers. One extra vector, [CLS], goes in front to collect a summary of the whole image: the 12 layers mix all 197 vectors, and</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head reads only [CLS] to name the class.</a:t>
            </a:r>
            <a:endParaRPr lang="en-US" sz="1538" dirty="0"/>
          </a:p>
        </p:txBody>
      </p:sp>
      <p:sp>
        <p:nvSpPr>
          <p:cNvPr id="4" name="Text 2"/>
          <p:cNvSpPr txBox="1"/>
          <p:nvPr/>
        </p:nvSpPr>
        <p:spPr>
          <a:xfrm>
            <a:off x="981075" y="5797600"/>
            <a:ext cx="7480304" cy="321469"/>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The layers only see a sequence of vectors, so we can add a few more.</a:t>
            </a:r>
            <a:endParaRPr lang="en-US" sz="1875" dirty="0"/>
          </a:p>
        </p:txBody>
      </p:sp>
      <p:sp>
        <p:nvSpPr>
          <p:cNvPr id="5" name="Text 3"/>
          <p:cNvSpPr txBox="1"/>
          <p:nvPr/>
        </p:nvSpPr>
        <p:spPr>
          <a:xfrm>
            <a:off x="762000" y="6296025"/>
            <a:ext cx="928799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ViT-B/16: 12 layers, vectors of 768 numbers, 85.8 million weights. Dosovitskiy et al., ICLR 2021. Image: a melanoma from DermaMNIST, 224 × 224 pixels.</a:t>
            </a:r>
            <a:endParaRPr lang="en-US" sz="1125" dirty="0"/>
          </a:p>
        </p:txBody>
      </p:sp>
      <p:sp>
        <p:nvSpPr>
          <p:cNvPr id="6" name="Text 4"/>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6</a:t>
            </a:r>
            <a:endParaRPr lang="en-US" sz="112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583430"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A visual prompt is the same idea applied to image patches</a:t>
            </a:r>
            <a:endParaRPr lang="en-US" sz="2625" dirty="0"/>
          </a:p>
        </p:txBody>
      </p:sp>
      <p:sp>
        <p:nvSpPr>
          <p:cNvPr id="3" name="Text 1"/>
          <p:cNvSpPr txBox="1"/>
          <p:nvPr/>
        </p:nvSpPr>
        <p:spPr>
          <a:xfrm>
            <a:off x="762000" y="1258818"/>
            <a:ext cx="1090005" cy="251460"/>
          </a:xfrm>
          <a:prstGeom prst="rect">
            <a:avLst/>
          </a:prstGeom>
          <a:noFill/>
          <a:ln/>
        </p:spPr>
        <p:txBody>
          <a:bodyPr wrap="none" lIns="0" tIns="0" rIns="0" bIns="0" rtlCol="0" anchor="t"/>
          <a:lstStyle/>
          <a:p>
            <a:pPr algn="l" indent="0" marL="0">
              <a:lnSpc>
                <a:spcPts val="1980"/>
              </a:lnSpc>
              <a:buNone/>
            </a:pPr>
            <a:r>
              <a:rPr lang="en-US" sz="1800" b="1" dirty="0">
                <a:solidFill>
                  <a:srgbClr val="1B1E22"/>
                </a:solidFill>
                <a:latin typeface="Source Sans 3 ExtraLight" pitchFamily="34" charset="0"/>
                <a:ea typeface="Source Sans 3 ExtraLight" pitchFamily="34" charset="-122"/>
                <a:cs typeface="Source Sans 3 ExtraLight" pitchFamily="34" charset="-120"/>
              </a:rPr>
              <a:t>Language</a:t>
            </a:r>
            <a:endParaRPr lang="en-US" sz="1800" dirty="0"/>
          </a:p>
        </p:txBody>
      </p:sp>
      <p:sp>
        <p:nvSpPr>
          <p:cNvPr id="4" name="Text 2"/>
          <p:cNvSpPr txBox="1"/>
          <p:nvPr/>
        </p:nvSpPr>
        <p:spPr>
          <a:xfrm>
            <a:off x="762000" y="1547813"/>
            <a:ext cx="1090934" cy="157163"/>
          </a:xfrm>
          <a:prstGeom prst="rect">
            <a:avLst/>
          </a:prstGeom>
          <a:noFill/>
          <a:ln/>
        </p:spPr>
        <p:txBody>
          <a:bodyPr wrap="none" lIns="0" tIns="0" rIns="0" bIns="0" rtlCol="0" anchor="t"/>
          <a:lstStyle/>
          <a:p>
            <a:pPr algn="l" indent="0" marL="0">
              <a:lnSpc>
                <a:spcPts val="123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Lester et al. 2021</a:t>
            </a:r>
            <a:endParaRPr lang="en-US" sz="1125" dirty="0"/>
          </a:p>
        </p:txBody>
      </p:sp>
      <p:sp>
        <p:nvSpPr>
          <p:cNvPr id="5" name="Text 3"/>
          <p:cNvSpPr txBox="1"/>
          <p:nvPr/>
        </p:nvSpPr>
        <p:spPr>
          <a:xfrm>
            <a:off x="4133850" y="1398240"/>
            <a:ext cx="316563" cy="180975"/>
          </a:xfrm>
          <a:prstGeom prst="rect">
            <a:avLst/>
          </a:prstGeom>
          <a:noFill/>
          <a:ln/>
        </p:spPr>
        <p:txBody>
          <a:bodyPr wrap="none" lIns="0" tIns="0" rIns="0" bIns="0" rtlCol="0" anchor="t"/>
          <a:lstStyle/>
          <a:p>
            <a:pPr algn="l" indent="0" marL="0">
              <a:lnSpc>
                <a:spcPts val="1425"/>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a:t>
            </a:r>
            <a:endParaRPr lang="en-US" sz="1425" dirty="0"/>
          </a:p>
        </p:txBody>
      </p:sp>
      <p:sp>
        <p:nvSpPr>
          <p:cNvPr id="6" name="Text 4"/>
          <p:cNvSpPr txBox="1"/>
          <p:nvPr/>
        </p:nvSpPr>
        <p:spPr>
          <a:xfrm>
            <a:off x="4669036" y="1398240"/>
            <a:ext cx="362688" cy="180975"/>
          </a:xfrm>
          <a:prstGeom prst="rect">
            <a:avLst/>
          </a:prstGeom>
          <a:noFill/>
          <a:ln/>
        </p:spPr>
        <p:txBody>
          <a:bodyPr wrap="none" lIns="0" tIns="0" rIns="0" bIns="0" rtlCol="0" anchor="t"/>
          <a:lstStyle/>
          <a:p>
            <a:pPr algn="l" indent="0" marL="0">
              <a:lnSpc>
                <a:spcPts val="1425"/>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film</a:t>
            </a:r>
            <a:endParaRPr lang="en-US" sz="1425" dirty="0"/>
          </a:p>
        </p:txBody>
      </p:sp>
      <p:sp>
        <p:nvSpPr>
          <p:cNvPr id="7" name="Text 5"/>
          <p:cNvSpPr txBox="1"/>
          <p:nvPr/>
        </p:nvSpPr>
        <p:spPr>
          <a:xfrm>
            <a:off x="5248573" y="1398240"/>
            <a:ext cx="364391" cy="180975"/>
          </a:xfrm>
          <a:prstGeom prst="rect">
            <a:avLst/>
          </a:prstGeom>
          <a:noFill/>
          <a:ln/>
        </p:spPr>
        <p:txBody>
          <a:bodyPr wrap="none" lIns="0" tIns="0" rIns="0" bIns="0" rtlCol="0" anchor="t"/>
          <a:lstStyle/>
          <a:p>
            <a:pPr algn="l" indent="0" marL="0">
              <a:lnSpc>
                <a:spcPts val="1425"/>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was</a:t>
            </a:r>
            <a:endParaRPr lang="en-US" sz="1425" dirty="0"/>
          </a:p>
        </p:txBody>
      </p:sp>
      <p:sp>
        <p:nvSpPr>
          <p:cNvPr id="8" name="Text 6"/>
          <p:cNvSpPr txBox="1"/>
          <p:nvPr/>
        </p:nvSpPr>
        <p:spPr>
          <a:xfrm>
            <a:off x="5829746" y="1398240"/>
            <a:ext cx="462213" cy="180975"/>
          </a:xfrm>
          <a:prstGeom prst="rect">
            <a:avLst/>
          </a:prstGeom>
          <a:noFill/>
          <a:ln/>
        </p:spPr>
        <p:txBody>
          <a:bodyPr wrap="none" lIns="0" tIns="0" rIns="0" bIns="0" rtlCol="0" anchor="t"/>
          <a:lstStyle/>
          <a:p>
            <a:pPr algn="l" indent="0" marL="0">
              <a:lnSpc>
                <a:spcPts val="1425"/>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great</a:t>
            </a:r>
            <a:endParaRPr lang="en-US" sz="1425" dirty="0"/>
          </a:p>
        </p:txBody>
      </p:sp>
      <p:sp>
        <p:nvSpPr>
          <p:cNvPr id="9" name="Text 7"/>
          <p:cNvSpPr txBox="1"/>
          <p:nvPr/>
        </p:nvSpPr>
        <p:spPr>
          <a:xfrm>
            <a:off x="6703808" y="1356330"/>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10" name="Text 8"/>
          <p:cNvSpPr txBox="1"/>
          <p:nvPr/>
        </p:nvSpPr>
        <p:spPr>
          <a:xfrm>
            <a:off x="7383625" y="1267271"/>
            <a:ext cx="1348901" cy="428625"/>
          </a:xfrm>
          <a:prstGeom prst="rect">
            <a:avLst/>
          </a:prstGeom>
          <a:noFill/>
          <a:ln/>
        </p:spPr>
        <p:txBody>
          <a:bodyPr wrap="none" lIns="0" tIns="0" rIns="0" bIns="0" rtlCol="0" anchor="t"/>
          <a:lstStyle/>
          <a:p>
            <a:pPr algn="ctr" indent="0" marL="0">
              <a:lnSpc>
                <a:spcPts val="1688"/>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frozen language</a:t>
            </a:r>
            <a:br/>
            <a:pPr algn="ctr" indent="0" marL="0">
              <a:lnSpc>
                <a:spcPts val="1688"/>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model</a:t>
            </a:r>
            <a:endParaRPr lang="en-US" sz="1350" dirty="0"/>
          </a:p>
        </p:txBody>
      </p:sp>
      <p:sp>
        <p:nvSpPr>
          <p:cNvPr id="11" name="Text 9"/>
          <p:cNvSpPr txBox="1"/>
          <p:nvPr/>
        </p:nvSpPr>
        <p:spPr>
          <a:xfrm>
            <a:off x="9085058" y="1356330"/>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12" name="Text 10"/>
          <p:cNvSpPr txBox="1"/>
          <p:nvPr/>
        </p:nvSpPr>
        <p:spPr>
          <a:xfrm>
            <a:off x="9629775" y="1398240"/>
            <a:ext cx="679371" cy="180975"/>
          </a:xfrm>
          <a:prstGeom prst="rect">
            <a:avLst/>
          </a:prstGeom>
          <a:noFill/>
          <a:ln/>
        </p:spPr>
        <p:txBody>
          <a:bodyPr wrap="none" lIns="0" tIns="0" rIns="0" bIns="0" rtlCol="0" anchor="t"/>
          <a:lstStyle/>
          <a:p>
            <a:pPr algn="l" indent="0" marL="0">
              <a:lnSpc>
                <a:spcPts val="1425"/>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positive</a:t>
            </a:r>
            <a:endParaRPr lang="en-US" sz="1425" dirty="0"/>
          </a:p>
        </p:txBody>
      </p:sp>
      <p:sp>
        <p:nvSpPr>
          <p:cNvPr id="13" name="Text 11"/>
          <p:cNvSpPr txBox="1"/>
          <p:nvPr/>
        </p:nvSpPr>
        <p:spPr>
          <a:xfrm>
            <a:off x="2114550" y="1778050"/>
            <a:ext cx="1769031" cy="578644"/>
          </a:xfrm>
          <a:prstGeom prst="rect">
            <a:avLst/>
          </a:prstGeom>
          <a:noFill/>
          <a:ln/>
        </p:spPr>
        <p:txBody>
          <a:bodyPr wrap="none" lIns="0" tIns="0" rIns="0" bIns="0" rtlCol="0" anchor="t"/>
          <a:lstStyle/>
          <a:p>
            <a:pPr algn="l" indent="0" marL="0">
              <a:lnSpc>
                <a:spcPts val="1519"/>
              </a:lnSpc>
              <a:buNone/>
            </a:pPr>
            <a:r>
              <a:rPr lang="en-US" sz="1125" b="1" dirty="0">
                <a:solidFill>
                  <a:srgbClr val="C4432C"/>
                </a:solidFill>
                <a:latin typeface="Source Sans 3 ExtraLight" pitchFamily="34" charset="0"/>
                <a:ea typeface="Source Sans 3 ExtraLight" pitchFamily="34" charset="-122"/>
                <a:cs typeface="Source Sans 3 ExtraLight" pitchFamily="34" charset="-120"/>
              </a:rPr>
              <a:t>learned prompt:</a:t>
            </a:r>
            <a:pPr algn="l" indent="0" marL="0">
              <a:lnSpc>
                <a:spcPts val="1519"/>
              </a:lnSpc>
              <a:buNone/>
            </a:pPr>
            <a:r>
              <a:rPr lang="en-US" sz="1125" dirty="0">
                <a:solidFill>
                  <a:srgbClr val="C4432C"/>
                </a:solidFill>
                <a:latin typeface="Source Sans 3 ExtraLight" pitchFamily="34" charset="0"/>
                <a:ea typeface="Source Sans 3 ExtraLight" pitchFamily="34" charset="-122"/>
                <a:cs typeface="Source Sans 3 ExtraLight" pitchFamily="34" charset="-120"/>
              </a:rPr>
              <a:t> random at</a:t>
            </a:r>
            <a:br/>
            <a:pPr algn="l" indent="0" marL="0">
              <a:lnSpc>
                <a:spcPts val="1519"/>
              </a:lnSpc>
              <a:buNone/>
            </a:pPr>
            <a:r>
              <a:rPr lang="en-US" sz="1125" dirty="0">
                <a:solidFill>
                  <a:srgbClr val="C4432C"/>
                </a:solidFill>
                <a:latin typeface="Source Sans 3 ExtraLight" pitchFamily="34" charset="0"/>
                <a:ea typeface="Source Sans 3 ExtraLight" pitchFamily="34" charset="-122"/>
                <a:cs typeface="Source Sans 3 ExtraLight" pitchFamily="34" charset="-120"/>
              </a:rPr>
              <a:t>first, trained for the task,</a:t>
            </a:r>
            <a:br/>
            <a:pPr algn="l" indent="0" marL="0">
              <a:lnSpc>
                <a:spcPts val="1519"/>
              </a:lnSpc>
              <a:buNone/>
            </a:pPr>
            <a:r>
              <a:rPr lang="en-US" sz="1125" dirty="0">
                <a:solidFill>
                  <a:srgbClr val="C4432C"/>
                </a:solidFill>
                <a:latin typeface="Source Sans 3 ExtraLight" pitchFamily="34" charset="0"/>
                <a:ea typeface="Source Sans 3 ExtraLight" pitchFamily="34" charset="-122"/>
                <a:cs typeface="Source Sans 3 ExtraLight" pitchFamily="34" charset="-120"/>
              </a:rPr>
              <a:t>same for every input</a:t>
            </a:r>
            <a:endParaRPr lang="en-US" sz="1125" dirty="0"/>
          </a:p>
        </p:txBody>
      </p:sp>
      <p:sp>
        <p:nvSpPr>
          <p:cNvPr id="14" name="Text 12"/>
          <p:cNvSpPr txBox="1"/>
          <p:nvPr/>
        </p:nvSpPr>
        <p:spPr>
          <a:xfrm>
            <a:off x="4076700" y="1784003"/>
            <a:ext cx="192119" cy="209550"/>
          </a:xfrm>
          <a:prstGeom prst="rect">
            <a:avLst/>
          </a:prstGeom>
          <a:noFill/>
          <a:ln/>
        </p:spPr>
        <p:txBody>
          <a:bodyPr wrap="none" lIns="0" tIns="0" rIns="0" bIns="0" rtlCol="0" anchor="t"/>
          <a:lstStyle/>
          <a:p>
            <a:pPr algn="l" indent="0" marL="0">
              <a:lnSpc>
                <a:spcPts val="1650"/>
              </a:lnSpc>
              <a:buNone/>
            </a:pPr>
            <a:r>
              <a:rPr lang="en-US" sz="1650" dirty="0">
                <a:solidFill>
                  <a:srgbClr val="777E86"/>
                </a:solidFill>
                <a:latin typeface="Source Sans 3 ExtraLight" pitchFamily="34" charset="0"/>
                <a:ea typeface="Source Sans 3 ExtraLight" pitchFamily="34" charset="-122"/>
                <a:cs typeface="Source Sans 3 ExtraLight" pitchFamily="34" charset="-120"/>
              </a:rPr>
              <a:t>↑</a:t>
            </a:r>
            <a:endParaRPr lang="en-US" sz="1650" dirty="0"/>
          </a:p>
        </p:txBody>
      </p:sp>
      <p:sp>
        <p:nvSpPr>
          <p:cNvPr id="15" name="Text 13"/>
          <p:cNvSpPr txBox="1"/>
          <p:nvPr/>
        </p:nvSpPr>
        <p:spPr>
          <a:xfrm>
            <a:off x="4057650" y="2025461"/>
            <a:ext cx="1561933" cy="231458"/>
          </a:xfrm>
          <a:prstGeom prst="rect">
            <a:avLst/>
          </a:prstGeom>
          <a:noFill/>
          <a:ln/>
        </p:spPr>
        <p:txBody>
          <a:bodyPr wrap="none" lIns="0" tIns="0" rIns="0" bIns="0" rtlCol="0" anchor="t"/>
          <a:lstStyle/>
          <a:p>
            <a:pPr algn="l" indent="0" marL="0">
              <a:lnSpc>
                <a:spcPts val="1823"/>
              </a:lnSpc>
              <a:buNone/>
            </a:pPr>
            <a:r>
              <a:rPr lang="en-US" sz="1350" i="1" dirty="0">
                <a:solidFill>
                  <a:srgbClr val="474D54"/>
                </a:solidFill>
                <a:latin typeface="Source Serif 4" pitchFamily="34" charset="0"/>
                <a:ea typeface="Source Serif 4" pitchFamily="34" charset="-122"/>
                <a:cs typeface="Source Serif 4" pitchFamily="34" charset="-120"/>
              </a:rPr>
              <a:t>“the film was great”</a:t>
            </a:r>
            <a:endParaRPr lang="en-US" sz="1350" dirty="0"/>
          </a:p>
        </p:txBody>
      </p:sp>
      <p:sp>
        <p:nvSpPr>
          <p:cNvPr id="16" name="Text 14"/>
          <p:cNvSpPr txBox="1"/>
          <p:nvPr/>
        </p:nvSpPr>
        <p:spPr>
          <a:xfrm>
            <a:off x="762000" y="2542312"/>
            <a:ext cx="730448" cy="251460"/>
          </a:xfrm>
          <a:prstGeom prst="rect">
            <a:avLst/>
          </a:prstGeom>
          <a:noFill/>
          <a:ln/>
        </p:spPr>
        <p:txBody>
          <a:bodyPr wrap="none" lIns="0" tIns="0" rIns="0" bIns="0" rtlCol="0" anchor="t"/>
          <a:lstStyle/>
          <a:p>
            <a:pPr algn="l" indent="0" marL="0">
              <a:lnSpc>
                <a:spcPts val="1980"/>
              </a:lnSpc>
              <a:buNone/>
            </a:pPr>
            <a:r>
              <a:rPr lang="en-US" sz="1800" b="1" dirty="0">
                <a:solidFill>
                  <a:srgbClr val="1B1E22"/>
                </a:solidFill>
                <a:latin typeface="Source Sans 3 ExtraLight" pitchFamily="34" charset="0"/>
                <a:ea typeface="Source Sans 3 ExtraLight" pitchFamily="34" charset="-122"/>
                <a:cs typeface="Source Sans 3 ExtraLight" pitchFamily="34" charset="-120"/>
              </a:rPr>
              <a:t>Vision</a:t>
            </a:r>
            <a:endParaRPr lang="en-US" sz="1800" dirty="0"/>
          </a:p>
        </p:txBody>
      </p:sp>
      <p:sp>
        <p:nvSpPr>
          <p:cNvPr id="17" name="Text 15"/>
          <p:cNvSpPr txBox="1"/>
          <p:nvPr/>
        </p:nvSpPr>
        <p:spPr>
          <a:xfrm>
            <a:off x="762000" y="2831306"/>
            <a:ext cx="896684" cy="157163"/>
          </a:xfrm>
          <a:prstGeom prst="rect">
            <a:avLst/>
          </a:prstGeom>
          <a:noFill/>
          <a:ln/>
        </p:spPr>
        <p:txBody>
          <a:bodyPr wrap="none" lIns="0" tIns="0" rIns="0" bIns="0" rtlCol="0" anchor="t"/>
          <a:lstStyle/>
          <a:p>
            <a:pPr algn="l" indent="0" marL="0">
              <a:lnSpc>
                <a:spcPts val="123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a:t>
            </a:r>
            <a:endParaRPr lang="en-US" sz="1125" dirty="0"/>
          </a:p>
        </p:txBody>
      </p:sp>
      <p:sp>
        <p:nvSpPr>
          <p:cNvPr id="18" name="Text 16"/>
          <p:cNvSpPr txBox="1"/>
          <p:nvPr/>
        </p:nvSpPr>
        <p:spPr>
          <a:xfrm>
            <a:off x="5886450" y="2657921"/>
            <a:ext cx="245054" cy="228600"/>
          </a:xfrm>
          <a:prstGeom prst="rect">
            <a:avLst/>
          </a:prstGeom>
          <a:noFill/>
          <a:ln/>
        </p:spPr>
        <p:txBody>
          <a:bodyPr wrap="none" lIns="0" tIns="0" rIns="0" bIns="0" rtlCol="0" anchor="t"/>
          <a:lstStyle/>
          <a:p>
            <a:pPr algn="l" indent="0" marL="0">
              <a:lnSpc>
                <a:spcPts val="1800"/>
              </a:lnSpc>
              <a:buNone/>
            </a:pPr>
            <a:r>
              <a:rPr lang="en-US" sz="1500" dirty="0">
                <a:solidFill>
                  <a:srgbClr val="777E86"/>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19" name="Text 17"/>
          <p:cNvSpPr txBox="1"/>
          <p:nvPr/>
        </p:nvSpPr>
        <p:spPr>
          <a:xfrm>
            <a:off x="6703808" y="2639824"/>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20" name="Text 18"/>
          <p:cNvSpPr txBox="1"/>
          <p:nvPr/>
        </p:nvSpPr>
        <p:spPr>
          <a:xfrm>
            <a:off x="7506581" y="2550765"/>
            <a:ext cx="1103138" cy="428625"/>
          </a:xfrm>
          <a:prstGeom prst="rect">
            <a:avLst/>
          </a:prstGeom>
          <a:noFill/>
          <a:ln/>
        </p:spPr>
        <p:txBody>
          <a:bodyPr wrap="none" lIns="0" tIns="0" rIns="0" bIns="0" rtlCol="0" anchor="t"/>
          <a:lstStyle/>
          <a:p>
            <a:pPr algn="ctr" indent="0" marL="0">
              <a:lnSpc>
                <a:spcPts val="1688"/>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frozen Vision</a:t>
            </a:r>
            <a:br/>
            <a:pPr algn="ctr" indent="0" marL="0">
              <a:lnSpc>
                <a:spcPts val="1688"/>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Transformer</a:t>
            </a:r>
            <a:endParaRPr lang="en-US" sz="1350" dirty="0"/>
          </a:p>
        </p:txBody>
      </p:sp>
      <p:sp>
        <p:nvSpPr>
          <p:cNvPr id="21" name="Text 19"/>
          <p:cNvSpPr txBox="1"/>
          <p:nvPr/>
        </p:nvSpPr>
        <p:spPr>
          <a:xfrm>
            <a:off x="9085058" y="2639824"/>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22" name="Text 20"/>
          <p:cNvSpPr txBox="1"/>
          <p:nvPr/>
        </p:nvSpPr>
        <p:spPr>
          <a:xfrm>
            <a:off x="9629775" y="2681734"/>
            <a:ext cx="905351" cy="180975"/>
          </a:xfrm>
          <a:prstGeom prst="rect">
            <a:avLst/>
          </a:prstGeom>
          <a:noFill/>
          <a:ln/>
        </p:spPr>
        <p:txBody>
          <a:bodyPr wrap="none" lIns="0" tIns="0" rIns="0" bIns="0" rtlCol="0" anchor="t"/>
          <a:lstStyle/>
          <a:p>
            <a:pPr algn="l" indent="0" marL="0">
              <a:lnSpc>
                <a:spcPts val="1425"/>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425" dirty="0"/>
          </a:p>
        </p:txBody>
      </p:sp>
      <p:sp>
        <p:nvSpPr>
          <p:cNvPr id="23" name="Text 21"/>
          <p:cNvSpPr txBox="1"/>
          <p:nvPr/>
        </p:nvSpPr>
        <p:spPr>
          <a:xfrm>
            <a:off x="2114550" y="3061543"/>
            <a:ext cx="1769031" cy="578644"/>
          </a:xfrm>
          <a:prstGeom prst="rect">
            <a:avLst/>
          </a:prstGeom>
          <a:noFill/>
          <a:ln/>
        </p:spPr>
        <p:txBody>
          <a:bodyPr wrap="none" lIns="0" tIns="0" rIns="0" bIns="0" rtlCol="0" anchor="t"/>
          <a:lstStyle/>
          <a:p>
            <a:pPr algn="l" indent="0" marL="0">
              <a:lnSpc>
                <a:spcPts val="1519"/>
              </a:lnSpc>
              <a:buNone/>
            </a:pPr>
            <a:r>
              <a:rPr lang="en-US" sz="1125" b="1" dirty="0">
                <a:solidFill>
                  <a:srgbClr val="C4432C"/>
                </a:solidFill>
                <a:latin typeface="Source Sans 3 ExtraLight" pitchFamily="34" charset="0"/>
                <a:ea typeface="Source Sans 3 ExtraLight" pitchFamily="34" charset="-122"/>
                <a:cs typeface="Source Sans 3 ExtraLight" pitchFamily="34" charset="-120"/>
              </a:rPr>
              <a:t>learned prompt:</a:t>
            </a:r>
            <a:pPr algn="l" indent="0" marL="0">
              <a:lnSpc>
                <a:spcPts val="1519"/>
              </a:lnSpc>
              <a:buNone/>
            </a:pPr>
            <a:r>
              <a:rPr lang="en-US" sz="1125" dirty="0">
                <a:solidFill>
                  <a:srgbClr val="C4432C"/>
                </a:solidFill>
                <a:latin typeface="Source Sans 3 ExtraLight" pitchFamily="34" charset="0"/>
                <a:ea typeface="Source Sans 3 ExtraLight" pitchFamily="34" charset="-122"/>
                <a:cs typeface="Source Sans 3 ExtraLight" pitchFamily="34" charset="-120"/>
              </a:rPr>
              <a:t> random at</a:t>
            </a:r>
            <a:br/>
            <a:pPr algn="l" indent="0" marL="0">
              <a:lnSpc>
                <a:spcPts val="1519"/>
              </a:lnSpc>
              <a:buNone/>
            </a:pPr>
            <a:r>
              <a:rPr lang="en-US" sz="1125" dirty="0">
                <a:solidFill>
                  <a:srgbClr val="C4432C"/>
                </a:solidFill>
                <a:latin typeface="Source Sans 3 ExtraLight" pitchFamily="34" charset="0"/>
                <a:ea typeface="Source Sans 3 ExtraLight" pitchFamily="34" charset="-122"/>
                <a:cs typeface="Source Sans 3 ExtraLight" pitchFamily="34" charset="-120"/>
              </a:rPr>
              <a:t>first, trained for the task,</a:t>
            </a:r>
            <a:br/>
            <a:pPr algn="l" indent="0" marL="0">
              <a:lnSpc>
                <a:spcPts val="1519"/>
              </a:lnSpc>
              <a:buNone/>
            </a:pPr>
            <a:r>
              <a:rPr lang="en-US" sz="1125" dirty="0">
                <a:solidFill>
                  <a:srgbClr val="C4432C"/>
                </a:solidFill>
                <a:latin typeface="Source Sans 3 ExtraLight" pitchFamily="34" charset="0"/>
                <a:ea typeface="Source Sans 3 ExtraLight" pitchFamily="34" charset="-122"/>
                <a:cs typeface="Source Sans 3 ExtraLight" pitchFamily="34" charset="-120"/>
              </a:rPr>
              <a:t>same for every image</a:t>
            </a:r>
            <a:endParaRPr lang="en-US" sz="1125" dirty="0"/>
          </a:p>
        </p:txBody>
      </p:sp>
      <p:sp>
        <p:nvSpPr>
          <p:cNvPr id="24" name="Text 22"/>
          <p:cNvSpPr txBox="1"/>
          <p:nvPr/>
        </p:nvSpPr>
        <p:spPr>
          <a:xfrm>
            <a:off x="4076700" y="3067496"/>
            <a:ext cx="192119" cy="209550"/>
          </a:xfrm>
          <a:prstGeom prst="rect">
            <a:avLst/>
          </a:prstGeom>
          <a:noFill/>
          <a:ln/>
        </p:spPr>
        <p:txBody>
          <a:bodyPr wrap="none" lIns="0" tIns="0" rIns="0" bIns="0" rtlCol="0" anchor="t"/>
          <a:lstStyle/>
          <a:p>
            <a:pPr algn="l" indent="0" marL="0">
              <a:lnSpc>
                <a:spcPts val="1650"/>
              </a:lnSpc>
              <a:buNone/>
            </a:pPr>
            <a:r>
              <a:rPr lang="en-US" sz="1650" dirty="0">
                <a:solidFill>
                  <a:srgbClr val="777E86"/>
                </a:solidFill>
                <a:latin typeface="Source Sans 3 ExtraLight" pitchFamily="34" charset="0"/>
                <a:ea typeface="Source Sans 3 ExtraLight" pitchFamily="34" charset="-122"/>
                <a:cs typeface="Source Sans 3 ExtraLight" pitchFamily="34" charset="-120"/>
              </a:rPr>
              <a:t>↑</a:t>
            </a:r>
            <a:endParaRPr lang="en-US" sz="1650" dirty="0"/>
          </a:p>
        </p:txBody>
      </p:sp>
      <p:sp>
        <p:nvSpPr>
          <p:cNvPr id="25" name="Text 23"/>
          <p:cNvSpPr txBox="1"/>
          <p:nvPr/>
        </p:nvSpPr>
        <p:spPr>
          <a:xfrm>
            <a:off x="4838700" y="3449687"/>
            <a:ext cx="974848" cy="385763"/>
          </a:xfrm>
          <a:prstGeom prst="rect">
            <a:avLst/>
          </a:prstGeom>
          <a:noFill/>
          <a:ln/>
        </p:spPr>
        <p:txBody>
          <a:bodyPr wrap="none" lIns="0" tIns="0" rIns="0" bIns="0" rtlCol="0" anchor="t"/>
          <a:lstStyle/>
          <a:p>
            <a:pPr algn="l" indent="0" marL="0">
              <a:lnSpc>
                <a:spcPts val="1519"/>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all 196 patches</a:t>
            </a:r>
            <a:br/>
            <a:pPr algn="l" indent="0" marL="0">
              <a:lnSpc>
                <a:spcPts val="1519"/>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of the image</a:t>
            </a:r>
            <a:endParaRPr lang="en-US" sz="1125" dirty="0"/>
          </a:p>
        </p:txBody>
      </p:sp>
      <p:sp>
        <p:nvSpPr>
          <p:cNvPr id="26" name="Text 24"/>
          <p:cNvSpPr txBox="1"/>
          <p:nvPr/>
        </p:nvSpPr>
        <p:spPr>
          <a:xfrm>
            <a:off x="762000" y="4202162"/>
            <a:ext cx="1060781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grey vectors come from the input, as before. The red ones do not: they start as random numbers, are trained on the task's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examples while the model stays frozen, and are then put in front of every input of that task. A visual prompt is therefore not</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text and not a pattern painted on the pixels, only learned numbers in the model's input space.</a:t>
            </a:r>
            <a:endParaRPr lang="en-US" sz="1538" dirty="0"/>
          </a:p>
        </p:txBody>
      </p:sp>
      <p:sp>
        <p:nvSpPr>
          <p:cNvPr id="27" name="Text 25"/>
          <p:cNvSpPr txBox="1"/>
          <p:nvPr/>
        </p:nvSpPr>
        <p:spPr>
          <a:xfrm>
            <a:off x="981075" y="5328493"/>
            <a:ext cx="10269617"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In language, prompt tuning matched full fine-tuning only once the model had about 10 billion</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weights. VPT beats full fine-tuning on 20 of 24 tasks with an 86-million-weight ViT-B.</a:t>
            </a:r>
            <a:endParaRPr lang="en-US" sz="1875" dirty="0"/>
          </a:p>
        </p:txBody>
      </p:sp>
      <p:sp>
        <p:nvSpPr>
          <p:cNvPr id="28" name="Text 26"/>
          <p:cNvSpPr txBox="1"/>
          <p:nvPr/>
        </p:nvSpPr>
        <p:spPr>
          <a:xfrm>
            <a:off x="762000" y="6296025"/>
            <a:ext cx="945082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Lester et al. 2021 (T5); Jia et al. 2022, Table 1. Not to be confused with CoOp (Zhou et al. 2021, text prompts for CLIP) or Bahng et al. 2022 (a pixel pattern).</a:t>
            </a:r>
            <a:endParaRPr lang="en-US" sz="1125" dirty="0"/>
          </a:p>
        </p:txBody>
      </p:sp>
      <p:sp>
        <p:nvSpPr>
          <p:cNvPr id="29" name="Text 27"/>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7</a:t>
            </a:r>
            <a:endParaRPr lang="en-US" sz="112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29642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trains a few extra input vectors and the head</a:t>
            </a:r>
            <a:endParaRPr lang="en-US" sz="2625" dirty="0"/>
          </a:p>
        </p:txBody>
      </p:sp>
      <p:sp>
        <p:nvSpPr>
          <p:cNvPr id="3" name="Text 1"/>
          <p:cNvSpPr txBox="1"/>
          <p:nvPr/>
        </p:nvSpPr>
        <p:spPr>
          <a:xfrm>
            <a:off x="6629400" y="1717328"/>
            <a:ext cx="4804446" cy="85725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The</a:t>
            </a:r>
            <a:pPr algn="l" indent="0" marL="0">
              <a:lnSpc>
                <a:spcPts val="2250"/>
              </a:lnSpc>
              <a:buNone/>
            </a:pPr>
            <a:r>
              <a:rPr lang="en-US" sz="1575" i="1" dirty="0">
                <a:solidFill>
                  <a:srgbClr val="474D54"/>
                </a:solidFill>
                <a:latin typeface="Source Serif 4" pitchFamily="34" charset="0"/>
                <a:ea typeface="Source Serif 4" pitchFamily="34" charset="-122"/>
                <a:cs typeface="Source Serif 4" pitchFamily="34" charset="-120"/>
              </a:rPr>
              <a:t> p</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prompt vectors</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P</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are added once, before the first</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layer. After that they pass through the 12 frozen layers like</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any other token.</a:t>
            </a:r>
            <a:endParaRPr lang="en-US" sz="1500" dirty="0"/>
          </a:p>
        </p:txBody>
      </p:sp>
      <p:sp>
        <p:nvSpPr>
          <p:cNvPr id="4" name="Text 2"/>
          <p:cNvSpPr txBox="1"/>
          <p:nvPr/>
        </p:nvSpPr>
        <p:spPr>
          <a:xfrm>
            <a:off x="6629400" y="2693119"/>
            <a:ext cx="3789545" cy="1100138"/>
          </a:xfrm>
          <a:prstGeom prst="rect">
            <a:avLst/>
          </a:prstGeom>
          <a:noFill/>
          <a:ln/>
        </p:spPr>
        <p:txBody>
          <a:bodyPr wrap="none" lIns="0" tIns="0" rIns="0" bIns="0" rtlCol="0" anchor="t"/>
          <a:lstStyle/>
          <a:p>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Z</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E</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 =</a:t>
            </a:r>
            <a:pPr algn="l" indent="0" marL="0">
              <a:lnSpc>
                <a:spcPts val="2888"/>
              </a:lnSpc>
              <a:buNone/>
            </a:pPr>
            <a:r>
              <a:rPr lang="en-US" sz="1650" i="1" dirty="0">
                <a:solidFill>
                  <a:srgbClr val="2D5D92"/>
                </a:solidFill>
                <a:latin typeface="Source Serif 4" pitchFamily="34" charset="0"/>
                <a:ea typeface="Source Serif 4" pitchFamily="34" charset="-122"/>
                <a:cs typeface="Source Serif 4" pitchFamily="34" charset="-120"/>
              </a:rPr>
              <a:t> L</a:t>
            </a:r>
            <a:pPr algn="l" indent="0" marL="0">
              <a:lnSpc>
                <a:spcPts val="2888"/>
              </a:lnSpc>
              <a:buNone/>
            </a:pPr>
            <a:r>
              <a:rPr lang="en-US" sz="1089" dirty="0">
                <a:solidFill>
                  <a:srgbClr val="2D5D92"/>
                </a:solidFill>
                <a:latin typeface="Source Serif 4" pitchFamily="34" charset="0"/>
                <a:ea typeface="Source Serif 4" pitchFamily="34" charset="-122"/>
                <a:cs typeface="Source Serif 4" pitchFamily="34" charset="-120"/>
              </a:rPr>
              <a:t>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0</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C4432C"/>
                </a:solidFill>
                <a:latin typeface="Source Serif 4" pitchFamily="34" charset="0"/>
                <a:ea typeface="Source Serif 4" pitchFamily="34" charset="-122"/>
                <a:cs typeface="Source Serif 4" pitchFamily="34" charset="-120"/>
              </a:rPr>
              <a:t> P</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E</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0</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prompts enter once</a:t>
            </a:r>
            <a:b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Z</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E</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 =</a:t>
            </a:r>
            <a:pPr algn="l" indent="0" marL="0">
              <a:lnSpc>
                <a:spcPts val="2888"/>
              </a:lnSpc>
              <a:buNone/>
            </a:pPr>
            <a:r>
              <a:rPr lang="en-US" sz="1650" i="1" dirty="0">
                <a:solidFill>
                  <a:srgbClr val="2D5D92"/>
                </a:solidFill>
                <a:latin typeface="Source Serif 4" pitchFamily="34" charset="0"/>
                <a:ea typeface="Source Serif 4" pitchFamily="34" charset="-122"/>
                <a:cs typeface="Source Serif 4" pitchFamily="34" charset="-120"/>
              </a:rPr>
              <a:t> L</a:t>
            </a:r>
            <a:pPr algn="l" indent="0" marL="0">
              <a:lnSpc>
                <a:spcPts val="2888"/>
              </a:lnSpc>
              <a:buNone/>
            </a:pPr>
            <a:r>
              <a:rPr lang="en-US" sz="1089" dirty="0">
                <a:solidFill>
                  <a:srgbClr val="2D5D9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Z</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E</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 = 2 … 12</a:t>
            </a:r>
            <a:b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y</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 =</a:t>
            </a:r>
            <a:pPr algn="l" indent="0" marL="0">
              <a:lnSpc>
                <a:spcPts val="2888"/>
              </a:lnSpc>
              <a:buNone/>
            </a:pPr>
            <a:r>
              <a:rPr lang="en-US" sz="1650" dirty="0">
                <a:solidFill>
                  <a:srgbClr val="C4432C"/>
                </a:solidFill>
                <a:latin typeface="Source Serif 4" pitchFamily="34" charset="0"/>
                <a:ea typeface="Source Serif 4" pitchFamily="34" charset="-122"/>
                <a:cs typeface="Source Serif 4" pitchFamily="34" charset="-120"/>
              </a:rPr>
              <a:t> Head</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12</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endParaRPr lang="en-US" sz="1650" dirty="0"/>
          </a:p>
        </p:txBody>
      </p:sp>
      <p:sp>
        <p:nvSpPr>
          <p:cNvPr id="5" name="Text 3"/>
          <p:cNvSpPr txBox="1"/>
          <p:nvPr/>
        </p:nvSpPr>
        <p:spPr>
          <a:xfrm>
            <a:off x="6629400" y="5384453"/>
            <a:ext cx="5024080"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Per task, only the red parts are trained and saved: 50 prompt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vectors and the head,</a:t>
            </a:r>
            <a:pPr algn="l" indent="0" marL="0">
              <a:lnSpc>
                <a:spcPts val="2250"/>
              </a:lnSpc>
              <a:buNone/>
            </a:pPr>
            <a:r>
              <a:rPr lang="en-US" sz="1500" b="1" dirty="0">
                <a:solidFill>
                  <a:srgbClr val="C4432C"/>
                </a:solidFill>
                <a:latin typeface="Source Sans 3 ExtraLight" pitchFamily="34" charset="0"/>
                <a:ea typeface="Source Sans 3 ExtraLight" pitchFamily="34" charset="-122"/>
                <a:cs typeface="Source Sans 3 ExtraLight" pitchFamily="34" charset="-120"/>
              </a:rPr>
              <a:t> 0.14%</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of the model.</a:t>
            </a:r>
            <a:endParaRPr lang="en-US" sz="1500" dirty="0"/>
          </a:p>
        </p:txBody>
      </p:sp>
      <p:sp>
        <p:nvSpPr>
          <p:cNvPr id="6" name="Text 4"/>
          <p:cNvSpPr txBox="1"/>
          <p:nvPr/>
        </p:nvSpPr>
        <p:spPr>
          <a:xfrm>
            <a:off x="762000" y="6281217"/>
            <a:ext cx="942482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Figures: Jia et al. 2022, Fig. 2. Equations (6) and (8) of the paper: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x</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class token,</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E</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patch vectors,</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P</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prompts,</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Z</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the prompt positions after a layer,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L</a:t>
            </a:r>
            <a:pPr algn="l" indent="0" marL="0">
              <a:lnSpc>
                <a:spcPts val="1575"/>
              </a:lnSpc>
              <a:buNone/>
            </a:pPr>
            <a:r>
              <a:rPr lang="en-US" sz="803" dirty="0">
                <a:solidFill>
                  <a:srgbClr val="777E86"/>
                </a:solidFill>
                <a:latin typeface="Source Serif 4" pitchFamily="34" charset="0"/>
                <a:ea typeface="Source Serif 4" pitchFamily="34" charset="-122"/>
                <a:cs typeface="Source Serif 4" pitchFamily="34" charset="-120"/>
              </a:rPr>
              <a:t>i</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layer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i</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t>
            </a:r>
            <a:endParaRPr lang="en-US" sz="1125" dirty="0"/>
          </a:p>
        </p:txBody>
      </p:sp>
      <p:sp>
        <p:nvSpPr>
          <p:cNvPr id="7" name="Text 5"/>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8</a:t>
            </a:r>
            <a:endParaRPr lang="en-US" sz="112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29642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trains a few extra input vectors and the head</a:t>
            </a:r>
            <a:endParaRPr lang="en-US" sz="2625" dirty="0"/>
          </a:p>
        </p:txBody>
      </p:sp>
      <p:sp>
        <p:nvSpPr>
          <p:cNvPr id="3" name="Text 1"/>
          <p:cNvSpPr txBox="1"/>
          <p:nvPr/>
        </p:nvSpPr>
        <p:spPr>
          <a:xfrm>
            <a:off x="6629400" y="1717328"/>
            <a:ext cx="4887873" cy="85725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Every layer gets its own fresh set of</a:t>
            </a:r>
            <a:pPr algn="l" indent="0" marL="0">
              <a:lnSpc>
                <a:spcPts val="2250"/>
              </a:lnSpc>
              <a:buNone/>
            </a:pPr>
            <a:r>
              <a:rPr lang="en-US" sz="1575" i="1" dirty="0">
                <a:solidFill>
                  <a:srgbClr val="474D54"/>
                </a:solidFill>
                <a:latin typeface="Source Serif 4" pitchFamily="34" charset="0"/>
                <a:ea typeface="Source Serif 4" pitchFamily="34" charset="-122"/>
                <a:cs typeface="Source Serif 4" pitchFamily="34" charset="-120"/>
              </a:rPr>
              <a:t> p</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prompt vectors. What</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the previous layer produced at those positions is thrown</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away: the blank in the equation.</a:t>
            </a:r>
            <a:endParaRPr lang="en-US" sz="1500" dirty="0"/>
          </a:p>
        </p:txBody>
      </p:sp>
      <p:sp>
        <p:nvSpPr>
          <p:cNvPr id="4" name="Text 2"/>
          <p:cNvSpPr txBox="1"/>
          <p:nvPr/>
        </p:nvSpPr>
        <p:spPr>
          <a:xfrm>
            <a:off x="6629400" y="2693119"/>
            <a:ext cx="3551956" cy="733425"/>
          </a:xfrm>
          <a:prstGeom prst="rect">
            <a:avLst/>
          </a:prstGeom>
          <a:noFill/>
          <a:ln/>
        </p:spPr>
        <p:txBody>
          <a:bodyPr wrap="none" lIns="0" tIns="0" rIns="0" bIns="0" rtlCol="0" anchor="t"/>
          <a:lstStyle/>
          <a:p>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 ,</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E</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 =</a:t>
            </a:r>
            <a:pPr algn="l" indent="0" marL="0">
              <a:lnSpc>
                <a:spcPts val="2888"/>
              </a:lnSpc>
              <a:buNone/>
            </a:pPr>
            <a:r>
              <a:rPr lang="en-US" sz="1650" i="1" dirty="0">
                <a:solidFill>
                  <a:srgbClr val="2D5D92"/>
                </a:solidFill>
                <a:latin typeface="Source Serif 4" pitchFamily="34" charset="0"/>
                <a:ea typeface="Source Serif 4" pitchFamily="34" charset="-122"/>
                <a:cs typeface="Source Serif 4" pitchFamily="34" charset="-120"/>
              </a:rPr>
              <a:t> L</a:t>
            </a:r>
            <a:pPr algn="l" indent="0" marL="0">
              <a:lnSpc>
                <a:spcPts val="2888"/>
              </a:lnSpc>
              <a:buNone/>
            </a:pPr>
            <a:r>
              <a:rPr lang="en-US" sz="1089" dirty="0">
                <a:solidFill>
                  <a:srgbClr val="2D5D92"/>
                </a:solidFill>
                <a:latin typeface="Source Serif 4" pitchFamily="34" charset="0"/>
                <a:ea typeface="Source Serif 4" pitchFamily="34" charset="-122"/>
                <a:cs typeface="Source Serif 4" pitchFamily="34" charset="-120"/>
              </a:rPr>
              <a:t>i</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C4432C"/>
                </a:solidFill>
                <a:latin typeface="Source Serif 4" pitchFamily="34" charset="0"/>
                <a:ea typeface="Source Serif 4" pitchFamily="34" charset="-122"/>
                <a:cs typeface="Source Serif 4" pitchFamily="34" charset="-120"/>
              </a:rPr>
              <a:t> P</a:t>
            </a:r>
            <a:pPr algn="l" indent="0" marL="0">
              <a:lnSpc>
                <a:spcPts val="2888"/>
              </a:lnSpc>
              <a:buNone/>
            </a:pPr>
            <a:r>
              <a:rPr lang="en-US" sz="1089" dirty="0">
                <a:solidFill>
                  <a:srgbClr val="C4432C"/>
                </a:solidFill>
                <a:latin typeface="Source Serif 4" pitchFamily="34" charset="0"/>
                <a:ea typeface="Source Serif 4" pitchFamily="34" charset="-122"/>
                <a:cs typeface="Source Serif 4" pitchFamily="34" charset="-120"/>
              </a:rPr>
              <a:t>i−1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 E</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i−1</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 = 1 … 12</a:t>
            </a:r>
            <a:b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y</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 =</a:t>
            </a:r>
            <a:pPr algn="l" indent="0" marL="0">
              <a:lnSpc>
                <a:spcPts val="2888"/>
              </a:lnSpc>
              <a:buNone/>
            </a:pPr>
            <a:r>
              <a:rPr lang="en-US" sz="1650" dirty="0">
                <a:solidFill>
                  <a:srgbClr val="C4432C"/>
                </a:solidFill>
                <a:latin typeface="Source Serif 4" pitchFamily="34" charset="0"/>
                <a:ea typeface="Source Serif 4" pitchFamily="34" charset="-122"/>
                <a:cs typeface="Source Serif 4" pitchFamily="34" charset="-120"/>
              </a:rPr>
              <a:t> Head</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pPr algn="l" indent="0" marL="0">
              <a:lnSpc>
                <a:spcPts val="2888"/>
              </a:lnSpc>
              <a:buNone/>
            </a:pPr>
            <a:r>
              <a:rPr lang="en-US" sz="1650" i="1" dirty="0">
                <a:solidFill>
                  <a:srgbClr val="1B1E22"/>
                </a:solidFill>
                <a:latin typeface="Source Serif 4" pitchFamily="34" charset="0"/>
                <a:ea typeface="Source Serif 4" pitchFamily="34" charset="-122"/>
                <a:cs typeface="Source Serif 4" pitchFamily="34" charset="-120"/>
              </a:rPr>
              <a:t>x</a:t>
            </a:r>
            <a:pPr algn="l" indent="0" marL="0">
              <a:lnSpc>
                <a:spcPts val="2888"/>
              </a:lnSpc>
              <a:buNone/>
            </a:pPr>
            <a:r>
              <a:rPr lang="en-US" sz="1089" dirty="0">
                <a:solidFill>
                  <a:srgbClr val="1B1E22"/>
                </a:solidFill>
                <a:latin typeface="Source Serif 4" pitchFamily="34" charset="0"/>
                <a:ea typeface="Source Serif 4" pitchFamily="34" charset="-122"/>
                <a:cs typeface="Source Serif 4" pitchFamily="34" charset="-120"/>
              </a:rPr>
              <a:t>12</a:t>
            </a:r>
            <a:pPr algn="l" indent="0" marL="0">
              <a:lnSpc>
                <a:spcPts val="2888"/>
              </a:lnSpc>
              <a:buNone/>
            </a:pPr>
            <a:r>
              <a:rPr lang="en-US" sz="1650" dirty="0">
                <a:solidFill>
                  <a:srgbClr val="1B1E22"/>
                </a:solidFill>
                <a:latin typeface="Source Serif 4" pitchFamily="34" charset="0"/>
                <a:ea typeface="Source Serif 4" pitchFamily="34" charset="-122"/>
                <a:cs typeface="Source Serif 4" pitchFamily="34" charset="-120"/>
              </a:rPr>
              <a:t>)</a:t>
            </a:r>
            <a:endParaRPr lang="en-US" sz="1650" dirty="0"/>
          </a:p>
        </p:txBody>
      </p:sp>
      <p:sp>
        <p:nvSpPr>
          <p:cNvPr id="5" name="Text 3"/>
          <p:cNvSpPr txBox="1"/>
          <p:nvPr/>
        </p:nvSpPr>
        <p:spPr>
          <a:xfrm>
            <a:off x="6629400" y="5384453"/>
            <a:ext cx="5024080"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Per task, only the red parts are trained and saved: 50 prompt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vectors for each layer and the head,</a:t>
            </a:r>
            <a:pPr algn="l" indent="0" marL="0">
              <a:lnSpc>
                <a:spcPts val="2250"/>
              </a:lnSpc>
              <a:buNone/>
            </a:pPr>
            <a:r>
              <a:rPr lang="en-US" sz="1500" b="1" dirty="0">
                <a:solidFill>
                  <a:srgbClr val="C4432C"/>
                </a:solidFill>
                <a:latin typeface="Source Sans 3 ExtraLight" pitchFamily="34" charset="0"/>
                <a:ea typeface="Source Sans 3 ExtraLight" pitchFamily="34" charset="-122"/>
                <a:cs typeface="Source Sans 3 ExtraLight" pitchFamily="34" charset="-120"/>
              </a:rPr>
              <a:t> 0.63%</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of the model.</a:t>
            </a:r>
            <a:endParaRPr lang="en-US" sz="1500" dirty="0"/>
          </a:p>
        </p:txBody>
      </p:sp>
      <p:sp>
        <p:nvSpPr>
          <p:cNvPr id="6" name="Text 4"/>
          <p:cNvSpPr txBox="1"/>
          <p:nvPr/>
        </p:nvSpPr>
        <p:spPr>
          <a:xfrm>
            <a:off x="762000" y="6281217"/>
            <a:ext cx="942482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Figures: Jia et al. 2022, Fig. 2. Equations (6) and (8) of the paper: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x</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class token,</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E</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patch vectors,</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P</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prompts,</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Z</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the prompt positions after a layer,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L</a:t>
            </a:r>
            <a:pPr algn="l" indent="0" marL="0">
              <a:lnSpc>
                <a:spcPts val="1575"/>
              </a:lnSpc>
              <a:buNone/>
            </a:pPr>
            <a:r>
              <a:rPr lang="en-US" sz="803" dirty="0">
                <a:solidFill>
                  <a:srgbClr val="777E86"/>
                </a:solidFill>
                <a:latin typeface="Source Serif 4" pitchFamily="34" charset="0"/>
                <a:ea typeface="Source Serif 4" pitchFamily="34" charset="-122"/>
                <a:cs typeface="Source Serif 4" pitchFamily="34" charset="-120"/>
              </a:rPr>
              <a:t>i</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layer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i</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t>
            </a:r>
            <a:endParaRPr lang="en-US" sz="1125" dirty="0"/>
          </a:p>
        </p:txBody>
      </p:sp>
      <p:sp>
        <p:nvSpPr>
          <p:cNvPr id="7" name="Text 5"/>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8</a:t>
            </a:r>
            <a:endParaRPr lang="en-US" sz="112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48603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Why a few extra tokens can steer a frozen network</a:t>
            </a:r>
            <a:endParaRPr lang="en-US" sz="2625" dirty="0"/>
          </a:p>
        </p:txBody>
      </p:sp>
      <p:sp>
        <p:nvSpPr>
          <p:cNvPr id="3" name="Text 1"/>
          <p:cNvSpPr txBox="1"/>
          <p:nvPr/>
        </p:nvSpPr>
        <p:spPr>
          <a:xfrm>
            <a:off x="7010400" y="1745903"/>
            <a:ext cx="4518565"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In every layer, each token takes in information from all</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other tokens; this is attention. With prompts in the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sequence, [CLS] and every patch also take in</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information from the prompts.</a:t>
            </a:r>
            <a:endParaRPr lang="en-US" sz="1500" dirty="0"/>
          </a:p>
        </p:txBody>
      </p:sp>
      <p:sp>
        <p:nvSpPr>
          <p:cNvPr id="4" name="Text 2"/>
          <p:cNvSpPr txBox="1"/>
          <p:nvPr/>
        </p:nvSpPr>
        <p:spPr>
          <a:xfrm>
            <a:off x="7229475" y="3112740"/>
            <a:ext cx="4413004" cy="1028700"/>
          </a:xfrm>
          <a:prstGeom prst="rect">
            <a:avLst/>
          </a:prstGeom>
          <a:noFill/>
          <a:ln/>
        </p:spPr>
        <p:txBody>
          <a:bodyPr wrap="none" lIns="0" tIns="0" rIns="0" bIns="0" rtlCol="0" anchor="t"/>
          <a:lstStyle/>
          <a:p>
            <a:pPr algn="l" indent="0" marL="0">
              <a:lnSpc>
                <a:spcPts val="2700"/>
              </a:lnSpc>
              <a:buNone/>
            </a:pPr>
            <a:r>
              <a:rPr lang="en-US" sz="1800" dirty="0">
                <a:solidFill>
                  <a:srgbClr val="1B1E22"/>
                </a:solidFill>
                <a:latin typeface="Source Serif 4" pitchFamily="34" charset="0"/>
                <a:ea typeface="Source Serif 4" pitchFamily="34" charset="-122"/>
                <a:cs typeface="Source Serif 4" pitchFamily="34" charset="-120"/>
              </a:rPr>
              <a:t>So training the prompts changes what the</a:t>
            </a:r>
            <a:br/>
            <a:pPr algn="l" indent="0" marL="0">
              <a:lnSpc>
                <a:spcPts val="2700"/>
              </a:lnSpc>
              <a:buNone/>
            </a:pPr>
            <a:r>
              <a:rPr lang="en-US" sz="1800" dirty="0">
                <a:solidFill>
                  <a:srgbClr val="1B1E22"/>
                </a:solidFill>
                <a:latin typeface="Source Serif 4" pitchFamily="34" charset="0"/>
                <a:ea typeface="Source Serif 4" pitchFamily="34" charset="-122"/>
                <a:cs typeface="Source Serif 4" pitchFamily="34" charset="-120"/>
              </a:rPr>
              <a:t>frozen network computes, without</a:t>
            </a:r>
            <a:br/>
            <a:pPr algn="l" indent="0" marL="0">
              <a:lnSpc>
                <a:spcPts val="2700"/>
              </a:lnSpc>
              <a:buNone/>
            </a:pPr>
            <a:r>
              <a:rPr lang="en-US" sz="1800" dirty="0">
                <a:solidFill>
                  <a:srgbClr val="1B1E22"/>
                </a:solidFill>
                <a:latin typeface="Source Serif 4" pitchFamily="34" charset="0"/>
                <a:ea typeface="Source Serif 4" pitchFamily="34" charset="-122"/>
                <a:cs typeface="Source Serif 4" pitchFamily="34" charset="-120"/>
              </a:rPr>
              <a:t>changing a single weight.</a:t>
            </a:r>
            <a:endParaRPr lang="en-US" sz="1800" dirty="0"/>
          </a:p>
        </p:txBody>
      </p:sp>
      <p:sp>
        <p:nvSpPr>
          <p:cNvPr id="5" name="Text 3"/>
          <p:cNvSpPr txBox="1"/>
          <p:nvPr/>
        </p:nvSpPr>
        <p:spPr>
          <a:xfrm>
            <a:off x="762000" y="6296025"/>
            <a:ext cx="967742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Mechanism: Sec. 3 of Jia et al. 2022; Appendix B relates it to prefix-tuning ("VPT-prefix"). Line widths and the red share of [CLS] are illustrative, not measured.</a:t>
            </a:r>
            <a:endParaRPr lang="en-US" sz="1125" dirty="0"/>
          </a:p>
        </p:txBody>
      </p:sp>
      <p:sp>
        <p:nvSpPr>
          <p:cNvPr id="6" name="Text 4"/>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9</a:t>
            </a:r>
            <a:endParaRPr lang="en-US" sz="112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48603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Why a few extra tokens can steer a frozen network</a:t>
            </a:r>
            <a:endParaRPr lang="en-US" sz="2625" dirty="0"/>
          </a:p>
        </p:txBody>
      </p:sp>
      <p:sp>
        <p:nvSpPr>
          <p:cNvPr id="3" name="Text 1"/>
          <p:cNvSpPr txBox="1"/>
          <p:nvPr/>
        </p:nvSpPr>
        <p:spPr>
          <a:xfrm>
            <a:off x="7010400" y="1745903"/>
            <a:ext cx="4518565"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In every layer, each token takes in information from all</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other tokens; this is attention. With prompts in the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sequence, [CLS] and every patch also take in</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information from the prompts.</a:t>
            </a:r>
            <a:endParaRPr lang="en-US" sz="1500" dirty="0"/>
          </a:p>
        </p:txBody>
      </p:sp>
      <p:sp>
        <p:nvSpPr>
          <p:cNvPr id="4" name="Text 2"/>
          <p:cNvSpPr txBox="1"/>
          <p:nvPr/>
        </p:nvSpPr>
        <p:spPr>
          <a:xfrm>
            <a:off x="7229475" y="3112740"/>
            <a:ext cx="4413004" cy="1028700"/>
          </a:xfrm>
          <a:prstGeom prst="rect">
            <a:avLst/>
          </a:prstGeom>
          <a:noFill/>
          <a:ln/>
        </p:spPr>
        <p:txBody>
          <a:bodyPr wrap="none" lIns="0" tIns="0" rIns="0" bIns="0" rtlCol="0" anchor="t"/>
          <a:lstStyle/>
          <a:p>
            <a:pPr algn="l" indent="0" marL="0">
              <a:lnSpc>
                <a:spcPts val="2700"/>
              </a:lnSpc>
              <a:buNone/>
            </a:pPr>
            <a:r>
              <a:rPr lang="en-US" sz="1800" dirty="0">
                <a:solidFill>
                  <a:srgbClr val="1B1E22"/>
                </a:solidFill>
                <a:latin typeface="Source Serif 4" pitchFamily="34" charset="0"/>
                <a:ea typeface="Source Serif 4" pitchFamily="34" charset="-122"/>
                <a:cs typeface="Source Serif 4" pitchFamily="34" charset="-120"/>
              </a:rPr>
              <a:t>So training the prompts changes what the</a:t>
            </a:r>
            <a:br/>
            <a:pPr algn="l" indent="0" marL="0">
              <a:lnSpc>
                <a:spcPts val="2700"/>
              </a:lnSpc>
              <a:buNone/>
            </a:pPr>
            <a:r>
              <a:rPr lang="en-US" sz="1800" dirty="0">
                <a:solidFill>
                  <a:srgbClr val="1B1E22"/>
                </a:solidFill>
                <a:latin typeface="Source Serif 4" pitchFamily="34" charset="0"/>
                <a:ea typeface="Source Serif 4" pitchFamily="34" charset="-122"/>
                <a:cs typeface="Source Serif 4" pitchFamily="34" charset="-120"/>
              </a:rPr>
              <a:t>frozen network computes, without</a:t>
            </a:r>
            <a:br/>
            <a:pPr algn="l" indent="0" marL="0">
              <a:lnSpc>
                <a:spcPts val="2700"/>
              </a:lnSpc>
              <a:buNone/>
            </a:pPr>
            <a:r>
              <a:rPr lang="en-US" sz="1800" dirty="0">
                <a:solidFill>
                  <a:srgbClr val="1B1E22"/>
                </a:solidFill>
                <a:latin typeface="Source Serif 4" pitchFamily="34" charset="0"/>
                <a:ea typeface="Source Serif 4" pitchFamily="34" charset="-122"/>
                <a:cs typeface="Source Serif 4" pitchFamily="34" charset="-120"/>
              </a:rPr>
              <a:t>changing a single weight.</a:t>
            </a:r>
            <a:endParaRPr lang="en-US" sz="1800" dirty="0"/>
          </a:p>
        </p:txBody>
      </p:sp>
      <p:sp>
        <p:nvSpPr>
          <p:cNvPr id="5" name="Text 3"/>
          <p:cNvSpPr txBox="1"/>
          <p:nvPr/>
        </p:nvSpPr>
        <p:spPr>
          <a:xfrm>
            <a:off x="762000" y="6296025"/>
            <a:ext cx="967742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Mechanism: Sec. 3 of Jia et al. 2022; Appendix B relates it to prefix-tuning ("VPT-prefix"). Line widths and the red share of [CLS] are illustrative, not measured.</a:t>
            </a:r>
            <a:endParaRPr lang="en-US" sz="1125" dirty="0"/>
          </a:p>
        </p:txBody>
      </p:sp>
      <p:sp>
        <p:nvSpPr>
          <p:cNvPr id="6" name="Text 4"/>
          <p:cNvSpPr txBox="1"/>
          <p:nvPr/>
        </p:nvSpPr>
        <p:spPr>
          <a:xfrm>
            <a:off x="11739860" y="6296025"/>
            <a:ext cx="13113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9</a:t>
            </a:r>
            <a:endParaRPr lang="en-US" sz="112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151197"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much VPT trains and stores per task</a:t>
            </a:r>
            <a:endParaRPr lang="en-US" sz="2625" dirty="0"/>
          </a:p>
        </p:txBody>
      </p:sp>
      <p:sp>
        <p:nvSpPr>
          <p:cNvPr id="3" name="Text 1"/>
          <p:cNvSpPr txBox="1"/>
          <p:nvPr/>
        </p:nvSpPr>
        <p:spPr>
          <a:xfrm>
            <a:off x="762000" y="1143446"/>
            <a:ext cx="7770519" cy="385763"/>
          </a:xfrm>
          <a:prstGeom prst="rect">
            <a:avLst/>
          </a:prstGeom>
          <a:noFill/>
          <a:ln/>
        </p:spPr>
        <p:txBody>
          <a:bodyPr wrap="none" lIns="0" tIns="0" rIns="0" bIns="0" rtlCol="0" anchor="t"/>
          <a:lstStyle/>
          <a:p>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N</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 p</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 d</a:t>
            </a:r>
            <a:pPr algn="l" indent="0" marL="0">
              <a:lnSpc>
                <a:spcPts val="3038"/>
              </a:lnSpc>
              <a:buNone/>
            </a:pPr>
            <a:r>
              <a:rPr lang="en-US" sz="2025" dirty="0">
                <a:solidFill>
                  <a:srgbClr val="777E86"/>
                </a:solidFill>
                <a:latin typeface="Source Serif 4" pitchFamily="34" charset="0"/>
                <a:ea typeface="Source Serif 4" pitchFamily="34" charset="-122"/>
                <a:cs typeface="Source Serif 4" pitchFamily="34" charset="-120"/>
              </a:rPr>
              <a:t> =</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12 ×</a:t>
            </a:r>
            <a:pPr algn="l" indent="0" marL="0">
              <a:lnSpc>
                <a:spcPts val="3038"/>
              </a:lnSpc>
              <a:buNone/>
            </a:pPr>
            <a:r>
              <a:rPr lang="en-US" sz="2025" dirty="0">
                <a:solidFill>
                  <a:srgbClr val="1B1E22"/>
                </a:solidFill>
                <a:latin typeface="Source Serif 4" pitchFamily="34" charset="0"/>
                <a:ea typeface="Source Serif 4" pitchFamily="34" charset="-122"/>
                <a:cs typeface="Source Serif 4" pitchFamily="34" charset="-120"/>
              </a:rPr>
              <a:t> 50</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 768</a:t>
            </a:r>
            <a:pPr algn="l" indent="0" marL="0">
              <a:lnSpc>
                <a:spcPts val="3038"/>
              </a:lnSpc>
              <a:buNone/>
            </a:pPr>
            <a:r>
              <a:rPr lang="en-US" sz="2025" dirty="0">
                <a:solidFill>
                  <a:srgbClr val="777E86"/>
                </a:solidFill>
                <a:latin typeface="Source Serif 4" pitchFamily="34" charset="0"/>
                <a:ea typeface="Source Serif 4" pitchFamily="34" charset="-122"/>
                <a:cs typeface="Source Serif 4" pitchFamily="34" charset="-120"/>
              </a:rPr>
              <a:t> =</a:t>
            </a:r>
            <a:pPr algn="l" indent="0" marL="0">
              <a:lnSpc>
                <a:spcPts val="3038"/>
              </a:lnSpc>
              <a:buNone/>
            </a:pPr>
            <a:r>
              <a:rPr lang="en-US" sz="2025" b="1" dirty="0">
                <a:solidFill>
                  <a:srgbClr val="C4432C"/>
                </a:solidFill>
                <a:latin typeface="Source Serif 4" pitchFamily="34" charset="0"/>
                <a:ea typeface="Source Serif 4" pitchFamily="34" charset="-122"/>
                <a:cs typeface="Source Serif 4" pitchFamily="34" charset="-120"/>
              </a:rPr>
              <a:t> 460,800</a:t>
            </a:r>
            <a:pPr algn="l" indent="0" marL="0">
              <a:lnSpc>
                <a:spcPts val="3038"/>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prompt numbers, plus 78,438 for a 102-class head</a:t>
            </a:r>
            <a:endParaRPr lang="en-US" sz="2126" dirty="0"/>
          </a:p>
        </p:txBody>
      </p:sp>
      <p:sp>
        <p:nvSpPr>
          <p:cNvPr id="4" name="Text 2"/>
          <p:cNvSpPr txBox="1"/>
          <p:nvPr/>
        </p:nvSpPr>
        <p:spPr>
          <a:xfrm>
            <a:off x="762000" y="1857970"/>
            <a:ext cx="3658291"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Numbers trained and stored per task</a:t>
            </a:r>
            <a:endParaRPr lang="en-US" sz="1650" dirty="0"/>
          </a:p>
        </p:txBody>
      </p:sp>
      <p:sp>
        <p:nvSpPr>
          <p:cNvPr id="5" name="Text 3"/>
          <p:cNvSpPr txBox="1"/>
          <p:nvPr/>
        </p:nvSpPr>
        <p:spPr>
          <a:xfrm>
            <a:off x="762000" y="2351842"/>
            <a:ext cx="1249585"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6" name="Text 4"/>
          <p:cNvSpPr txBox="1"/>
          <p:nvPr/>
        </p:nvSpPr>
        <p:spPr>
          <a:xfrm>
            <a:off x="2667000" y="2357557"/>
            <a:ext cx="3421011"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all 85.8 million weights, retrained for this task</a:t>
            </a:r>
            <a:endParaRPr lang="en-US" sz="1350" dirty="0"/>
          </a:p>
        </p:txBody>
      </p:sp>
      <p:sp>
        <p:nvSpPr>
          <p:cNvPr id="7" name="Text 5"/>
          <p:cNvSpPr txBox="1"/>
          <p:nvPr/>
        </p:nvSpPr>
        <p:spPr>
          <a:xfrm>
            <a:off x="9048750" y="2351842"/>
            <a:ext cx="1320320" cy="217170"/>
          </a:xfrm>
          <a:prstGeom prst="rect">
            <a:avLst/>
          </a:prstGeom>
          <a:noFill/>
          <a:ln/>
        </p:spPr>
        <p:txBody>
          <a:bodyPr wrap="none" lIns="0" tIns="0" rIns="0" bIns="0" rtlCol="0" anchor="t"/>
          <a:lstStyle/>
          <a:p>
            <a:pPr algn="l" indent="0" marL="0">
              <a:lnSpc>
                <a:spcPts val="1710"/>
              </a:lnSpc>
              <a:buNone/>
            </a:pPr>
            <a:r>
              <a:rPr lang="en-US" sz="1875" b="1" dirty="0">
                <a:solidFill>
                  <a:srgbClr val="1B1E22"/>
                </a:solidFill>
                <a:latin typeface="Source Serif 4" pitchFamily="34" charset="0"/>
                <a:ea typeface="Source Serif 4" pitchFamily="34" charset="-122"/>
                <a:cs typeface="Source Serif 4" pitchFamily="34" charset="-120"/>
              </a:rPr>
              <a:t>343 MB</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100%</a:t>
            </a:r>
            <a:endParaRPr lang="en-US" sz="1875" dirty="0"/>
          </a:p>
        </p:txBody>
      </p:sp>
      <p:sp>
        <p:nvSpPr>
          <p:cNvPr id="8" name="Text 6"/>
          <p:cNvSpPr txBox="1"/>
          <p:nvPr/>
        </p:nvSpPr>
        <p:spPr>
          <a:xfrm>
            <a:off x="762000" y="2885242"/>
            <a:ext cx="797623"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425" dirty="0"/>
          </a:p>
        </p:txBody>
      </p:sp>
      <p:sp>
        <p:nvSpPr>
          <p:cNvPr id="9" name="Text 7"/>
          <p:cNvSpPr txBox="1"/>
          <p:nvPr/>
        </p:nvSpPr>
        <p:spPr>
          <a:xfrm>
            <a:off x="2706737" y="2890957"/>
            <a:ext cx="4679847"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ans 3 ExtraLight" pitchFamily="34" charset="0"/>
                <a:ea typeface="Source Sans 3 ExtraLight" pitchFamily="34" charset="-122"/>
                <a:cs typeface="Source Sans 3 ExtraLight" pitchFamily="34" charset="-120"/>
              </a:rPr>
              <a:t>the same 85.8 million weights, frozen and shared by every task</a:t>
            </a:r>
            <a:endParaRPr lang="en-US" sz="1350" dirty="0"/>
          </a:p>
        </p:txBody>
      </p:sp>
      <p:sp>
        <p:nvSpPr>
          <p:cNvPr id="10" name="Text 8"/>
          <p:cNvSpPr txBox="1"/>
          <p:nvPr/>
        </p:nvSpPr>
        <p:spPr>
          <a:xfrm>
            <a:off x="9048750" y="2885242"/>
            <a:ext cx="1307473" cy="217170"/>
          </a:xfrm>
          <a:prstGeom prst="rect">
            <a:avLst/>
          </a:prstGeom>
          <a:noFill/>
          <a:ln/>
        </p:spPr>
        <p:txBody>
          <a:bodyPr wrap="none" lIns="0" tIns="0" rIns="0" bIns="0" rtlCol="0" anchor="t"/>
          <a:lstStyle/>
          <a:p>
            <a:pPr algn="l" indent="0" marL="0">
              <a:lnSpc>
                <a:spcPts val="1710"/>
              </a:lnSpc>
              <a:buNone/>
            </a:pPr>
            <a:r>
              <a:rPr lang="en-US" sz="1875" b="1" dirty="0">
                <a:solidFill>
                  <a:srgbClr val="C4432C"/>
                </a:solidFill>
                <a:latin typeface="Source Serif 4" pitchFamily="34" charset="0"/>
                <a:ea typeface="Source Serif 4" pitchFamily="34" charset="-122"/>
                <a:cs typeface="Source Serif 4" pitchFamily="34" charset="-120"/>
              </a:rPr>
              <a:t>2.2 MB</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0.63%</a:t>
            </a:r>
            <a:endParaRPr lang="en-US" sz="1875" dirty="0"/>
          </a:p>
        </p:txBody>
      </p:sp>
      <p:sp>
        <p:nvSpPr>
          <p:cNvPr id="11" name="Text 9"/>
          <p:cNvSpPr txBox="1"/>
          <p:nvPr/>
        </p:nvSpPr>
        <p:spPr>
          <a:xfrm>
            <a:off x="762000" y="3529608"/>
            <a:ext cx="1981700"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Compute per image</a:t>
            </a:r>
            <a:endParaRPr lang="en-US" sz="1650" dirty="0"/>
          </a:p>
        </p:txBody>
      </p:sp>
      <p:sp>
        <p:nvSpPr>
          <p:cNvPr id="12" name="Text 10"/>
          <p:cNvSpPr txBox="1"/>
          <p:nvPr/>
        </p:nvSpPr>
        <p:spPr>
          <a:xfrm>
            <a:off x="762000" y="4023479"/>
            <a:ext cx="738033"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Plain ViT</a:t>
            </a:r>
            <a:endParaRPr lang="en-US" sz="1425" dirty="0"/>
          </a:p>
        </p:txBody>
      </p:sp>
      <p:sp>
        <p:nvSpPr>
          <p:cNvPr id="13" name="Text 11"/>
          <p:cNvSpPr txBox="1"/>
          <p:nvPr/>
        </p:nvSpPr>
        <p:spPr>
          <a:xfrm>
            <a:off x="2667000" y="4029194"/>
            <a:ext cx="858917"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197 tokens</a:t>
            </a:r>
            <a:endParaRPr lang="en-US" sz="1350" dirty="0"/>
          </a:p>
        </p:txBody>
      </p:sp>
      <p:sp>
        <p:nvSpPr>
          <p:cNvPr id="14" name="Text 12"/>
          <p:cNvSpPr txBox="1"/>
          <p:nvPr/>
        </p:nvSpPr>
        <p:spPr>
          <a:xfrm>
            <a:off x="9048750" y="4023479"/>
            <a:ext cx="645628" cy="217170"/>
          </a:xfrm>
          <a:prstGeom prst="rect">
            <a:avLst/>
          </a:prstGeom>
          <a:noFill/>
          <a:ln/>
        </p:spPr>
        <p:txBody>
          <a:bodyPr wrap="none" lIns="0" tIns="0" rIns="0" bIns="0" rtlCol="0" anchor="t"/>
          <a:lstStyle/>
          <a:p>
            <a:pPr algn="l" indent="0" marL="0">
              <a:lnSpc>
                <a:spcPts val="1710"/>
              </a:lnSpc>
              <a:buNone/>
            </a:pPr>
            <a:r>
              <a:rPr lang="en-US" sz="1875" b="1" dirty="0">
                <a:solidFill>
                  <a:srgbClr val="1B1E22"/>
                </a:solidFill>
                <a:latin typeface="Source Serif 4" pitchFamily="34" charset="0"/>
                <a:ea typeface="Source Serif 4" pitchFamily="34" charset="-122"/>
                <a:cs typeface="Source Serif 4" pitchFamily="34" charset="-120"/>
              </a:rPr>
              <a:t>1.00×</a:t>
            </a:r>
            <a:endParaRPr lang="en-US" sz="1875" dirty="0"/>
          </a:p>
        </p:txBody>
      </p:sp>
      <p:sp>
        <p:nvSpPr>
          <p:cNvPr id="15" name="Text 13"/>
          <p:cNvSpPr txBox="1"/>
          <p:nvPr/>
        </p:nvSpPr>
        <p:spPr>
          <a:xfrm>
            <a:off x="762000" y="4556879"/>
            <a:ext cx="797623"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425" dirty="0"/>
          </a:p>
        </p:txBody>
      </p:sp>
      <p:sp>
        <p:nvSpPr>
          <p:cNvPr id="16" name="Text 14"/>
          <p:cNvSpPr txBox="1"/>
          <p:nvPr/>
        </p:nvSpPr>
        <p:spPr>
          <a:xfrm>
            <a:off x="2667000" y="4562594"/>
            <a:ext cx="858917"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197 tokens</a:t>
            </a:r>
            <a:endParaRPr lang="en-US" sz="1350" dirty="0"/>
          </a:p>
        </p:txBody>
      </p:sp>
      <p:sp>
        <p:nvSpPr>
          <p:cNvPr id="17" name="Text 15"/>
          <p:cNvSpPr txBox="1"/>
          <p:nvPr/>
        </p:nvSpPr>
        <p:spPr>
          <a:xfrm>
            <a:off x="9048750" y="4556879"/>
            <a:ext cx="2024574" cy="217170"/>
          </a:xfrm>
          <a:prstGeom prst="rect">
            <a:avLst/>
          </a:prstGeom>
          <a:noFill/>
          <a:ln/>
        </p:spPr>
        <p:txBody>
          <a:bodyPr wrap="none" lIns="0" tIns="0" rIns="0" bIns="0" rtlCol="0" anchor="t"/>
          <a:lstStyle/>
          <a:p>
            <a:pPr algn="l" indent="0" marL="0">
              <a:lnSpc>
                <a:spcPts val="1710"/>
              </a:lnSpc>
              <a:buNone/>
            </a:pPr>
            <a:r>
              <a:rPr lang="en-US" sz="1875" b="1" dirty="0">
                <a:solidFill>
                  <a:srgbClr val="C4432C"/>
                </a:solidFill>
                <a:latin typeface="Source Serif 4" pitchFamily="34" charset="0"/>
                <a:ea typeface="Source Serif 4" pitchFamily="34" charset="-122"/>
                <a:cs typeface="Source Serif 4" pitchFamily="34" charset="-120"/>
              </a:rPr>
              <a:t>1.27×</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+50 prompt tokens</a:t>
            </a:r>
            <a:endParaRPr lang="en-US" sz="1875" dirty="0"/>
          </a:p>
        </p:txBody>
      </p:sp>
      <p:sp>
        <p:nvSpPr>
          <p:cNvPr id="18" name="Text 16"/>
          <p:cNvSpPr txBox="1"/>
          <p:nvPr/>
        </p:nvSpPr>
        <p:spPr>
          <a:xfrm>
            <a:off x="762000" y="5257919"/>
            <a:ext cx="10605802" cy="506730"/>
          </a:xfrm>
          <a:prstGeom prst="rect">
            <a:avLst/>
          </a:prstGeom>
          <a:noFill/>
          <a:ln/>
        </p:spPr>
        <p:txBody>
          <a:bodyPr wrap="none" lIns="0" tIns="0" rIns="0" bIns="0" rtlCol="0" anchor="t"/>
          <a:lstStyle/>
          <a:p>
            <a:pPr algn="l" indent="0" marL="0">
              <a:lnSpc>
                <a:spcPts val="1995"/>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Shown for p = 50; at p = 200 the file is 7.7 MB and compute is about 2.1×. More prompts keep the file small, but every image carries them</a:t>
            </a:r>
            <a:br/>
            <a:pPr algn="l" indent="0" marL="0">
              <a:lnSpc>
                <a:spcPts val="1995"/>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through all 12 layers.</a:t>
            </a:r>
            <a:endParaRPr lang="en-US" sz="1425" dirty="0"/>
          </a:p>
        </p:txBody>
      </p:sp>
      <p:sp>
        <p:nvSpPr>
          <p:cNvPr id="19" name="Text 17"/>
          <p:cNvSpPr txBox="1"/>
          <p:nvPr/>
        </p:nvSpPr>
        <p:spPr>
          <a:xfrm>
            <a:off x="762000" y="6090791"/>
            <a:ext cx="10891683"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ViT-B/16,</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N</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12 layers,</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768, 32-bit numbers. Compute counts multiply-adds per layer for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n</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tokens (12</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nd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² + 2</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n</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²</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The paper measures about 2× test latency at</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p</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200 (Jia et</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al. 2022, Table 12).</a:t>
            </a:r>
            <a:endParaRPr lang="en-US" sz="1125" dirty="0"/>
          </a:p>
        </p:txBody>
      </p:sp>
      <p:sp>
        <p:nvSpPr>
          <p:cNvPr id="20" name="Text 18"/>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10</a:t>
            </a:r>
            <a:endParaRPr lang="en-US" sz="112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026527"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in code: a few lines and one new hyperparameter</a:t>
            </a:r>
            <a:endParaRPr lang="en-US" sz="2625" dirty="0"/>
          </a:p>
        </p:txBody>
      </p:sp>
      <p:sp>
        <p:nvSpPr>
          <p:cNvPr id="3" name="Text 1"/>
          <p:cNvSpPr txBox="1"/>
          <p:nvPr/>
        </p:nvSpPr>
        <p:spPr>
          <a:xfrm>
            <a:off x="1057275" y="1296561"/>
            <a:ext cx="7130034" cy="250984"/>
          </a:xfrm>
          <a:prstGeom prst="rect">
            <a:avLst/>
          </a:prstGeom>
          <a:noFill/>
          <a:ln/>
        </p:spPr>
        <p:txBody>
          <a:bodyPr wrap="none" lIns="0" tIns="0" rIns="0" bIns="0" rtlCol="0" anchor="t"/>
          <a:lstStyle/>
          <a:p>
            <a:pPr algn="l" indent="0" marL="0">
              <a:lnSpc>
                <a:spcPts val="1976"/>
              </a:lnSpc>
              <a:buNone/>
            </a:pPr>
            <a:r>
              <a:rPr lang="en-US" sz="1275" dirty="0">
                <a:solidFill>
                  <a:srgbClr val="777E86"/>
                </a:solidFill>
                <a:latin typeface="Source Code Pro ExtraLight" pitchFamily="34" charset="0"/>
                <a:ea typeface="Source Code Pro ExtraLight" pitchFamily="34" charset="-122"/>
                <a:cs typeface="Source Code Pro ExtraLight" pitchFamily="34" charset="-120"/>
              </a:rPr>
              <a:t># VPT-deep on a frozen ViT-B/16, simplified from demo/vpt/vpt_model.py</a:t>
            </a:r>
            <a:endParaRPr lang="en-US" sz="1275" dirty="0"/>
          </a:p>
        </p:txBody>
      </p:sp>
      <p:sp>
        <p:nvSpPr>
          <p:cNvPr id="4" name="Text 2"/>
          <p:cNvSpPr txBox="1"/>
          <p:nvPr/>
        </p:nvSpPr>
        <p:spPr>
          <a:xfrm>
            <a:off x="1057275" y="1547485"/>
            <a:ext cx="9049941" cy="250984"/>
          </a:xfrm>
          <a:prstGeom prst="rect">
            <a:avLst/>
          </a:prstGeom>
          <a:noFill/>
          <a:ln/>
        </p:spPr>
        <p:txBody>
          <a:bodyPr wrap="none" lIns="0" tIns="0" rIns="0" bIns="0" rtlCol="0" anchor="t"/>
          <a:lstStyle/>
          <a:p>
            <a:pPr algn="l" indent="0" marL="0">
              <a:lnSpc>
                <a:spcPts val="1976"/>
              </a:lnSpc>
              <a:buNone/>
            </a:pPr>
            <a:r>
              <a:rPr lang="en-US" sz="1275" dirty="0">
                <a:solidFill>
                  <a:srgbClr val="1B1E22"/>
                </a:solidFill>
                <a:latin typeface="Source Code Pro ExtraLight" pitchFamily="34" charset="0"/>
                <a:ea typeface="Source Code Pro ExtraLight" pitchFamily="34" charset="-122"/>
                <a:cs typeface="Source Code Pro ExtraLight" pitchFamily="34" charset="-120"/>
              </a:rPr>
              <a:t>vit = timm.create_model(BACKBONE, pretrained=True)</a:t>
            </a:r>
            <a:pPr algn="l" indent="0" marL="0">
              <a:lnSpc>
                <a:spcPts val="1976"/>
              </a:lnSpc>
              <a:buNone/>
            </a:pPr>
            <a:r>
              <a:rPr lang="en-US" sz="1275" dirty="0">
                <a:solidFill>
                  <a:srgbClr val="777E86"/>
                </a:solidFill>
                <a:latin typeface="Source Code Pro ExtraLight" pitchFamily="34" charset="0"/>
                <a:ea typeface="Source Code Pro ExtraLight" pitchFamily="34" charset="-122"/>
                <a:cs typeface="Source Code Pro ExtraLight" pitchFamily="34" charset="-120"/>
              </a:rPr>
              <a:t> # ImageNet-21k ViT-B/16</a:t>
            </a:r>
            <a:endParaRPr lang="en-US" sz="1275" dirty="0"/>
          </a:p>
        </p:txBody>
      </p:sp>
      <p:sp>
        <p:nvSpPr>
          <p:cNvPr id="5" name="Text 3"/>
          <p:cNvSpPr txBox="1"/>
          <p:nvPr/>
        </p:nvSpPr>
        <p:spPr>
          <a:xfrm>
            <a:off x="1057275" y="1798409"/>
            <a:ext cx="8443662" cy="250984"/>
          </a:xfrm>
          <a:prstGeom prst="rect">
            <a:avLst/>
          </a:prstGeom>
          <a:noFill/>
          <a:ln/>
        </p:spPr>
        <p:txBody>
          <a:bodyPr wrap="none" lIns="0" tIns="0" rIns="0" bIns="0" rtlCol="0" anchor="t"/>
          <a:lstStyle/>
          <a:p>
            <a:pPr algn="l" indent="0" marL="0">
              <a:lnSpc>
                <a:spcPts val="1976"/>
              </a:lnSpc>
              <a:buNone/>
            </a:pPr>
            <a:r>
              <a:rPr lang="en-US" sz="1275" dirty="0">
                <a:solidFill>
                  <a:srgbClr val="2D5D92"/>
                </a:solidFill>
                <a:latin typeface="Source Code Pro ExtraLight" pitchFamily="34" charset="0"/>
                <a:ea typeface="Source Code Pro ExtraLight" pitchFamily="34" charset="-122"/>
                <a:cs typeface="Source Code Pro ExtraLight" pitchFamily="34" charset="-120"/>
              </a:rPr>
              <a:t>vit.requires_grad_(False)</a:t>
            </a:r>
            <a:pPr algn="l" indent="0" marL="0">
              <a:lnSpc>
                <a:spcPts val="1976"/>
              </a:lnSpc>
              <a:buNone/>
            </a:pPr>
            <a:r>
              <a:rPr lang="en-US" sz="1275" dirty="0">
                <a:solidFill>
                  <a:srgbClr val="777E86"/>
                </a:solidFill>
                <a:latin typeface="Source Code Pro ExtraLight" pitchFamily="34" charset="0"/>
                <a:ea typeface="Source Code Pro ExtraLight" pitchFamily="34" charset="-122"/>
                <a:cs typeface="Source Code Pro ExtraLight" pitchFamily="34" charset="-120"/>
              </a:rPr>
              <a:t> # backbone frozen</a:t>
            </a:r>
            <a:endParaRPr lang="en-US" sz="1275" dirty="0"/>
          </a:p>
        </p:txBody>
      </p:sp>
      <p:sp>
        <p:nvSpPr>
          <p:cNvPr id="6" name="Text 4"/>
          <p:cNvSpPr txBox="1"/>
          <p:nvPr/>
        </p:nvSpPr>
        <p:spPr>
          <a:xfrm>
            <a:off x="1057275" y="2049334"/>
            <a:ext cx="9757136" cy="250984"/>
          </a:xfrm>
          <a:prstGeom prst="rect">
            <a:avLst/>
          </a:prstGeom>
          <a:noFill/>
          <a:ln/>
        </p:spPr>
        <p:txBody>
          <a:bodyPr wrap="none" lIns="0" tIns="0" rIns="0" bIns="0" rtlCol="0" anchor="t"/>
          <a:lstStyle/>
          <a:p>
            <a:pPr algn="l" indent="0" marL="0">
              <a:lnSpc>
                <a:spcPts val="1976"/>
              </a:lnSpc>
              <a:buNone/>
            </a:pPr>
            <a:r>
              <a:rPr lang="en-US" sz="1275" dirty="0">
                <a:solidFill>
                  <a:srgbClr val="C4432C"/>
                </a:solidFill>
                <a:latin typeface="Source Code Pro ExtraLight" pitchFamily="34" charset="0"/>
                <a:ea typeface="Source Code Pro ExtraLight" pitchFamily="34" charset="-122"/>
                <a:cs typeface="Source Code Pro ExtraLight" pitchFamily="34" charset="-120"/>
              </a:rPr>
              <a:t>prompts = nn.Parameter(torch.empty(12, p, 768).uniform_(-b, b))</a:t>
            </a:r>
            <a:pPr algn="l" indent="0" marL="0">
              <a:lnSpc>
                <a:spcPts val="1976"/>
              </a:lnSpc>
              <a:buNone/>
            </a:pPr>
            <a:r>
              <a:rPr lang="en-US" sz="1275" dirty="0">
                <a:solidFill>
                  <a:srgbClr val="9A5A4C"/>
                </a:solidFill>
                <a:latin typeface="Source Code Pro ExtraLight" pitchFamily="34" charset="0"/>
                <a:ea typeface="Source Code Pro ExtraLight" pitchFamily="34" charset="-122"/>
                <a:cs typeface="Source Code Pro ExtraLight" pitchFamily="34" charset="-120"/>
              </a:rPr>
              <a:t> # trained: 12 layers × p × 768</a:t>
            </a:r>
            <a:endParaRPr lang="en-US" sz="1275" dirty="0"/>
          </a:p>
        </p:txBody>
      </p:sp>
      <p:sp>
        <p:nvSpPr>
          <p:cNvPr id="7" name="Text 5"/>
          <p:cNvSpPr txBox="1"/>
          <p:nvPr/>
        </p:nvSpPr>
        <p:spPr>
          <a:xfrm>
            <a:off x="1057275" y="2300258"/>
            <a:ext cx="9251930" cy="250984"/>
          </a:xfrm>
          <a:prstGeom prst="rect">
            <a:avLst/>
          </a:prstGeom>
          <a:noFill/>
          <a:ln/>
        </p:spPr>
        <p:txBody>
          <a:bodyPr wrap="none" lIns="0" tIns="0" rIns="0" bIns="0" rtlCol="0" anchor="t"/>
          <a:lstStyle/>
          <a:p>
            <a:pPr algn="l" indent="0" marL="0">
              <a:lnSpc>
                <a:spcPts val="1976"/>
              </a:lnSpc>
              <a:buNone/>
            </a:pPr>
            <a:r>
              <a:rPr lang="en-US" sz="1275" dirty="0">
                <a:solidFill>
                  <a:srgbClr val="C4432C"/>
                </a:solidFill>
                <a:latin typeface="Source Code Pro ExtraLight" pitchFamily="34" charset="0"/>
                <a:ea typeface="Source Code Pro ExtraLight" pitchFamily="34" charset="-122"/>
                <a:cs typeface="Source Code Pro ExtraLight" pitchFamily="34" charset="-120"/>
              </a:rPr>
              <a:t>head = nn.Linear(768, num_classes)</a:t>
            </a:r>
            <a:pPr algn="l" indent="0" marL="0">
              <a:lnSpc>
                <a:spcPts val="1976"/>
              </a:lnSpc>
              <a:buNone/>
            </a:pPr>
            <a:r>
              <a:rPr lang="en-US" sz="1275" dirty="0">
                <a:solidFill>
                  <a:srgbClr val="9A5A4C"/>
                </a:solidFill>
                <a:latin typeface="Source Code Pro ExtraLight" pitchFamily="34" charset="0"/>
                <a:ea typeface="Source Code Pro ExtraLight" pitchFamily="34" charset="-122"/>
                <a:cs typeface="Source Code Pro ExtraLight" pitchFamily="34" charset="-120"/>
              </a:rPr>
              <a:t> # trained: the classifier</a:t>
            </a:r>
            <a:endParaRPr lang="en-US" sz="1275" dirty="0"/>
          </a:p>
        </p:txBody>
      </p:sp>
      <p:sp>
        <p:nvSpPr>
          <p:cNvPr id="8" name="Text 6"/>
          <p:cNvSpPr txBox="1"/>
          <p:nvPr/>
        </p:nvSpPr>
        <p:spPr>
          <a:xfrm>
            <a:off x="1057275" y="2802106"/>
            <a:ext cx="1774912" cy="250984"/>
          </a:xfrm>
          <a:prstGeom prst="rect">
            <a:avLst/>
          </a:prstGeom>
          <a:noFill/>
          <a:ln/>
        </p:spPr>
        <p:txBody>
          <a:bodyPr wrap="none" lIns="0" tIns="0" rIns="0" bIns="0" rtlCol="0" anchor="t"/>
          <a:lstStyle/>
          <a:p>
            <a:pPr algn="l" indent="0" marL="0">
              <a:lnSpc>
                <a:spcPts val="1976"/>
              </a:lnSpc>
              <a:buNone/>
            </a:pPr>
            <a:r>
              <a:rPr lang="en-US" sz="1275" dirty="0">
                <a:solidFill>
                  <a:srgbClr val="1B1E22"/>
                </a:solidFill>
                <a:latin typeface="Source Code Pro ExtraLight" pitchFamily="34" charset="0"/>
                <a:ea typeface="Source Code Pro ExtraLight" pitchFamily="34" charset="-122"/>
                <a:cs typeface="Source Code Pro ExtraLight" pitchFamily="34" charset="-120"/>
              </a:rPr>
              <a:t>def forward(img):</a:t>
            </a:r>
            <a:endParaRPr lang="en-US" sz="1275" dirty="0"/>
          </a:p>
        </p:txBody>
      </p:sp>
      <p:sp>
        <p:nvSpPr>
          <p:cNvPr id="9" name="Text 7"/>
          <p:cNvSpPr txBox="1"/>
          <p:nvPr/>
        </p:nvSpPr>
        <p:spPr>
          <a:xfrm>
            <a:off x="1445865" y="3053030"/>
            <a:ext cx="9049941" cy="250984"/>
          </a:xfrm>
          <a:prstGeom prst="rect">
            <a:avLst/>
          </a:prstGeom>
          <a:noFill/>
          <a:ln/>
        </p:spPr>
        <p:txBody>
          <a:bodyPr wrap="none" lIns="0" tIns="0" rIns="0" bIns="0" rtlCol="0" anchor="t"/>
          <a:lstStyle/>
          <a:p>
            <a:pPr algn="l" indent="0" marL="0">
              <a:lnSpc>
                <a:spcPts val="1976"/>
              </a:lnSpc>
              <a:buNone/>
            </a:pPr>
            <a:r>
              <a:rPr lang="en-US" sz="1275" dirty="0">
                <a:solidFill>
                  <a:srgbClr val="1B1E22"/>
                </a:solidFill>
                <a:latin typeface="Source Code Pro ExtraLight" pitchFamily="34" charset="0"/>
                <a:ea typeface="Source Code Pro ExtraLight" pitchFamily="34" charset="-122"/>
                <a:cs typeface="Source Code Pro ExtraLight" pitchFamily="34" charset="-120"/>
              </a:rPr>
              <a:t>x = vit._pos_embed(vit.patch_embed(img))</a:t>
            </a:r>
            <a:pPr algn="l" indent="0" marL="0">
              <a:lnSpc>
                <a:spcPts val="1976"/>
              </a:lnSpc>
              <a:buNone/>
            </a:pPr>
            <a:r>
              <a:rPr lang="en-US" sz="1275" dirty="0">
                <a:solidFill>
                  <a:srgbClr val="777E86"/>
                </a:solidFill>
                <a:latin typeface="Source Code Pro ExtraLight" pitchFamily="34" charset="0"/>
                <a:ea typeface="Source Code Pro ExtraLight" pitchFamily="34" charset="-122"/>
                <a:cs typeface="Source Code Pro ExtraLight" pitchFamily="34" charset="-120"/>
              </a:rPr>
              <a:t> # [CLS] + 196 patch vectors</a:t>
            </a:r>
            <a:endParaRPr lang="en-US" sz="1275" dirty="0"/>
          </a:p>
        </p:txBody>
      </p:sp>
      <p:sp>
        <p:nvSpPr>
          <p:cNvPr id="10" name="Text 8"/>
          <p:cNvSpPr txBox="1"/>
          <p:nvPr/>
        </p:nvSpPr>
        <p:spPr>
          <a:xfrm>
            <a:off x="1445865" y="3303955"/>
            <a:ext cx="3896808" cy="250984"/>
          </a:xfrm>
          <a:prstGeom prst="rect">
            <a:avLst/>
          </a:prstGeom>
          <a:noFill/>
          <a:ln/>
        </p:spPr>
        <p:txBody>
          <a:bodyPr wrap="none" lIns="0" tIns="0" rIns="0" bIns="0" rtlCol="0" anchor="t"/>
          <a:lstStyle/>
          <a:p>
            <a:pPr algn="l" indent="0" marL="0">
              <a:lnSpc>
                <a:spcPts val="1976"/>
              </a:lnSpc>
              <a:buNone/>
            </a:pPr>
            <a:r>
              <a:rPr lang="en-US" sz="1275" dirty="0">
                <a:solidFill>
                  <a:srgbClr val="1B1E22"/>
                </a:solidFill>
                <a:latin typeface="Source Code Pro ExtraLight" pitchFamily="34" charset="0"/>
                <a:ea typeface="Source Code Pro ExtraLight" pitchFamily="34" charset="-122"/>
                <a:cs typeface="Source Code Pro ExtraLight" pitchFamily="34" charset="-120"/>
              </a:rPr>
              <a:t>for i, layer in enumerate(vit.blocks):</a:t>
            </a:r>
            <a:endParaRPr lang="en-US" sz="1275" dirty="0"/>
          </a:p>
        </p:txBody>
      </p:sp>
      <p:sp>
        <p:nvSpPr>
          <p:cNvPr id="11" name="Text 9"/>
          <p:cNvSpPr txBox="1"/>
          <p:nvPr/>
        </p:nvSpPr>
        <p:spPr>
          <a:xfrm>
            <a:off x="1834455" y="3554879"/>
            <a:ext cx="8645807" cy="250984"/>
          </a:xfrm>
          <a:prstGeom prst="rect">
            <a:avLst/>
          </a:prstGeom>
          <a:noFill/>
          <a:ln/>
        </p:spPr>
        <p:txBody>
          <a:bodyPr wrap="none" lIns="0" tIns="0" rIns="0" bIns="0" rtlCol="0" anchor="t"/>
          <a:lstStyle/>
          <a:p>
            <a:pPr algn="l" indent="0" marL="0">
              <a:lnSpc>
                <a:spcPts val="1976"/>
              </a:lnSpc>
              <a:buNone/>
            </a:pPr>
            <a:r>
              <a:rPr lang="en-US" sz="1275" dirty="0">
                <a:solidFill>
                  <a:srgbClr val="C4432C"/>
                </a:solidFill>
                <a:latin typeface="Source Code Pro ExtraLight" pitchFamily="34" charset="0"/>
                <a:ea typeface="Source Code Pro ExtraLight" pitchFamily="34" charset="-122"/>
                <a:cs typeface="Source Code Pro ExtraLight" pitchFamily="34" charset="-120"/>
              </a:rPr>
              <a:t>rest = x[:, 1:] if i == 0 else x[:, 1 + p:]</a:t>
            </a:r>
            <a:pPr algn="l" indent="0" marL="0">
              <a:lnSpc>
                <a:spcPts val="1976"/>
              </a:lnSpc>
              <a:buNone/>
            </a:pPr>
            <a:r>
              <a:rPr lang="en-US" sz="1275" dirty="0">
                <a:solidFill>
                  <a:srgbClr val="9A5A4C"/>
                </a:solidFill>
                <a:latin typeface="Source Code Pro ExtraLight" pitchFamily="34" charset="0"/>
                <a:ea typeface="Source Code Pro ExtraLight" pitchFamily="34" charset="-122"/>
                <a:cs typeface="Source Code Pro ExtraLight" pitchFamily="34" charset="-120"/>
              </a:rPr>
              <a:t> # drop last layer's prompts</a:t>
            </a:r>
            <a:endParaRPr lang="en-US" sz="1275" dirty="0"/>
          </a:p>
        </p:txBody>
      </p:sp>
      <p:sp>
        <p:nvSpPr>
          <p:cNvPr id="12" name="Text 10"/>
          <p:cNvSpPr txBox="1"/>
          <p:nvPr/>
        </p:nvSpPr>
        <p:spPr>
          <a:xfrm>
            <a:off x="1834455" y="3805803"/>
            <a:ext cx="8140601" cy="250984"/>
          </a:xfrm>
          <a:prstGeom prst="rect">
            <a:avLst/>
          </a:prstGeom>
          <a:noFill/>
          <a:ln/>
        </p:spPr>
        <p:txBody>
          <a:bodyPr wrap="none" lIns="0" tIns="0" rIns="0" bIns="0" rtlCol="0" anchor="t"/>
          <a:lstStyle/>
          <a:p>
            <a:pPr algn="l" indent="0" marL="0">
              <a:lnSpc>
                <a:spcPts val="1976"/>
              </a:lnSpc>
              <a:buNone/>
            </a:pPr>
            <a:r>
              <a:rPr lang="en-US" sz="1275" dirty="0">
                <a:solidFill>
                  <a:srgbClr val="C4432C"/>
                </a:solidFill>
                <a:latin typeface="Source Code Pro ExtraLight" pitchFamily="34" charset="0"/>
                <a:ea typeface="Source Code Pro ExtraLight" pitchFamily="34" charset="-122"/>
                <a:cs typeface="Source Code Pro ExtraLight" pitchFamily="34" charset="-120"/>
              </a:rPr>
              <a:t>P = prompts[i].expand(len(x), -1, -1)</a:t>
            </a:r>
            <a:pPr algn="l" indent="0" marL="0">
              <a:lnSpc>
                <a:spcPts val="1976"/>
              </a:lnSpc>
              <a:buNone/>
            </a:pPr>
            <a:r>
              <a:rPr lang="en-US" sz="1275" dirty="0">
                <a:solidFill>
                  <a:srgbClr val="9A5A4C"/>
                </a:solidFill>
                <a:latin typeface="Source Code Pro ExtraLight" pitchFamily="34" charset="0"/>
                <a:ea typeface="Source Code Pro ExtraLight" pitchFamily="34" charset="-122"/>
                <a:cs typeface="Source Code Pro ExtraLight" pitchFamily="34" charset="-120"/>
              </a:rPr>
              <a:t> # this layer's prompts</a:t>
            </a:r>
            <a:endParaRPr lang="en-US" sz="1275" dirty="0"/>
          </a:p>
        </p:txBody>
      </p:sp>
      <p:sp>
        <p:nvSpPr>
          <p:cNvPr id="13" name="Text 11"/>
          <p:cNvSpPr txBox="1"/>
          <p:nvPr/>
        </p:nvSpPr>
        <p:spPr>
          <a:xfrm>
            <a:off x="1834455" y="4056727"/>
            <a:ext cx="9151013" cy="250984"/>
          </a:xfrm>
          <a:prstGeom prst="rect">
            <a:avLst/>
          </a:prstGeom>
          <a:noFill/>
          <a:ln/>
        </p:spPr>
        <p:txBody>
          <a:bodyPr wrap="none" lIns="0" tIns="0" rIns="0" bIns="0" rtlCol="0" anchor="t"/>
          <a:lstStyle/>
          <a:p>
            <a:pPr algn="l" indent="0" marL="0">
              <a:lnSpc>
                <a:spcPts val="1976"/>
              </a:lnSpc>
              <a:buNone/>
            </a:pPr>
            <a:r>
              <a:rPr lang="en-US" sz="1275" dirty="0">
                <a:solidFill>
                  <a:srgbClr val="C4432C"/>
                </a:solidFill>
                <a:latin typeface="Source Code Pro ExtraLight" pitchFamily="34" charset="0"/>
                <a:ea typeface="Source Code Pro ExtraLight" pitchFamily="34" charset="-122"/>
                <a:cs typeface="Source Code Pro ExtraLight" pitchFamily="34" charset="-120"/>
              </a:rPr>
              <a:t>x = layer(torch.cat([x[:, :1], P, rest], dim=1))</a:t>
            </a:r>
            <a:pPr algn="l" indent="0" marL="0">
              <a:lnSpc>
                <a:spcPts val="1976"/>
              </a:lnSpc>
              <a:buNone/>
            </a:pPr>
            <a:r>
              <a:rPr lang="en-US" sz="1275" dirty="0">
                <a:solidFill>
                  <a:srgbClr val="9A5A4C"/>
                </a:solidFill>
                <a:latin typeface="Source Code Pro ExtraLight" pitchFamily="34" charset="0"/>
                <a:ea typeface="Source Code Pro ExtraLight" pitchFamily="34" charset="-122"/>
                <a:cs typeface="Source Code Pro ExtraLight" pitchFamily="34" charset="-120"/>
              </a:rPr>
              <a:t> # frozen layer on [CLS, P, rest]</a:t>
            </a:r>
            <a:endParaRPr lang="en-US" sz="1275" dirty="0"/>
          </a:p>
        </p:txBody>
      </p:sp>
      <p:sp>
        <p:nvSpPr>
          <p:cNvPr id="14" name="Text 12"/>
          <p:cNvSpPr txBox="1"/>
          <p:nvPr/>
        </p:nvSpPr>
        <p:spPr>
          <a:xfrm>
            <a:off x="1445865" y="4307651"/>
            <a:ext cx="8443662" cy="250984"/>
          </a:xfrm>
          <a:prstGeom prst="rect">
            <a:avLst/>
          </a:prstGeom>
          <a:noFill/>
          <a:ln/>
        </p:spPr>
        <p:txBody>
          <a:bodyPr wrap="none" lIns="0" tIns="0" rIns="0" bIns="0" rtlCol="0" anchor="t"/>
          <a:lstStyle/>
          <a:p>
            <a:pPr algn="l" indent="0" marL="0">
              <a:lnSpc>
                <a:spcPts val="1976"/>
              </a:lnSpc>
              <a:buNone/>
            </a:pPr>
            <a:r>
              <a:rPr lang="en-US" sz="1275" dirty="0">
                <a:solidFill>
                  <a:srgbClr val="1B1E22"/>
                </a:solidFill>
                <a:latin typeface="Source Code Pro ExtraLight" pitchFamily="34" charset="0"/>
                <a:ea typeface="Source Code Pro ExtraLight" pitchFamily="34" charset="-122"/>
                <a:cs typeface="Source Code Pro ExtraLight" pitchFamily="34" charset="-120"/>
              </a:rPr>
              <a:t>return head(vit.norm(x)[:, 0])</a:t>
            </a:r>
            <a:pPr algn="l" indent="0" marL="0">
              <a:lnSpc>
                <a:spcPts val="1976"/>
              </a:lnSpc>
              <a:buNone/>
            </a:pPr>
            <a:r>
              <a:rPr lang="en-US" sz="1275" dirty="0">
                <a:solidFill>
                  <a:srgbClr val="777E86"/>
                </a:solidFill>
                <a:latin typeface="Source Code Pro ExtraLight" pitchFamily="34" charset="0"/>
                <a:ea typeface="Source Code Pro ExtraLight" pitchFamily="34" charset="-122"/>
                <a:cs typeface="Source Code Pro ExtraLight" pitchFamily="34" charset="-120"/>
              </a:rPr>
              <a:t> # classify from [CLS]</a:t>
            </a:r>
            <a:endParaRPr lang="en-US" sz="1275" dirty="0"/>
          </a:p>
        </p:txBody>
      </p:sp>
      <p:sp>
        <p:nvSpPr>
          <p:cNvPr id="15" name="Text 13"/>
          <p:cNvSpPr txBox="1"/>
          <p:nvPr/>
        </p:nvSpPr>
        <p:spPr>
          <a:xfrm>
            <a:off x="762000" y="4926479"/>
            <a:ext cx="3392067" cy="994410"/>
          </a:xfrm>
          <a:prstGeom prst="rect">
            <a:avLst/>
          </a:prstGeom>
          <a:noFill/>
          <a:ln/>
        </p:spPr>
        <p:txBody>
          <a:bodyPr wrap="none" lIns="0" tIns="0" rIns="0" bIns="0" rtlCol="0" anchor="t"/>
          <a:lstStyle/>
          <a:p>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The prompts start random, with Xavier-</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uniform values as in the official code. The</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paper tried smarter starts, such as class</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prototypes, and random did as well or better.</a:t>
            </a:r>
            <a:endParaRPr lang="en-US" sz="1350" dirty="0"/>
          </a:p>
        </p:txBody>
      </p:sp>
      <p:sp>
        <p:nvSpPr>
          <p:cNvPr id="16" name="Text 14"/>
          <p:cNvSpPr txBox="1"/>
          <p:nvPr/>
        </p:nvSpPr>
        <p:spPr>
          <a:xfrm>
            <a:off x="4432250" y="4926479"/>
            <a:ext cx="3411724" cy="994410"/>
          </a:xfrm>
          <a:prstGeom prst="rect">
            <a:avLst/>
          </a:prstGeom>
          <a:noFill/>
          <a:ln/>
        </p:spPr>
        <p:txBody>
          <a:bodyPr wrap="none" lIns="0" tIns="0" rIns="0" bIns="0" rtlCol="0" anchor="t"/>
          <a:lstStyle/>
          <a:p>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Training is plain SGD with momentum for 100</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epochs on a cosine schedule. Learning rate</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and weight decay are picked on a validation</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split, for every method alike.</a:t>
            </a:r>
            <a:endParaRPr lang="en-US" sz="1350" dirty="0"/>
          </a:p>
        </p:txBody>
      </p:sp>
      <p:sp>
        <p:nvSpPr>
          <p:cNvPr id="17" name="Text 15"/>
          <p:cNvSpPr txBox="1"/>
          <p:nvPr/>
        </p:nvSpPr>
        <p:spPr>
          <a:xfrm>
            <a:off x="8102501" y="4926479"/>
            <a:ext cx="3280005" cy="745808"/>
          </a:xfrm>
          <a:prstGeom prst="rect">
            <a:avLst/>
          </a:prstGeom>
          <a:noFill/>
          <a:ln/>
        </p:spPr>
        <p:txBody>
          <a:bodyPr wrap="none" lIns="0" tIns="0" rIns="0" bIns="0" rtlCol="0" anchor="t"/>
          <a:lstStyle/>
          <a:p>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The one new hyperparameter is the prompt</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length</a:t>
            </a:r>
            <a:pPr algn="l" indent="0" marL="0">
              <a:lnSpc>
                <a:spcPts val="1958"/>
              </a:lnSpc>
              <a:buNone/>
            </a:pPr>
            <a:r>
              <a:rPr lang="en-US" sz="1417" i="1" dirty="0">
                <a:solidFill>
                  <a:srgbClr val="474D54"/>
                </a:solidFill>
                <a:latin typeface="Source Serif 4" pitchFamily="34" charset="0"/>
                <a:ea typeface="Source Serif 4" pitchFamily="34" charset="-122"/>
                <a:cs typeface="Source Serif 4" pitchFamily="34" charset="-120"/>
              </a:rPr>
              <a:t> p</a:t>
            </a: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chosen per task from {1, 5, 10, 50,</a:t>
            </a:r>
            <a:br/>
            <a:pPr algn="l" indent="0" marL="0">
              <a:lnSpc>
                <a:spcPts val="1958"/>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100, 200} on the validation split.</a:t>
            </a:r>
            <a:endParaRPr lang="en-US" sz="1350" dirty="0"/>
          </a:p>
        </p:txBody>
      </p:sp>
      <p:sp>
        <p:nvSpPr>
          <p:cNvPr id="18" name="Text 16"/>
          <p:cNvSpPr txBox="1"/>
          <p:nvPr/>
        </p:nvSpPr>
        <p:spPr>
          <a:xfrm>
            <a:off x="762000" y="6296025"/>
            <a:ext cx="992909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Recipe: Jia et al. 2022, Sec. 4.1 and Appendix A. Code is my re-implementation, which reproduces the paper's Oxford Flowers result (99.1% vs the paper's 99.0%).</a:t>
            </a:r>
            <a:endParaRPr lang="en-US" sz="1125" dirty="0"/>
          </a:p>
        </p:txBody>
      </p:sp>
      <p:sp>
        <p:nvSpPr>
          <p:cNvPr id="19" name="Text 17"/>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11</a:t>
            </a:r>
            <a:endParaRPr lang="en-US" sz="112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80839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The paper tests VPT on 24 very different tasks</a:t>
            </a:r>
            <a:endParaRPr lang="en-US" sz="2625" dirty="0"/>
          </a:p>
        </p:txBody>
      </p:sp>
      <p:sp>
        <p:nvSpPr>
          <p:cNvPr id="3" name="Text 1"/>
          <p:cNvSpPr txBox="1"/>
          <p:nvPr/>
        </p:nvSpPr>
        <p:spPr>
          <a:xfrm>
            <a:off x="762000" y="2365028"/>
            <a:ext cx="590991"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CUB-200</a:t>
            </a:r>
            <a:endParaRPr lang="en-US" sz="1125" dirty="0"/>
          </a:p>
        </p:txBody>
      </p:sp>
      <p:sp>
        <p:nvSpPr>
          <p:cNvPr id="4" name="Text 2"/>
          <p:cNvSpPr txBox="1"/>
          <p:nvPr/>
        </p:nvSpPr>
        <p:spPr>
          <a:xfrm>
            <a:off x="2052637" y="2365028"/>
            <a:ext cx="989397"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Oxford Flowers</a:t>
            </a:r>
            <a:endParaRPr lang="en-US" sz="1125" dirty="0"/>
          </a:p>
        </p:txBody>
      </p:sp>
      <p:sp>
        <p:nvSpPr>
          <p:cNvPr id="5" name="Text 3"/>
          <p:cNvSpPr txBox="1"/>
          <p:nvPr/>
        </p:nvSpPr>
        <p:spPr>
          <a:xfrm>
            <a:off x="762000" y="3903315"/>
            <a:ext cx="894052"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Stanford Cars</a:t>
            </a:r>
            <a:endParaRPr lang="en-US" sz="1125" dirty="0"/>
          </a:p>
        </p:txBody>
      </p:sp>
      <p:sp>
        <p:nvSpPr>
          <p:cNvPr id="6" name="Text 4"/>
          <p:cNvSpPr txBox="1"/>
          <p:nvPr/>
        </p:nvSpPr>
        <p:spPr>
          <a:xfrm>
            <a:off x="2052637" y="3903315"/>
            <a:ext cx="930116"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Stanford Dogs</a:t>
            </a:r>
            <a:endParaRPr lang="en-US" sz="1125" dirty="0"/>
          </a:p>
        </p:txBody>
      </p:sp>
      <p:sp>
        <p:nvSpPr>
          <p:cNvPr id="7" name="Text 5"/>
          <p:cNvSpPr txBox="1"/>
          <p:nvPr/>
        </p:nvSpPr>
        <p:spPr>
          <a:xfrm>
            <a:off x="762000" y="4264075"/>
            <a:ext cx="1307009" cy="250031"/>
          </a:xfrm>
          <a:prstGeom prst="rect">
            <a:avLst/>
          </a:prstGeom>
          <a:noFill/>
          <a:ln/>
        </p:spPr>
        <p:txBody>
          <a:bodyPr wrap="none" lIns="0" tIns="0" rIns="0" bIns="0" rtlCol="0" anchor="t"/>
          <a:lstStyle/>
          <a:p>
            <a:pPr algn="l" indent="0" marL="0">
              <a:lnSpc>
                <a:spcPts val="1969"/>
              </a:lnSpc>
              <a:buNone/>
            </a:pPr>
            <a:r>
              <a:rPr lang="en-US" sz="1575" b="1" dirty="0">
                <a:solidFill>
                  <a:srgbClr val="1B1E22"/>
                </a:solidFill>
                <a:latin typeface="Source Serif 4" pitchFamily="34" charset="0"/>
                <a:ea typeface="Source Serif 4" pitchFamily="34" charset="-122"/>
                <a:cs typeface="Source Serif 4" pitchFamily="34" charset="-120"/>
              </a:rPr>
              <a:t>FGVC, 5 tasks</a:t>
            </a:r>
            <a:endParaRPr lang="en-US" sz="1575" dirty="0"/>
          </a:p>
        </p:txBody>
      </p:sp>
      <p:sp>
        <p:nvSpPr>
          <p:cNvPr id="8" name="Text 6"/>
          <p:cNvSpPr txBox="1"/>
          <p:nvPr/>
        </p:nvSpPr>
        <p:spPr>
          <a:xfrm>
            <a:off x="762000" y="4576256"/>
            <a:ext cx="2478703" cy="72009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Fine-grained categories, such as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200 bird species, with thousands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of training images.</a:t>
            </a:r>
            <a:endParaRPr lang="en-US" sz="1350" dirty="0"/>
          </a:p>
        </p:txBody>
      </p:sp>
      <p:sp>
        <p:nvSpPr>
          <p:cNvPr id="9" name="Text 7"/>
          <p:cNvSpPr txBox="1"/>
          <p:nvPr/>
        </p:nvSpPr>
        <p:spPr>
          <a:xfrm>
            <a:off x="3495675" y="2365028"/>
            <a:ext cx="746855"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Caltech101</a:t>
            </a:r>
            <a:endParaRPr lang="en-US" sz="1125" dirty="0"/>
          </a:p>
        </p:txBody>
      </p:sp>
      <p:sp>
        <p:nvSpPr>
          <p:cNvPr id="10" name="Text 8"/>
          <p:cNvSpPr txBox="1"/>
          <p:nvPr/>
        </p:nvSpPr>
        <p:spPr>
          <a:xfrm>
            <a:off x="4786313" y="2365028"/>
            <a:ext cx="316099"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DTD</a:t>
            </a:r>
            <a:endParaRPr lang="en-US" sz="1125" dirty="0"/>
          </a:p>
        </p:txBody>
      </p:sp>
      <p:sp>
        <p:nvSpPr>
          <p:cNvPr id="11" name="Text 9"/>
          <p:cNvSpPr txBox="1"/>
          <p:nvPr/>
        </p:nvSpPr>
        <p:spPr>
          <a:xfrm>
            <a:off x="3495675" y="3903315"/>
            <a:ext cx="768679"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Oxford Pets</a:t>
            </a:r>
            <a:endParaRPr lang="en-US" sz="1125" dirty="0"/>
          </a:p>
        </p:txBody>
      </p:sp>
      <p:sp>
        <p:nvSpPr>
          <p:cNvPr id="12" name="Text 10"/>
          <p:cNvSpPr txBox="1"/>
          <p:nvPr/>
        </p:nvSpPr>
        <p:spPr>
          <a:xfrm>
            <a:off x="4786313" y="3903315"/>
            <a:ext cx="550128"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SUN397</a:t>
            </a:r>
            <a:endParaRPr lang="en-US" sz="1125" dirty="0"/>
          </a:p>
        </p:txBody>
      </p:sp>
      <p:sp>
        <p:nvSpPr>
          <p:cNvPr id="13" name="Text 11"/>
          <p:cNvSpPr txBox="1"/>
          <p:nvPr/>
        </p:nvSpPr>
        <p:spPr>
          <a:xfrm>
            <a:off x="3495675" y="4264075"/>
            <a:ext cx="2073021" cy="250031"/>
          </a:xfrm>
          <a:prstGeom prst="rect">
            <a:avLst/>
          </a:prstGeom>
          <a:noFill/>
          <a:ln/>
        </p:spPr>
        <p:txBody>
          <a:bodyPr wrap="none" lIns="0" tIns="0" rIns="0" bIns="0" rtlCol="0" anchor="t"/>
          <a:lstStyle/>
          <a:p>
            <a:pPr algn="l" indent="0" marL="0">
              <a:lnSpc>
                <a:spcPts val="1969"/>
              </a:lnSpc>
              <a:buNone/>
            </a:pPr>
            <a:r>
              <a:rPr lang="en-US" sz="1575" b="1" dirty="0">
                <a:solidFill>
                  <a:srgbClr val="1B1E22"/>
                </a:solidFill>
                <a:latin typeface="Source Serif 4" pitchFamily="34" charset="0"/>
                <a:ea typeface="Source Serif 4" pitchFamily="34" charset="-122"/>
                <a:cs typeface="Source Serif 4" pitchFamily="34" charset="-120"/>
              </a:rPr>
              <a:t>VTAB Natural, 7 tasks</a:t>
            </a:r>
            <a:endParaRPr lang="en-US" sz="1575" dirty="0"/>
          </a:p>
        </p:txBody>
      </p:sp>
      <p:sp>
        <p:nvSpPr>
          <p:cNvPr id="14" name="Text 12"/>
          <p:cNvSpPr txBox="1"/>
          <p:nvPr/>
        </p:nvSpPr>
        <p:spPr>
          <a:xfrm>
            <a:off x="3495675" y="4576256"/>
            <a:ext cx="2230898" cy="72009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Ordinary photos of objects,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textures, animals and scenes,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close to the pretraining data.</a:t>
            </a:r>
            <a:endParaRPr lang="en-US" sz="1350" dirty="0"/>
          </a:p>
        </p:txBody>
      </p:sp>
      <p:sp>
        <p:nvSpPr>
          <p:cNvPr id="15" name="Text 13"/>
          <p:cNvSpPr txBox="1"/>
          <p:nvPr/>
        </p:nvSpPr>
        <p:spPr>
          <a:xfrm>
            <a:off x="6229350" y="2365028"/>
            <a:ext cx="578453"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EuroSAT</a:t>
            </a:r>
            <a:endParaRPr lang="en-US" sz="1125" dirty="0"/>
          </a:p>
        </p:txBody>
      </p:sp>
      <p:sp>
        <p:nvSpPr>
          <p:cNvPr id="16" name="Text 14"/>
          <p:cNvSpPr txBox="1"/>
          <p:nvPr/>
        </p:nvSpPr>
        <p:spPr>
          <a:xfrm>
            <a:off x="7519987" y="2365028"/>
            <a:ext cx="590681"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Resisc45</a:t>
            </a:r>
            <a:endParaRPr lang="en-US" sz="1125" dirty="0"/>
          </a:p>
        </p:txBody>
      </p:sp>
      <p:sp>
        <p:nvSpPr>
          <p:cNvPr id="17" name="Text 15"/>
          <p:cNvSpPr txBox="1"/>
          <p:nvPr/>
        </p:nvSpPr>
        <p:spPr>
          <a:xfrm>
            <a:off x="6229350" y="3903315"/>
            <a:ext cx="1059513"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Patch Camelyon</a:t>
            </a:r>
            <a:endParaRPr lang="en-US" sz="1125" dirty="0"/>
          </a:p>
        </p:txBody>
      </p:sp>
      <p:sp>
        <p:nvSpPr>
          <p:cNvPr id="18" name="Text 16"/>
          <p:cNvSpPr txBox="1"/>
          <p:nvPr/>
        </p:nvSpPr>
        <p:spPr>
          <a:xfrm>
            <a:off x="7519987" y="3903315"/>
            <a:ext cx="814959"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Retinopathy</a:t>
            </a:r>
            <a:endParaRPr lang="en-US" sz="1125" dirty="0"/>
          </a:p>
        </p:txBody>
      </p:sp>
      <p:sp>
        <p:nvSpPr>
          <p:cNvPr id="19" name="Text 17"/>
          <p:cNvSpPr txBox="1"/>
          <p:nvPr/>
        </p:nvSpPr>
        <p:spPr>
          <a:xfrm>
            <a:off x="6229350" y="4264075"/>
            <a:ext cx="2428708" cy="250031"/>
          </a:xfrm>
          <a:prstGeom prst="rect">
            <a:avLst/>
          </a:prstGeom>
          <a:noFill/>
          <a:ln/>
        </p:spPr>
        <p:txBody>
          <a:bodyPr wrap="none" lIns="0" tIns="0" rIns="0" bIns="0" rtlCol="0" anchor="t"/>
          <a:lstStyle/>
          <a:p>
            <a:pPr algn="l" indent="0" marL="0">
              <a:lnSpc>
                <a:spcPts val="1969"/>
              </a:lnSpc>
              <a:buNone/>
            </a:pPr>
            <a:r>
              <a:rPr lang="en-US" sz="1575" b="1" dirty="0">
                <a:solidFill>
                  <a:srgbClr val="1B1E22"/>
                </a:solidFill>
                <a:latin typeface="Source Serif 4" pitchFamily="34" charset="0"/>
                <a:ea typeface="Source Serif 4" pitchFamily="34" charset="-122"/>
                <a:cs typeface="Source Serif 4" pitchFamily="34" charset="-120"/>
              </a:rPr>
              <a:t>VTAB Specialized, 4 tasks</a:t>
            </a:r>
            <a:endParaRPr lang="en-US" sz="1575" dirty="0"/>
          </a:p>
        </p:txBody>
      </p:sp>
      <p:sp>
        <p:nvSpPr>
          <p:cNvPr id="20" name="Text 18"/>
          <p:cNvSpPr txBox="1"/>
          <p:nvPr/>
        </p:nvSpPr>
        <p:spPr>
          <a:xfrm>
            <a:off x="6229350" y="4576256"/>
            <a:ext cx="2471583" cy="72009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Images from special sensors: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satellites, tissue slides under a</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microscope, and retina cameras.</a:t>
            </a:r>
            <a:endParaRPr lang="en-US" sz="1350" dirty="0"/>
          </a:p>
        </p:txBody>
      </p:sp>
      <p:sp>
        <p:nvSpPr>
          <p:cNvPr id="21" name="Text 19"/>
          <p:cNvSpPr txBox="1"/>
          <p:nvPr/>
        </p:nvSpPr>
        <p:spPr>
          <a:xfrm>
            <a:off x="8963025" y="2365028"/>
            <a:ext cx="840807"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CLEVR count</a:t>
            </a:r>
            <a:endParaRPr lang="en-US" sz="1125" dirty="0"/>
          </a:p>
        </p:txBody>
      </p:sp>
      <p:sp>
        <p:nvSpPr>
          <p:cNvPr id="22" name="Text 20"/>
          <p:cNvSpPr txBox="1"/>
          <p:nvPr/>
        </p:nvSpPr>
        <p:spPr>
          <a:xfrm>
            <a:off x="10253663" y="2365028"/>
            <a:ext cx="1109972"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dSprites location</a:t>
            </a:r>
            <a:endParaRPr lang="en-US" sz="1125" dirty="0"/>
          </a:p>
        </p:txBody>
      </p:sp>
      <p:sp>
        <p:nvSpPr>
          <p:cNvPr id="23" name="Text 21"/>
          <p:cNvSpPr txBox="1"/>
          <p:nvPr/>
        </p:nvSpPr>
        <p:spPr>
          <a:xfrm>
            <a:off x="8963025" y="3903315"/>
            <a:ext cx="930426"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KITTI distance</a:t>
            </a:r>
            <a:endParaRPr lang="en-US" sz="1125" dirty="0"/>
          </a:p>
        </p:txBody>
      </p:sp>
      <p:sp>
        <p:nvSpPr>
          <p:cNvPr id="24" name="Text 22"/>
          <p:cNvSpPr txBox="1"/>
          <p:nvPr/>
        </p:nvSpPr>
        <p:spPr>
          <a:xfrm>
            <a:off x="10253663" y="3903315"/>
            <a:ext cx="1316605" cy="171450"/>
          </a:xfrm>
          <a:prstGeom prst="rect">
            <a:avLst/>
          </a:prstGeom>
          <a:noFill/>
          <a:ln/>
        </p:spPr>
        <p:txBody>
          <a:bodyPr wrap="none" lIns="0" tIns="0" rIns="0" bIns="0" rtlCol="0" anchor="t"/>
          <a:lstStyle/>
          <a:p>
            <a:pPr algn="l" indent="0" marL="0">
              <a:lnSpc>
                <a:spcPts val="135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SmallNORB azimuth</a:t>
            </a:r>
            <a:endParaRPr lang="en-US" sz="1125" dirty="0"/>
          </a:p>
        </p:txBody>
      </p:sp>
      <p:sp>
        <p:nvSpPr>
          <p:cNvPr id="25" name="Text 23"/>
          <p:cNvSpPr txBox="1"/>
          <p:nvPr/>
        </p:nvSpPr>
        <p:spPr>
          <a:xfrm>
            <a:off x="8963025" y="4264075"/>
            <a:ext cx="2369118" cy="250031"/>
          </a:xfrm>
          <a:prstGeom prst="rect">
            <a:avLst/>
          </a:prstGeom>
          <a:noFill/>
          <a:ln/>
        </p:spPr>
        <p:txBody>
          <a:bodyPr wrap="none" lIns="0" tIns="0" rIns="0" bIns="0" rtlCol="0" anchor="t"/>
          <a:lstStyle/>
          <a:p>
            <a:pPr algn="l" indent="0" marL="0">
              <a:lnSpc>
                <a:spcPts val="1969"/>
              </a:lnSpc>
              <a:buNone/>
            </a:pPr>
            <a:r>
              <a:rPr lang="en-US" sz="1575" b="1" dirty="0">
                <a:solidFill>
                  <a:srgbClr val="1B1E22"/>
                </a:solidFill>
                <a:latin typeface="Source Serif 4" pitchFamily="34" charset="0"/>
                <a:ea typeface="Source Serif 4" pitchFamily="34" charset="-122"/>
                <a:cs typeface="Source Serif 4" pitchFamily="34" charset="-120"/>
              </a:rPr>
              <a:t>VTAB Structured, 8 tasks</a:t>
            </a:r>
            <a:endParaRPr lang="en-US" sz="1575" dirty="0"/>
          </a:p>
        </p:txBody>
      </p:sp>
      <p:sp>
        <p:nvSpPr>
          <p:cNvPr id="26" name="Text 24"/>
          <p:cNvSpPr txBox="1"/>
          <p:nvPr/>
        </p:nvSpPr>
        <p:spPr>
          <a:xfrm>
            <a:off x="8963025" y="4576256"/>
            <a:ext cx="2406420" cy="72009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Geometry instead of categories,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such as counting objects or</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judging distance.</a:t>
            </a:r>
            <a:endParaRPr lang="en-US" sz="1350" dirty="0"/>
          </a:p>
        </p:txBody>
      </p:sp>
      <p:sp>
        <p:nvSpPr>
          <p:cNvPr id="27" name="Text 25"/>
          <p:cNvSpPr txBox="1"/>
          <p:nvPr/>
        </p:nvSpPr>
        <p:spPr>
          <a:xfrm>
            <a:off x="762000" y="5618172"/>
            <a:ext cx="9955566" cy="262414"/>
          </a:xfrm>
          <a:prstGeom prst="rect">
            <a:avLst/>
          </a:prstGeom>
          <a:noFill/>
          <a:ln/>
        </p:spPr>
        <p:txBody>
          <a:bodyPr wrap="none" lIns="0" tIns="0" rIns="0" bIns="0" rtlCol="0" anchor="t"/>
          <a:lstStyle/>
          <a:p>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All 24 tasks use the same frozen ViT-B/16, pretrained on ImageNet-21k. The 19 VTAB tasks have only 1,000 training images each.</a:t>
            </a:r>
            <a:endParaRPr lang="en-US" sz="1425" dirty="0"/>
          </a:p>
        </p:txBody>
      </p:sp>
      <p:sp>
        <p:nvSpPr>
          <p:cNvPr id="28" name="Text 26"/>
          <p:cNvSpPr txBox="1"/>
          <p:nvPr/>
        </p:nvSpPr>
        <p:spPr>
          <a:xfrm>
            <a:off x="762000" y="6296025"/>
            <a:ext cx="535407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Images: Jia et al. 2022, Fig. 10, four example tasks per group. VTAB-1k: Zhai et al. 2019.</a:t>
            </a:r>
            <a:endParaRPr lang="en-US" sz="1125" dirty="0"/>
          </a:p>
        </p:txBody>
      </p:sp>
      <p:sp>
        <p:nvSpPr>
          <p:cNvPr id="29" name="Text 27"/>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12</a:t>
            </a:r>
            <a:endParaRPr lang="en-US" sz="112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8652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VPT-deep beats full fine-tuning on 20 of 24 tasks</a:t>
            </a:r>
            <a:endParaRPr lang="en-US" sz="2625" dirty="0"/>
          </a:p>
        </p:txBody>
      </p:sp>
      <p:sp>
        <p:nvSpPr>
          <p:cNvPr id="3" name="Text 1"/>
          <p:cNvSpPr txBox="1"/>
          <p:nvPr/>
        </p:nvSpPr>
        <p:spPr>
          <a:xfrm>
            <a:off x="2114550" y="168303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6351836" y="168303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0430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564386"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88.5</a:t>
            </a:r>
            <a:endParaRPr lang="en-US" sz="1350" dirty="0"/>
          </a:p>
        </p:txBody>
      </p:sp>
      <p:sp>
        <p:nvSpPr>
          <p:cNvPr id="7" name="Text 5"/>
          <p:cNvSpPr txBox="1"/>
          <p:nvPr/>
        </p:nvSpPr>
        <p:spPr>
          <a:xfrm>
            <a:off x="762000" y="2439323"/>
            <a:ext cx="223383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Extra input vectors are trained</a:t>
            </a:r>
            <a:endParaRPr lang="en-US" sz="1275" dirty="0"/>
          </a:p>
        </p:txBody>
      </p:sp>
      <p:sp>
        <p:nvSpPr>
          <p:cNvPr id="8" name="Text 6"/>
          <p:cNvSpPr txBox="1"/>
          <p:nvPr/>
        </p:nvSpPr>
        <p:spPr>
          <a:xfrm>
            <a:off x="762000" y="27193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5585371" y="2719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89.1</a:t>
            </a:r>
            <a:endParaRPr lang="en-US" sz="1350" dirty="0"/>
          </a:p>
        </p:txBody>
      </p:sp>
      <p:sp>
        <p:nvSpPr>
          <p:cNvPr id="10" name="Text 8"/>
          <p:cNvSpPr txBox="1"/>
          <p:nvPr/>
        </p:nvSpPr>
        <p:spPr>
          <a:xfrm>
            <a:off x="7056834" y="2719358"/>
            <a:ext cx="90039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4 of 5 tasks</a:t>
            </a:r>
            <a:endParaRPr lang="en-US" sz="1350" dirty="0"/>
          </a:p>
        </p:txBody>
      </p:sp>
      <p:sp>
        <p:nvSpPr>
          <p:cNvPr id="11" name="Text 9"/>
          <p:cNvSpPr txBox="1"/>
          <p:nvPr/>
        </p:nvSpPr>
        <p:spPr>
          <a:xfrm>
            <a:off x="762000" y="3043208"/>
            <a:ext cx="99110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VPT-shallow</a:t>
            </a:r>
            <a:endParaRPr lang="en-US" sz="1350" dirty="0"/>
          </a:p>
        </p:txBody>
      </p:sp>
      <p:sp>
        <p:nvSpPr>
          <p:cNvPr id="12" name="Text 10"/>
          <p:cNvSpPr txBox="1"/>
          <p:nvPr/>
        </p:nvSpPr>
        <p:spPr>
          <a:xfrm>
            <a:off x="5414963" y="3043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84.6</a:t>
            </a:r>
            <a:endParaRPr lang="en-US" sz="1350" dirty="0"/>
          </a:p>
        </p:txBody>
      </p:sp>
      <p:sp>
        <p:nvSpPr>
          <p:cNvPr id="13" name="Text 11"/>
          <p:cNvSpPr txBox="1"/>
          <p:nvPr/>
        </p:nvSpPr>
        <p:spPr>
          <a:xfrm>
            <a:off x="7082433" y="30432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 of 5 tasks</a:t>
            </a:r>
            <a:endParaRPr lang="en-US" sz="1350" dirty="0"/>
          </a:p>
        </p:txBody>
      </p:sp>
      <p:sp>
        <p:nvSpPr>
          <p:cNvPr id="14" name="Text 12"/>
          <p:cNvSpPr txBox="1"/>
          <p:nvPr/>
        </p:nvSpPr>
        <p:spPr>
          <a:xfrm>
            <a:off x="762000" y="3439448"/>
            <a:ext cx="260283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Only the top of the model is trained</a:t>
            </a:r>
            <a:endParaRPr lang="en-US" sz="1275" dirty="0"/>
          </a:p>
        </p:txBody>
      </p:sp>
      <p:sp>
        <p:nvSpPr>
          <p:cNvPr id="15" name="Text 13"/>
          <p:cNvSpPr txBox="1"/>
          <p:nvPr/>
        </p:nvSpPr>
        <p:spPr>
          <a:xfrm>
            <a:off x="762000" y="3719483"/>
            <a:ext cx="7131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50" dirty="0"/>
          </a:p>
        </p:txBody>
      </p:sp>
      <p:sp>
        <p:nvSpPr>
          <p:cNvPr id="16" name="Text 14"/>
          <p:cNvSpPr txBox="1"/>
          <p:nvPr/>
        </p:nvSpPr>
        <p:spPr>
          <a:xfrm>
            <a:off x="5338762" y="37194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82.6</a:t>
            </a:r>
            <a:endParaRPr lang="en-US" sz="1350" dirty="0"/>
          </a:p>
        </p:txBody>
      </p:sp>
      <p:sp>
        <p:nvSpPr>
          <p:cNvPr id="17" name="Text 15"/>
          <p:cNvSpPr txBox="1"/>
          <p:nvPr/>
        </p:nvSpPr>
        <p:spPr>
          <a:xfrm>
            <a:off x="7082433" y="37194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5 tasks</a:t>
            </a:r>
            <a:endParaRPr lang="en-US" sz="1350" dirty="0"/>
          </a:p>
        </p:txBody>
      </p:sp>
      <p:sp>
        <p:nvSpPr>
          <p:cNvPr id="18" name="Text 16"/>
          <p:cNvSpPr txBox="1"/>
          <p:nvPr/>
        </p:nvSpPr>
        <p:spPr>
          <a:xfrm>
            <a:off x="762000" y="404333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9" name="Text 17"/>
          <p:cNvSpPr txBox="1"/>
          <p:nvPr/>
        </p:nvSpPr>
        <p:spPr>
          <a:xfrm>
            <a:off x="5213003" y="4043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79.3</a:t>
            </a:r>
            <a:endParaRPr lang="en-US" sz="1350" dirty="0"/>
          </a:p>
        </p:txBody>
      </p:sp>
      <p:sp>
        <p:nvSpPr>
          <p:cNvPr id="20" name="Text 18"/>
          <p:cNvSpPr txBox="1"/>
          <p:nvPr/>
        </p:nvSpPr>
        <p:spPr>
          <a:xfrm>
            <a:off x="7082433" y="404333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5 tasks</a:t>
            </a:r>
            <a:endParaRPr lang="en-US" sz="1350" dirty="0"/>
          </a:p>
        </p:txBody>
      </p:sp>
      <p:sp>
        <p:nvSpPr>
          <p:cNvPr id="21" name="Text 19"/>
          <p:cNvSpPr txBox="1"/>
          <p:nvPr/>
        </p:nvSpPr>
        <p:spPr>
          <a:xfrm>
            <a:off x="762000" y="4367183"/>
            <a:ext cx="9431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MLP-3 head</a:t>
            </a:r>
            <a:endParaRPr lang="en-US" sz="1350" dirty="0"/>
          </a:p>
        </p:txBody>
      </p:sp>
      <p:sp>
        <p:nvSpPr>
          <p:cNvPr id="22" name="Text 20"/>
          <p:cNvSpPr txBox="1"/>
          <p:nvPr/>
        </p:nvSpPr>
        <p:spPr>
          <a:xfrm>
            <a:off x="5231011" y="4367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79.8</a:t>
            </a:r>
            <a:endParaRPr lang="en-US" sz="1350" dirty="0"/>
          </a:p>
        </p:txBody>
      </p:sp>
      <p:sp>
        <p:nvSpPr>
          <p:cNvPr id="23" name="Text 21"/>
          <p:cNvSpPr txBox="1"/>
          <p:nvPr/>
        </p:nvSpPr>
        <p:spPr>
          <a:xfrm>
            <a:off x="7082433" y="43671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5 tasks</a:t>
            </a:r>
            <a:endParaRPr lang="en-US" sz="1350" dirty="0"/>
          </a:p>
        </p:txBody>
      </p:sp>
      <p:sp>
        <p:nvSpPr>
          <p:cNvPr id="24" name="Text 22"/>
          <p:cNvSpPr txBox="1"/>
          <p:nvPr/>
        </p:nvSpPr>
        <p:spPr>
          <a:xfrm>
            <a:off x="762000" y="4763423"/>
            <a:ext cx="359452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Small parts in or beside the backbone are trained</a:t>
            </a:r>
            <a:endParaRPr lang="en-US" sz="1275" dirty="0"/>
          </a:p>
        </p:txBody>
      </p:sp>
      <p:sp>
        <p:nvSpPr>
          <p:cNvPr id="25" name="Text 23"/>
          <p:cNvSpPr txBox="1"/>
          <p:nvPr/>
        </p:nvSpPr>
        <p:spPr>
          <a:xfrm>
            <a:off x="762000" y="50434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26" name="Text 24"/>
          <p:cNvSpPr txBox="1"/>
          <p:nvPr/>
        </p:nvSpPr>
        <p:spPr>
          <a:xfrm>
            <a:off x="5558730" y="50434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88.4</a:t>
            </a:r>
            <a:endParaRPr lang="en-US" sz="1350" dirty="0"/>
          </a:p>
        </p:txBody>
      </p:sp>
      <p:sp>
        <p:nvSpPr>
          <p:cNvPr id="27" name="Text 25"/>
          <p:cNvSpPr txBox="1"/>
          <p:nvPr/>
        </p:nvSpPr>
        <p:spPr>
          <a:xfrm>
            <a:off x="7082433" y="50434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 of 5 tasks</a:t>
            </a:r>
            <a:endParaRPr lang="en-US" sz="1350" dirty="0"/>
          </a:p>
        </p:txBody>
      </p:sp>
      <p:sp>
        <p:nvSpPr>
          <p:cNvPr id="28" name="Text 26"/>
          <p:cNvSpPr txBox="1"/>
          <p:nvPr/>
        </p:nvSpPr>
        <p:spPr>
          <a:xfrm>
            <a:off x="762000" y="536730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9" name="Text 27"/>
          <p:cNvSpPr txBox="1"/>
          <p:nvPr/>
        </p:nvSpPr>
        <p:spPr>
          <a:xfrm>
            <a:off x="5453955" y="5367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85.7</a:t>
            </a:r>
            <a:endParaRPr lang="en-US" sz="1350" dirty="0"/>
          </a:p>
        </p:txBody>
      </p:sp>
      <p:sp>
        <p:nvSpPr>
          <p:cNvPr id="30" name="Text 28"/>
          <p:cNvSpPr txBox="1"/>
          <p:nvPr/>
        </p:nvSpPr>
        <p:spPr>
          <a:xfrm>
            <a:off x="7082433" y="53673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5 tasks</a:t>
            </a:r>
            <a:endParaRPr lang="en-US" sz="1350" dirty="0"/>
          </a:p>
        </p:txBody>
      </p:sp>
      <p:sp>
        <p:nvSpPr>
          <p:cNvPr id="31" name="Text 29"/>
          <p:cNvSpPr txBox="1"/>
          <p:nvPr/>
        </p:nvSpPr>
        <p:spPr>
          <a:xfrm>
            <a:off x="762000" y="5691158"/>
            <a:ext cx="74406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Sidetune</a:t>
            </a:r>
            <a:endParaRPr lang="en-US" sz="1350" dirty="0"/>
          </a:p>
        </p:txBody>
      </p:sp>
      <p:sp>
        <p:nvSpPr>
          <p:cNvPr id="32" name="Text 30"/>
          <p:cNvSpPr txBox="1"/>
          <p:nvPr/>
        </p:nvSpPr>
        <p:spPr>
          <a:xfrm>
            <a:off x="5175796" y="5691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78.3</a:t>
            </a:r>
            <a:endParaRPr lang="en-US" sz="1350" dirty="0"/>
          </a:p>
        </p:txBody>
      </p:sp>
      <p:sp>
        <p:nvSpPr>
          <p:cNvPr id="33" name="Text 31"/>
          <p:cNvSpPr txBox="1"/>
          <p:nvPr/>
        </p:nvSpPr>
        <p:spPr>
          <a:xfrm>
            <a:off x="7082433" y="56911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5 tasks</a:t>
            </a:r>
            <a:endParaRPr lang="en-US" sz="1350" dirty="0"/>
          </a:p>
        </p:txBody>
      </p:sp>
      <p:sp>
        <p:nvSpPr>
          <p:cNvPr id="34" name="Text 32"/>
          <p:cNvSpPr txBox="1"/>
          <p:nvPr/>
        </p:nvSpPr>
        <p:spPr>
          <a:xfrm>
            <a:off x="8286750" y="1757809"/>
            <a:ext cx="3085136"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These five tasks ask the model to tell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apart 200 bird species, 196 car models,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120 dog breeds or 102 kinds of flower,</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thousands of training images per</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task.</a:t>
            </a:r>
            <a:endParaRPr lang="en-US" sz="1425" dirty="0"/>
          </a:p>
        </p:txBody>
      </p:sp>
      <p:sp>
        <p:nvSpPr>
          <p:cNvPr id="35" name="Text 33"/>
          <p:cNvSpPr txBox="1"/>
          <p:nvPr/>
        </p:nvSpPr>
        <p:spPr>
          <a:xfrm>
            <a:off x="8286750" y="3248471"/>
            <a:ext cx="3209889"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Every method does well on such photos,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and VPT-deep only edges out full fine-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tuning, 89.1 against 88.5.</a:t>
            </a:r>
            <a:endParaRPr lang="en-US" sz="1425" dirty="0"/>
          </a:p>
        </p:txBody>
      </p:sp>
      <p:sp>
        <p:nvSpPr>
          <p:cNvPr id="36" name="Text 34"/>
          <p:cNvSpPr txBox="1"/>
          <p:nvPr/>
        </p:nvSpPr>
        <p:spPr>
          <a:xfrm>
            <a:off x="762000" y="6296025"/>
            <a:ext cx="10570202"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and Tables 13–14: ViT-B/16 pretrained on ImageNet-21k, mean test accuracy within each group. For all 24 tasks, the mean of the four group averages.</a:t>
            </a:r>
            <a:endParaRPr lang="en-US" sz="1125" dirty="0"/>
          </a:p>
        </p:txBody>
      </p:sp>
      <p:sp>
        <p:nvSpPr>
          <p:cNvPr id="37" name="Text 3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a:t>
            </a:r>
            <a:endParaRPr lang="en-US" sz="112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8652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VPT-deep beats full fine-tuning on 20 of 24 tasks</a:t>
            </a:r>
            <a:endParaRPr lang="en-US" sz="2625" dirty="0"/>
          </a:p>
        </p:txBody>
      </p:sp>
      <p:sp>
        <p:nvSpPr>
          <p:cNvPr id="3" name="Text 1"/>
          <p:cNvSpPr txBox="1"/>
          <p:nvPr/>
        </p:nvSpPr>
        <p:spPr>
          <a:xfrm>
            <a:off x="2114550" y="168303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6351836" y="168303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0430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081587"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75.9</a:t>
            </a:r>
            <a:endParaRPr lang="en-US" sz="1350" dirty="0"/>
          </a:p>
        </p:txBody>
      </p:sp>
      <p:sp>
        <p:nvSpPr>
          <p:cNvPr id="7" name="Text 5"/>
          <p:cNvSpPr txBox="1"/>
          <p:nvPr/>
        </p:nvSpPr>
        <p:spPr>
          <a:xfrm>
            <a:off x="762000" y="2439323"/>
            <a:ext cx="223383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Extra input vectors are trained</a:t>
            </a:r>
            <a:endParaRPr lang="en-US" sz="1275" dirty="0"/>
          </a:p>
        </p:txBody>
      </p:sp>
      <p:sp>
        <p:nvSpPr>
          <p:cNvPr id="8" name="Text 6"/>
          <p:cNvSpPr txBox="1"/>
          <p:nvPr/>
        </p:nvSpPr>
        <p:spPr>
          <a:xfrm>
            <a:off x="762000" y="27193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5180558" y="2719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78.5</a:t>
            </a:r>
            <a:endParaRPr lang="en-US" sz="1350" dirty="0"/>
          </a:p>
        </p:txBody>
      </p:sp>
      <p:sp>
        <p:nvSpPr>
          <p:cNvPr id="10" name="Text 8"/>
          <p:cNvSpPr txBox="1"/>
          <p:nvPr/>
        </p:nvSpPr>
        <p:spPr>
          <a:xfrm>
            <a:off x="7056834" y="2719358"/>
            <a:ext cx="90039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6 of 7 tasks</a:t>
            </a:r>
            <a:endParaRPr lang="en-US" sz="1350" dirty="0"/>
          </a:p>
        </p:txBody>
      </p:sp>
      <p:sp>
        <p:nvSpPr>
          <p:cNvPr id="11" name="Text 9"/>
          <p:cNvSpPr txBox="1"/>
          <p:nvPr/>
        </p:nvSpPr>
        <p:spPr>
          <a:xfrm>
            <a:off x="762000" y="3043208"/>
            <a:ext cx="99110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VPT-shallow</a:t>
            </a:r>
            <a:endParaRPr lang="en-US" sz="1350" dirty="0"/>
          </a:p>
        </p:txBody>
      </p:sp>
      <p:sp>
        <p:nvSpPr>
          <p:cNvPr id="12" name="Text 10"/>
          <p:cNvSpPr txBox="1"/>
          <p:nvPr/>
        </p:nvSpPr>
        <p:spPr>
          <a:xfrm>
            <a:off x="5116711" y="3043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76.8</a:t>
            </a:r>
            <a:endParaRPr lang="en-US" sz="1350" dirty="0"/>
          </a:p>
        </p:txBody>
      </p:sp>
      <p:sp>
        <p:nvSpPr>
          <p:cNvPr id="13" name="Text 11"/>
          <p:cNvSpPr txBox="1"/>
          <p:nvPr/>
        </p:nvSpPr>
        <p:spPr>
          <a:xfrm>
            <a:off x="7082433" y="30432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4 of 7 tasks</a:t>
            </a:r>
            <a:endParaRPr lang="en-US" sz="1350" dirty="0"/>
          </a:p>
        </p:txBody>
      </p:sp>
      <p:sp>
        <p:nvSpPr>
          <p:cNvPr id="14" name="Text 12"/>
          <p:cNvSpPr txBox="1"/>
          <p:nvPr/>
        </p:nvSpPr>
        <p:spPr>
          <a:xfrm>
            <a:off x="762000" y="3439448"/>
            <a:ext cx="260283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Only the top of the model is trained</a:t>
            </a:r>
            <a:endParaRPr lang="en-US" sz="1275" dirty="0"/>
          </a:p>
        </p:txBody>
      </p:sp>
      <p:sp>
        <p:nvSpPr>
          <p:cNvPr id="15" name="Text 13"/>
          <p:cNvSpPr txBox="1"/>
          <p:nvPr/>
        </p:nvSpPr>
        <p:spPr>
          <a:xfrm>
            <a:off x="762000" y="3719483"/>
            <a:ext cx="7131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50" dirty="0"/>
          </a:p>
        </p:txBody>
      </p:sp>
      <p:sp>
        <p:nvSpPr>
          <p:cNvPr id="16" name="Text 14"/>
          <p:cNvSpPr txBox="1"/>
          <p:nvPr/>
        </p:nvSpPr>
        <p:spPr>
          <a:xfrm>
            <a:off x="4836765" y="37194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69.4</a:t>
            </a:r>
            <a:endParaRPr lang="en-US" sz="1350" dirty="0"/>
          </a:p>
        </p:txBody>
      </p:sp>
      <p:sp>
        <p:nvSpPr>
          <p:cNvPr id="17" name="Text 15"/>
          <p:cNvSpPr txBox="1"/>
          <p:nvPr/>
        </p:nvSpPr>
        <p:spPr>
          <a:xfrm>
            <a:off x="7082433" y="37194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7 tasks</a:t>
            </a:r>
            <a:endParaRPr lang="en-US" sz="1350" dirty="0"/>
          </a:p>
        </p:txBody>
      </p:sp>
      <p:sp>
        <p:nvSpPr>
          <p:cNvPr id="18" name="Text 16"/>
          <p:cNvSpPr txBox="1"/>
          <p:nvPr/>
        </p:nvSpPr>
        <p:spPr>
          <a:xfrm>
            <a:off x="762000" y="404333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9" name="Text 17"/>
          <p:cNvSpPr txBox="1"/>
          <p:nvPr/>
        </p:nvSpPr>
        <p:spPr>
          <a:xfrm>
            <a:off x="4816673" y="4043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68.9</a:t>
            </a:r>
            <a:endParaRPr lang="en-US" sz="1350" dirty="0"/>
          </a:p>
        </p:txBody>
      </p:sp>
      <p:sp>
        <p:nvSpPr>
          <p:cNvPr id="20" name="Text 18"/>
          <p:cNvSpPr txBox="1"/>
          <p:nvPr/>
        </p:nvSpPr>
        <p:spPr>
          <a:xfrm>
            <a:off x="7082433" y="404333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 of 7 tasks</a:t>
            </a:r>
            <a:endParaRPr lang="en-US" sz="1350" dirty="0"/>
          </a:p>
        </p:txBody>
      </p:sp>
      <p:sp>
        <p:nvSpPr>
          <p:cNvPr id="21" name="Text 19"/>
          <p:cNvSpPr txBox="1"/>
          <p:nvPr/>
        </p:nvSpPr>
        <p:spPr>
          <a:xfrm>
            <a:off x="762000" y="4367183"/>
            <a:ext cx="9431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MLP-3 head</a:t>
            </a:r>
            <a:endParaRPr lang="en-US" sz="1350" dirty="0"/>
          </a:p>
        </p:txBody>
      </p:sp>
      <p:sp>
        <p:nvSpPr>
          <p:cNvPr id="22" name="Text 20"/>
          <p:cNvSpPr txBox="1"/>
          <p:nvPr/>
        </p:nvSpPr>
        <p:spPr>
          <a:xfrm>
            <a:off x="4773811" y="4367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67.8</a:t>
            </a:r>
            <a:endParaRPr lang="en-US" sz="1350" dirty="0"/>
          </a:p>
        </p:txBody>
      </p:sp>
      <p:sp>
        <p:nvSpPr>
          <p:cNvPr id="23" name="Text 21"/>
          <p:cNvSpPr txBox="1"/>
          <p:nvPr/>
        </p:nvSpPr>
        <p:spPr>
          <a:xfrm>
            <a:off x="7082433" y="43671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7 tasks</a:t>
            </a:r>
            <a:endParaRPr lang="en-US" sz="1350" dirty="0"/>
          </a:p>
        </p:txBody>
      </p:sp>
      <p:sp>
        <p:nvSpPr>
          <p:cNvPr id="24" name="Text 22"/>
          <p:cNvSpPr txBox="1"/>
          <p:nvPr/>
        </p:nvSpPr>
        <p:spPr>
          <a:xfrm>
            <a:off x="762000" y="4763423"/>
            <a:ext cx="359452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Small parts in or beside the backbone are trained</a:t>
            </a:r>
            <a:endParaRPr lang="en-US" sz="1275" dirty="0"/>
          </a:p>
        </p:txBody>
      </p:sp>
      <p:sp>
        <p:nvSpPr>
          <p:cNvPr id="25" name="Text 23"/>
          <p:cNvSpPr txBox="1"/>
          <p:nvPr/>
        </p:nvSpPr>
        <p:spPr>
          <a:xfrm>
            <a:off x="762000" y="50434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26" name="Text 24"/>
          <p:cNvSpPr txBox="1"/>
          <p:nvPr/>
        </p:nvSpPr>
        <p:spPr>
          <a:xfrm>
            <a:off x="4983361" y="50434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73.3</a:t>
            </a:r>
            <a:endParaRPr lang="en-US" sz="1350" dirty="0"/>
          </a:p>
        </p:txBody>
      </p:sp>
      <p:sp>
        <p:nvSpPr>
          <p:cNvPr id="27" name="Text 25"/>
          <p:cNvSpPr txBox="1"/>
          <p:nvPr/>
        </p:nvSpPr>
        <p:spPr>
          <a:xfrm>
            <a:off x="7082433" y="50434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 of 7 tasks</a:t>
            </a:r>
            <a:endParaRPr lang="en-US" sz="1350" dirty="0"/>
          </a:p>
        </p:txBody>
      </p:sp>
      <p:sp>
        <p:nvSpPr>
          <p:cNvPr id="28" name="Text 26"/>
          <p:cNvSpPr txBox="1"/>
          <p:nvPr/>
        </p:nvSpPr>
        <p:spPr>
          <a:xfrm>
            <a:off x="762000" y="536730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9" name="Text 27"/>
          <p:cNvSpPr txBox="1"/>
          <p:nvPr/>
        </p:nvSpPr>
        <p:spPr>
          <a:xfrm>
            <a:off x="4872930" y="5367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70.4</a:t>
            </a:r>
            <a:endParaRPr lang="en-US" sz="1350" dirty="0"/>
          </a:p>
        </p:txBody>
      </p:sp>
      <p:sp>
        <p:nvSpPr>
          <p:cNvPr id="30" name="Text 28"/>
          <p:cNvSpPr txBox="1"/>
          <p:nvPr/>
        </p:nvSpPr>
        <p:spPr>
          <a:xfrm>
            <a:off x="7082433" y="53673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4 of 7 tasks</a:t>
            </a:r>
            <a:endParaRPr lang="en-US" sz="1350" dirty="0"/>
          </a:p>
        </p:txBody>
      </p:sp>
      <p:sp>
        <p:nvSpPr>
          <p:cNvPr id="31" name="Text 29"/>
          <p:cNvSpPr txBox="1"/>
          <p:nvPr/>
        </p:nvSpPr>
        <p:spPr>
          <a:xfrm>
            <a:off x="762000" y="5691158"/>
            <a:ext cx="74406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Sidetune</a:t>
            </a:r>
            <a:endParaRPr lang="en-US" sz="1350" dirty="0"/>
          </a:p>
        </p:txBody>
      </p:sp>
      <p:sp>
        <p:nvSpPr>
          <p:cNvPr id="32" name="Text 30"/>
          <p:cNvSpPr txBox="1"/>
          <p:nvPr/>
        </p:nvSpPr>
        <p:spPr>
          <a:xfrm>
            <a:off x="4408140" y="5691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58.2</a:t>
            </a:r>
            <a:endParaRPr lang="en-US" sz="1350" dirty="0"/>
          </a:p>
        </p:txBody>
      </p:sp>
      <p:sp>
        <p:nvSpPr>
          <p:cNvPr id="33" name="Text 31"/>
          <p:cNvSpPr txBox="1"/>
          <p:nvPr/>
        </p:nvSpPr>
        <p:spPr>
          <a:xfrm>
            <a:off x="7082433" y="56911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7 tasks</a:t>
            </a:r>
            <a:endParaRPr lang="en-US" sz="1350" dirty="0"/>
          </a:p>
        </p:txBody>
      </p:sp>
      <p:sp>
        <p:nvSpPr>
          <p:cNvPr id="34" name="Text 32"/>
          <p:cNvSpPr txBox="1"/>
          <p:nvPr/>
        </p:nvSpPr>
        <p:spPr>
          <a:xfrm>
            <a:off x="8286750" y="1757809"/>
            <a:ext cx="3264372"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These seven tasks use ordinary photos of</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objects, pets, textures, scenes and house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numbers, close to what the model saw in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pretraining, but with only 1,000 training</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images each.</a:t>
            </a:r>
            <a:endParaRPr lang="en-US" sz="1425" dirty="0"/>
          </a:p>
        </p:txBody>
      </p:sp>
      <p:sp>
        <p:nvSpPr>
          <p:cNvPr id="35" name="Text 33"/>
          <p:cNvSpPr txBox="1"/>
          <p:nvPr/>
        </p:nvSpPr>
        <p:spPr>
          <a:xfrm>
            <a:off x="8286750" y="3248471"/>
            <a:ext cx="3315295"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so little data, retraining all 86 million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weights overfits, so even VPT-shallow</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beats full fine-tuning here.</a:t>
            </a:r>
            <a:endParaRPr lang="en-US" sz="1425" dirty="0"/>
          </a:p>
        </p:txBody>
      </p:sp>
      <p:sp>
        <p:nvSpPr>
          <p:cNvPr id="36" name="Text 34"/>
          <p:cNvSpPr txBox="1"/>
          <p:nvPr/>
        </p:nvSpPr>
        <p:spPr>
          <a:xfrm>
            <a:off x="762000" y="6296025"/>
            <a:ext cx="10570202"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and Tables 13–14: ViT-B/16 pretrained on ImageNet-21k, mean test accuracy within each group. For all 24 tasks, the mean of the four group averages.</a:t>
            </a:r>
            <a:endParaRPr lang="en-US" sz="1125" dirty="0"/>
          </a:p>
        </p:txBody>
      </p:sp>
      <p:sp>
        <p:nvSpPr>
          <p:cNvPr id="37" name="Text 3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a:t>
            </a:r>
            <a:endParaRPr lang="en-US" sz="112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8652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VPT-deep beats full fine-tuning on 20 of 24 tasks</a:t>
            </a:r>
            <a:endParaRPr lang="en-US" sz="2625" dirty="0"/>
          </a:p>
        </p:txBody>
      </p:sp>
      <p:sp>
        <p:nvSpPr>
          <p:cNvPr id="3" name="Text 1"/>
          <p:cNvSpPr txBox="1"/>
          <p:nvPr/>
        </p:nvSpPr>
        <p:spPr>
          <a:xfrm>
            <a:off x="2114550" y="168303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6351836" y="168303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0430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366296"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83.4</a:t>
            </a:r>
            <a:endParaRPr lang="en-US" sz="1350" dirty="0"/>
          </a:p>
        </p:txBody>
      </p:sp>
      <p:sp>
        <p:nvSpPr>
          <p:cNvPr id="7" name="Text 5"/>
          <p:cNvSpPr txBox="1"/>
          <p:nvPr/>
        </p:nvSpPr>
        <p:spPr>
          <a:xfrm>
            <a:off x="762000" y="2439323"/>
            <a:ext cx="223383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Extra input vectors are trained</a:t>
            </a:r>
            <a:endParaRPr lang="en-US" sz="1275" dirty="0"/>
          </a:p>
        </p:txBody>
      </p:sp>
      <p:sp>
        <p:nvSpPr>
          <p:cNvPr id="8" name="Text 6"/>
          <p:cNvSpPr txBox="1"/>
          <p:nvPr/>
        </p:nvSpPr>
        <p:spPr>
          <a:xfrm>
            <a:off x="762000" y="27193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5331023" y="2719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82.4</a:t>
            </a:r>
            <a:endParaRPr lang="en-US" sz="1350" dirty="0"/>
          </a:p>
        </p:txBody>
      </p:sp>
      <p:sp>
        <p:nvSpPr>
          <p:cNvPr id="10" name="Text 8"/>
          <p:cNvSpPr txBox="1"/>
          <p:nvPr/>
        </p:nvSpPr>
        <p:spPr>
          <a:xfrm>
            <a:off x="7056834" y="2719358"/>
            <a:ext cx="90039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 of 4 tasks</a:t>
            </a:r>
            <a:endParaRPr lang="en-US" sz="1350" dirty="0"/>
          </a:p>
        </p:txBody>
      </p:sp>
      <p:sp>
        <p:nvSpPr>
          <p:cNvPr id="11" name="Text 9"/>
          <p:cNvSpPr txBox="1"/>
          <p:nvPr/>
        </p:nvSpPr>
        <p:spPr>
          <a:xfrm>
            <a:off x="762000" y="3043208"/>
            <a:ext cx="99110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VPT-shallow</a:t>
            </a:r>
            <a:endParaRPr lang="en-US" sz="1350" dirty="0"/>
          </a:p>
        </p:txBody>
      </p:sp>
      <p:sp>
        <p:nvSpPr>
          <p:cNvPr id="12" name="Text 10"/>
          <p:cNvSpPr txBox="1"/>
          <p:nvPr/>
        </p:nvSpPr>
        <p:spPr>
          <a:xfrm>
            <a:off x="5225355" y="3043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79.7</a:t>
            </a:r>
            <a:endParaRPr lang="en-US" sz="1350" dirty="0"/>
          </a:p>
        </p:txBody>
      </p:sp>
      <p:sp>
        <p:nvSpPr>
          <p:cNvPr id="13" name="Text 11"/>
          <p:cNvSpPr txBox="1"/>
          <p:nvPr/>
        </p:nvSpPr>
        <p:spPr>
          <a:xfrm>
            <a:off x="7082433" y="30432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4 tasks</a:t>
            </a:r>
            <a:endParaRPr lang="en-US" sz="1350" dirty="0"/>
          </a:p>
        </p:txBody>
      </p:sp>
      <p:sp>
        <p:nvSpPr>
          <p:cNvPr id="14" name="Text 12"/>
          <p:cNvSpPr txBox="1"/>
          <p:nvPr/>
        </p:nvSpPr>
        <p:spPr>
          <a:xfrm>
            <a:off x="762000" y="3439448"/>
            <a:ext cx="260283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Only the top of the model is trained</a:t>
            </a:r>
            <a:endParaRPr lang="en-US" sz="1275" dirty="0"/>
          </a:p>
        </p:txBody>
      </p:sp>
      <p:sp>
        <p:nvSpPr>
          <p:cNvPr id="15" name="Text 13"/>
          <p:cNvSpPr txBox="1"/>
          <p:nvPr/>
        </p:nvSpPr>
        <p:spPr>
          <a:xfrm>
            <a:off x="762000" y="3719483"/>
            <a:ext cx="7131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50" dirty="0"/>
          </a:p>
        </p:txBody>
      </p:sp>
      <p:sp>
        <p:nvSpPr>
          <p:cNvPr id="16" name="Text 14"/>
          <p:cNvSpPr txBox="1"/>
          <p:nvPr/>
        </p:nvSpPr>
        <p:spPr>
          <a:xfrm>
            <a:off x="5182493" y="37194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78.5</a:t>
            </a:r>
            <a:endParaRPr lang="en-US" sz="1350" dirty="0"/>
          </a:p>
        </p:txBody>
      </p:sp>
      <p:sp>
        <p:nvSpPr>
          <p:cNvPr id="17" name="Text 15"/>
          <p:cNvSpPr txBox="1"/>
          <p:nvPr/>
        </p:nvSpPr>
        <p:spPr>
          <a:xfrm>
            <a:off x="7082433" y="37194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4 tasks</a:t>
            </a:r>
            <a:endParaRPr lang="en-US" sz="1350" dirty="0"/>
          </a:p>
        </p:txBody>
      </p:sp>
      <p:sp>
        <p:nvSpPr>
          <p:cNvPr id="18" name="Text 16"/>
          <p:cNvSpPr txBox="1"/>
          <p:nvPr/>
        </p:nvSpPr>
        <p:spPr>
          <a:xfrm>
            <a:off x="762000" y="404333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9" name="Text 17"/>
          <p:cNvSpPr txBox="1"/>
          <p:nvPr/>
        </p:nvSpPr>
        <p:spPr>
          <a:xfrm>
            <a:off x="5130105" y="4043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77.2</a:t>
            </a:r>
            <a:endParaRPr lang="en-US" sz="1350" dirty="0"/>
          </a:p>
        </p:txBody>
      </p:sp>
      <p:sp>
        <p:nvSpPr>
          <p:cNvPr id="20" name="Text 18"/>
          <p:cNvSpPr txBox="1"/>
          <p:nvPr/>
        </p:nvSpPr>
        <p:spPr>
          <a:xfrm>
            <a:off x="7082433" y="404333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 of 4 tasks</a:t>
            </a:r>
            <a:endParaRPr lang="en-US" sz="1350" dirty="0"/>
          </a:p>
        </p:txBody>
      </p:sp>
      <p:sp>
        <p:nvSpPr>
          <p:cNvPr id="21" name="Text 19"/>
          <p:cNvSpPr txBox="1"/>
          <p:nvPr/>
        </p:nvSpPr>
        <p:spPr>
          <a:xfrm>
            <a:off x="762000" y="4367183"/>
            <a:ext cx="9431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MLP-3 head</a:t>
            </a:r>
            <a:endParaRPr lang="en-US" sz="1350" dirty="0"/>
          </a:p>
        </p:txBody>
      </p:sp>
      <p:sp>
        <p:nvSpPr>
          <p:cNvPr id="22" name="Text 20"/>
          <p:cNvSpPr txBox="1"/>
          <p:nvPr/>
        </p:nvSpPr>
        <p:spPr>
          <a:xfrm>
            <a:off x="4965353" y="4367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72.8</a:t>
            </a:r>
            <a:endParaRPr lang="en-US" sz="1350" dirty="0"/>
          </a:p>
        </p:txBody>
      </p:sp>
      <p:sp>
        <p:nvSpPr>
          <p:cNvPr id="23" name="Text 21"/>
          <p:cNvSpPr txBox="1"/>
          <p:nvPr/>
        </p:nvSpPr>
        <p:spPr>
          <a:xfrm>
            <a:off x="7082433" y="43671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4 tasks</a:t>
            </a:r>
            <a:endParaRPr lang="en-US" sz="1350" dirty="0"/>
          </a:p>
        </p:txBody>
      </p:sp>
      <p:sp>
        <p:nvSpPr>
          <p:cNvPr id="24" name="Text 22"/>
          <p:cNvSpPr txBox="1"/>
          <p:nvPr/>
        </p:nvSpPr>
        <p:spPr>
          <a:xfrm>
            <a:off x="762000" y="4763423"/>
            <a:ext cx="359452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Small parts in or beside the backbone are trained</a:t>
            </a:r>
            <a:endParaRPr lang="en-US" sz="1275" dirty="0"/>
          </a:p>
        </p:txBody>
      </p:sp>
      <p:sp>
        <p:nvSpPr>
          <p:cNvPr id="25" name="Text 23"/>
          <p:cNvSpPr txBox="1"/>
          <p:nvPr/>
        </p:nvSpPr>
        <p:spPr>
          <a:xfrm>
            <a:off x="762000" y="50434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26" name="Text 24"/>
          <p:cNvSpPr txBox="1"/>
          <p:nvPr/>
        </p:nvSpPr>
        <p:spPr>
          <a:xfrm>
            <a:off x="5172075" y="50434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78.3</a:t>
            </a:r>
            <a:endParaRPr lang="en-US" sz="1350" dirty="0"/>
          </a:p>
        </p:txBody>
      </p:sp>
      <p:sp>
        <p:nvSpPr>
          <p:cNvPr id="27" name="Text 25"/>
          <p:cNvSpPr txBox="1"/>
          <p:nvPr/>
        </p:nvSpPr>
        <p:spPr>
          <a:xfrm>
            <a:off x="7082433" y="50434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4 tasks</a:t>
            </a:r>
            <a:endParaRPr lang="en-US" sz="1350" dirty="0"/>
          </a:p>
        </p:txBody>
      </p:sp>
      <p:sp>
        <p:nvSpPr>
          <p:cNvPr id="28" name="Text 26"/>
          <p:cNvSpPr txBox="1"/>
          <p:nvPr/>
        </p:nvSpPr>
        <p:spPr>
          <a:xfrm>
            <a:off x="762000" y="536730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9" name="Text 27"/>
          <p:cNvSpPr txBox="1"/>
          <p:nvPr/>
        </p:nvSpPr>
        <p:spPr>
          <a:xfrm>
            <a:off x="5128171" y="5367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77.1</a:t>
            </a:r>
            <a:endParaRPr lang="en-US" sz="1350" dirty="0"/>
          </a:p>
        </p:txBody>
      </p:sp>
      <p:sp>
        <p:nvSpPr>
          <p:cNvPr id="30" name="Text 28"/>
          <p:cNvSpPr txBox="1"/>
          <p:nvPr/>
        </p:nvSpPr>
        <p:spPr>
          <a:xfrm>
            <a:off x="7082433" y="53673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4 tasks</a:t>
            </a:r>
            <a:endParaRPr lang="en-US" sz="1350" dirty="0"/>
          </a:p>
        </p:txBody>
      </p:sp>
      <p:sp>
        <p:nvSpPr>
          <p:cNvPr id="31" name="Text 29"/>
          <p:cNvSpPr txBox="1"/>
          <p:nvPr/>
        </p:nvSpPr>
        <p:spPr>
          <a:xfrm>
            <a:off x="762000" y="5691158"/>
            <a:ext cx="74406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Sidetune</a:t>
            </a:r>
            <a:endParaRPr lang="en-US" sz="1350" dirty="0"/>
          </a:p>
        </p:txBody>
      </p:sp>
      <p:sp>
        <p:nvSpPr>
          <p:cNvPr id="32" name="Text 30"/>
          <p:cNvSpPr txBox="1"/>
          <p:nvPr/>
        </p:nvSpPr>
        <p:spPr>
          <a:xfrm>
            <a:off x="4786313" y="5691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68.1</a:t>
            </a:r>
            <a:endParaRPr lang="en-US" sz="1350" dirty="0"/>
          </a:p>
        </p:txBody>
      </p:sp>
      <p:sp>
        <p:nvSpPr>
          <p:cNvPr id="33" name="Text 31"/>
          <p:cNvSpPr txBox="1"/>
          <p:nvPr/>
        </p:nvSpPr>
        <p:spPr>
          <a:xfrm>
            <a:off x="7082433" y="56911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4 tasks</a:t>
            </a:r>
            <a:endParaRPr lang="en-US" sz="1350" dirty="0"/>
          </a:p>
        </p:txBody>
      </p:sp>
      <p:sp>
        <p:nvSpPr>
          <p:cNvPr id="34" name="Text 32"/>
          <p:cNvSpPr txBox="1"/>
          <p:nvPr/>
        </p:nvSpPr>
        <p:spPr>
          <a:xfrm>
            <a:off x="8286750" y="1757809"/>
            <a:ext cx="3137761"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These four tasks come from special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cameras: satellite images of land use,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microscope slides of tumour tissue and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photos of the retina, with 1,000 training</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images each.</a:t>
            </a:r>
            <a:endParaRPr lang="en-US" sz="1425" dirty="0"/>
          </a:p>
        </p:txBody>
      </p:sp>
      <p:sp>
        <p:nvSpPr>
          <p:cNvPr id="35" name="Text 33"/>
          <p:cNvSpPr txBox="1"/>
          <p:nvPr/>
        </p:nvSpPr>
        <p:spPr>
          <a:xfrm>
            <a:off x="8286750" y="3248471"/>
            <a:ext cx="2957286"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This is the one group where full fine-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tuning stays ahead, by one point, but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is still the best of the cheap</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methods.</a:t>
            </a:r>
            <a:endParaRPr lang="en-US" sz="1425" dirty="0"/>
          </a:p>
        </p:txBody>
      </p:sp>
      <p:sp>
        <p:nvSpPr>
          <p:cNvPr id="36" name="Text 34"/>
          <p:cNvSpPr txBox="1"/>
          <p:nvPr/>
        </p:nvSpPr>
        <p:spPr>
          <a:xfrm>
            <a:off x="762000" y="6296025"/>
            <a:ext cx="10570202"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and Tables 13–14: ViT-B/16 pretrained on ImageNet-21k, mean test accuracy within each group. For all 24 tasks, the mean of the four group averages.</a:t>
            </a:r>
            <a:endParaRPr lang="en-US" sz="1125" dirty="0"/>
          </a:p>
        </p:txBody>
      </p:sp>
      <p:sp>
        <p:nvSpPr>
          <p:cNvPr id="37" name="Text 3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a:t>
            </a:r>
            <a:endParaRPr lang="en-US" sz="112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8652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VPT-deep beats full fine-tuning on 20 of 24 tasks</a:t>
            </a:r>
            <a:endParaRPr lang="en-US" sz="2625" dirty="0"/>
          </a:p>
        </p:txBody>
      </p:sp>
      <p:sp>
        <p:nvSpPr>
          <p:cNvPr id="3" name="Text 1"/>
          <p:cNvSpPr txBox="1"/>
          <p:nvPr/>
        </p:nvSpPr>
        <p:spPr>
          <a:xfrm>
            <a:off x="2114550" y="168303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6351836" y="168303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0430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4006155"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47.6</a:t>
            </a:r>
            <a:endParaRPr lang="en-US" sz="1350" dirty="0"/>
          </a:p>
        </p:txBody>
      </p:sp>
      <p:sp>
        <p:nvSpPr>
          <p:cNvPr id="7" name="Text 5"/>
          <p:cNvSpPr txBox="1"/>
          <p:nvPr/>
        </p:nvSpPr>
        <p:spPr>
          <a:xfrm>
            <a:off x="762000" y="2439323"/>
            <a:ext cx="223383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Extra input vectors are trained</a:t>
            </a:r>
            <a:endParaRPr lang="en-US" sz="1275" dirty="0"/>
          </a:p>
        </p:txBody>
      </p:sp>
      <p:sp>
        <p:nvSpPr>
          <p:cNvPr id="8" name="Text 6"/>
          <p:cNvSpPr txBox="1"/>
          <p:nvPr/>
        </p:nvSpPr>
        <p:spPr>
          <a:xfrm>
            <a:off x="762000" y="27193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4285208" y="2719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55.0</a:t>
            </a:r>
            <a:endParaRPr lang="en-US" sz="1350" dirty="0"/>
          </a:p>
        </p:txBody>
      </p:sp>
      <p:sp>
        <p:nvSpPr>
          <p:cNvPr id="10" name="Text 8"/>
          <p:cNvSpPr txBox="1"/>
          <p:nvPr/>
        </p:nvSpPr>
        <p:spPr>
          <a:xfrm>
            <a:off x="7056834" y="2719358"/>
            <a:ext cx="90039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 of 8 tasks</a:t>
            </a:r>
            <a:endParaRPr lang="en-US" sz="1350" dirty="0"/>
          </a:p>
        </p:txBody>
      </p:sp>
      <p:sp>
        <p:nvSpPr>
          <p:cNvPr id="11" name="Text 9"/>
          <p:cNvSpPr txBox="1"/>
          <p:nvPr/>
        </p:nvSpPr>
        <p:spPr>
          <a:xfrm>
            <a:off x="762000" y="3043208"/>
            <a:ext cx="99110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VPT-shallow</a:t>
            </a:r>
            <a:endParaRPr lang="en-US" sz="1350" dirty="0"/>
          </a:p>
        </p:txBody>
      </p:sp>
      <p:sp>
        <p:nvSpPr>
          <p:cNvPr id="12" name="Text 10"/>
          <p:cNvSpPr txBox="1"/>
          <p:nvPr/>
        </p:nvSpPr>
        <p:spPr>
          <a:xfrm>
            <a:off x="3980408" y="3043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47.0</a:t>
            </a:r>
            <a:endParaRPr lang="en-US" sz="1350" dirty="0"/>
          </a:p>
        </p:txBody>
      </p:sp>
      <p:sp>
        <p:nvSpPr>
          <p:cNvPr id="13" name="Text 11"/>
          <p:cNvSpPr txBox="1"/>
          <p:nvPr/>
        </p:nvSpPr>
        <p:spPr>
          <a:xfrm>
            <a:off x="7082433" y="30432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4 of 8 tasks</a:t>
            </a:r>
            <a:endParaRPr lang="en-US" sz="1350" dirty="0"/>
          </a:p>
        </p:txBody>
      </p:sp>
      <p:sp>
        <p:nvSpPr>
          <p:cNvPr id="14" name="Text 12"/>
          <p:cNvSpPr txBox="1"/>
          <p:nvPr/>
        </p:nvSpPr>
        <p:spPr>
          <a:xfrm>
            <a:off x="762000" y="3439448"/>
            <a:ext cx="260283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Only the top of the model is trained</a:t>
            </a:r>
            <a:endParaRPr lang="en-US" sz="1275" dirty="0"/>
          </a:p>
        </p:txBody>
      </p:sp>
      <p:sp>
        <p:nvSpPr>
          <p:cNvPr id="15" name="Text 13"/>
          <p:cNvSpPr txBox="1"/>
          <p:nvPr/>
        </p:nvSpPr>
        <p:spPr>
          <a:xfrm>
            <a:off x="762000" y="3719483"/>
            <a:ext cx="7131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50" dirty="0"/>
          </a:p>
        </p:txBody>
      </p:sp>
      <p:sp>
        <p:nvSpPr>
          <p:cNvPr id="16" name="Text 14"/>
          <p:cNvSpPr txBox="1"/>
          <p:nvPr/>
        </p:nvSpPr>
        <p:spPr>
          <a:xfrm>
            <a:off x="3492698" y="37194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34.2</a:t>
            </a:r>
            <a:endParaRPr lang="en-US" sz="1350" dirty="0"/>
          </a:p>
        </p:txBody>
      </p:sp>
      <p:sp>
        <p:nvSpPr>
          <p:cNvPr id="17" name="Text 15"/>
          <p:cNvSpPr txBox="1"/>
          <p:nvPr/>
        </p:nvSpPr>
        <p:spPr>
          <a:xfrm>
            <a:off x="7082433" y="37194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8 tasks</a:t>
            </a:r>
            <a:endParaRPr lang="en-US" sz="1350" dirty="0"/>
          </a:p>
        </p:txBody>
      </p:sp>
      <p:sp>
        <p:nvSpPr>
          <p:cNvPr id="18" name="Text 16"/>
          <p:cNvSpPr txBox="1"/>
          <p:nvPr/>
        </p:nvSpPr>
        <p:spPr>
          <a:xfrm>
            <a:off x="762000" y="404333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9" name="Text 17"/>
          <p:cNvSpPr txBox="1"/>
          <p:nvPr/>
        </p:nvSpPr>
        <p:spPr>
          <a:xfrm>
            <a:off x="3213646" y="4043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26.8</a:t>
            </a:r>
            <a:endParaRPr lang="en-US" sz="1350" dirty="0"/>
          </a:p>
        </p:txBody>
      </p:sp>
      <p:sp>
        <p:nvSpPr>
          <p:cNvPr id="20" name="Text 18"/>
          <p:cNvSpPr txBox="1"/>
          <p:nvPr/>
        </p:nvSpPr>
        <p:spPr>
          <a:xfrm>
            <a:off x="7082433" y="404333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8 tasks</a:t>
            </a:r>
            <a:endParaRPr lang="en-US" sz="1350" dirty="0"/>
          </a:p>
        </p:txBody>
      </p:sp>
      <p:sp>
        <p:nvSpPr>
          <p:cNvPr id="21" name="Text 19"/>
          <p:cNvSpPr txBox="1"/>
          <p:nvPr/>
        </p:nvSpPr>
        <p:spPr>
          <a:xfrm>
            <a:off x="762000" y="4367183"/>
            <a:ext cx="9431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MLP-3 head</a:t>
            </a:r>
            <a:endParaRPr lang="en-US" sz="1350" dirty="0"/>
          </a:p>
        </p:txBody>
      </p:sp>
      <p:sp>
        <p:nvSpPr>
          <p:cNvPr id="22" name="Text 20"/>
          <p:cNvSpPr txBox="1"/>
          <p:nvPr/>
        </p:nvSpPr>
        <p:spPr>
          <a:xfrm>
            <a:off x="3357563" y="4367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30.6</a:t>
            </a:r>
            <a:endParaRPr lang="en-US" sz="1350" dirty="0"/>
          </a:p>
        </p:txBody>
      </p:sp>
      <p:sp>
        <p:nvSpPr>
          <p:cNvPr id="23" name="Text 21"/>
          <p:cNvSpPr txBox="1"/>
          <p:nvPr/>
        </p:nvSpPr>
        <p:spPr>
          <a:xfrm>
            <a:off x="7082433" y="4367183"/>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8 tasks</a:t>
            </a:r>
            <a:endParaRPr lang="en-US" sz="1350" dirty="0"/>
          </a:p>
        </p:txBody>
      </p:sp>
      <p:sp>
        <p:nvSpPr>
          <p:cNvPr id="24" name="Text 22"/>
          <p:cNvSpPr txBox="1"/>
          <p:nvPr/>
        </p:nvSpPr>
        <p:spPr>
          <a:xfrm>
            <a:off x="762000" y="4763423"/>
            <a:ext cx="359452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Small parts in or beside the backbone are trained</a:t>
            </a:r>
            <a:endParaRPr lang="en-US" sz="1275" dirty="0"/>
          </a:p>
        </p:txBody>
      </p:sp>
      <p:sp>
        <p:nvSpPr>
          <p:cNvPr id="25" name="Text 23"/>
          <p:cNvSpPr txBox="1"/>
          <p:nvPr/>
        </p:nvSpPr>
        <p:spPr>
          <a:xfrm>
            <a:off x="762000" y="50434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26" name="Text 24"/>
          <p:cNvSpPr txBox="1"/>
          <p:nvPr/>
        </p:nvSpPr>
        <p:spPr>
          <a:xfrm>
            <a:off x="3870871" y="50434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44.1</a:t>
            </a:r>
            <a:endParaRPr lang="en-US" sz="1350" dirty="0"/>
          </a:p>
        </p:txBody>
      </p:sp>
      <p:sp>
        <p:nvSpPr>
          <p:cNvPr id="27" name="Text 25"/>
          <p:cNvSpPr txBox="1"/>
          <p:nvPr/>
        </p:nvSpPr>
        <p:spPr>
          <a:xfrm>
            <a:off x="7082433" y="50434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8 tasks</a:t>
            </a:r>
            <a:endParaRPr lang="en-US" sz="1350" dirty="0"/>
          </a:p>
        </p:txBody>
      </p:sp>
      <p:sp>
        <p:nvSpPr>
          <p:cNvPr id="28" name="Text 26"/>
          <p:cNvSpPr txBox="1"/>
          <p:nvPr/>
        </p:nvSpPr>
        <p:spPr>
          <a:xfrm>
            <a:off x="762000" y="536730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9" name="Text 27"/>
          <p:cNvSpPr txBox="1"/>
          <p:nvPr/>
        </p:nvSpPr>
        <p:spPr>
          <a:xfrm>
            <a:off x="3464123" y="5367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33.4</a:t>
            </a:r>
            <a:endParaRPr lang="en-US" sz="1350" dirty="0"/>
          </a:p>
        </p:txBody>
      </p:sp>
      <p:sp>
        <p:nvSpPr>
          <p:cNvPr id="30" name="Text 28"/>
          <p:cNvSpPr txBox="1"/>
          <p:nvPr/>
        </p:nvSpPr>
        <p:spPr>
          <a:xfrm>
            <a:off x="7082433" y="536730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8 tasks</a:t>
            </a:r>
            <a:endParaRPr lang="en-US" sz="1350" dirty="0"/>
          </a:p>
        </p:txBody>
      </p:sp>
      <p:sp>
        <p:nvSpPr>
          <p:cNvPr id="31" name="Text 29"/>
          <p:cNvSpPr txBox="1"/>
          <p:nvPr/>
        </p:nvSpPr>
        <p:spPr>
          <a:xfrm>
            <a:off x="762000" y="5691158"/>
            <a:ext cx="74406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Sidetune</a:t>
            </a:r>
            <a:endParaRPr lang="en-US" sz="1350" dirty="0"/>
          </a:p>
        </p:txBody>
      </p:sp>
      <p:sp>
        <p:nvSpPr>
          <p:cNvPr id="32" name="Text 30"/>
          <p:cNvSpPr txBox="1"/>
          <p:nvPr/>
        </p:nvSpPr>
        <p:spPr>
          <a:xfrm>
            <a:off x="3082230" y="5691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23.4</a:t>
            </a:r>
            <a:endParaRPr lang="en-US" sz="1350" dirty="0"/>
          </a:p>
        </p:txBody>
      </p:sp>
      <p:sp>
        <p:nvSpPr>
          <p:cNvPr id="33" name="Text 31"/>
          <p:cNvSpPr txBox="1"/>
          <p:nvPr/>
        </p:nvSpPr>
        <p:spPr>
          <a:xfrm>
            <a:off x="7082433" y="5691158"/>
            <a:ext cx="87377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8 tasks</a:t>
            </a:r>
            <a:endParaRPr lang="en-US" sz="1350" dirty="0"/>
          </a:p>
        </p:txBody>
      </p:sp>
      <p:sp>
        <p:nvSpPr>
          <p:cNvPr id="34" name="Text 32"/>
          <p:cNvSpPr txBox="1"/>
          <p:nvPr/>
        </p:nvSpPr>
        <p:spPr>
          <a:xfrm>
            <a:off x="8286750" y="1757809"/>
            <a:ext cx="3067645"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These eight tasks ask about geometry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rather than objects: how many things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there are, how far away, at what angle.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Most are synthetic scenes, far from</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ImageNet.</a:t>
            </a:r>
            <a:endParaRPr lang="en-US" sz="1425" dirty="0"/>
          </a:p>
        </p:txBody>
      </p:sp>
      <p:sp>
        <p:nvSpPr>
          <p:cNvPr id="35" name="Text 33"/>
          <p:cNvSpPr txBox="1"/>
          <p:nvPr/>
        </p:nvSpPr>
        <p:spPr>
          <a:xfrm>
            <a:off x="8286750" y="3248471"/>
            <a:ext cx="3296722"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Here VPT-deep wins all eight, 55.0 against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47.6, while the linear probe falls to 26.8,</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so the frozen features alone do not hold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this information.</a:t>
            </a:r>
            <a:endParaRPr lang="en-US" sz="1425" dirty="0"/>
          </a:p>
        </p:txBody>
      </p:sp>
      <p:sp>
        <p:nvSpPr>
          <p:cNvPr id="36" name="Text 34"/>
          <p:cNvSpPr txBox="1"/>
          <p:nvPr/>
        </p:nvSpPr>
        <p:spPr>
          <a:xfrm>
            <a:off x="762000" y="6296025"/>
            <a:ext cx="10570202"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and Tables 13–14: ViT-B/16 pretrained on ImageNet-21k, mean test accuracy within each group. For all 24 tasks, the mean of the four group averages.</a:t>
            </a:r>
            <a:endParaRPr lang="en-US" sz="1125" dirty="0"/>
          </a:p>
        </p:txBody>
      </p:sp>
      <p:sp>
        <p:nvSpPr>
          <p:cNvPr id="37" name="Text 3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a:t>
            </a:r>
            <a:endParaRPr lang="en-US" sz="1125"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8652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VPT-deep beats full fine-tuning on 20 of 24 tasks</a:t>
            </a:r>
            <a:endParaRPr lang="en-US" sz="2625" dirty="0"/>
          </a:p>
        </p:txBody>
      </p:sp>
      <p:sp>
        <p:nvSpPr>
          <p:cNvPr id="3" name="Text 1"/>
          <p:cNvSpPr txBox="1"/>
          <p:nvPr/>
        </p:nvSpPr>
        <p:spPr>
          <a:xfrm>
            <a:off x="2114550" y="168303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6351836" y="168303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043083"/>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004346"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73.9</a:t>
            </a:r>
            <a:endParaRPr lang="en-US" sz="1350" dirty="0"/>
          </a:p>
        </p:txBody>
      </p:sp>
      <p:sp>
        <p:nvSpPr>
          <p:cNvPr id="7" name="Text 5"/>
          <p:cNvSpPr txBox="1"/>
          <p:nvPr/>
        </p:nvSpPr>
        <p:spPr>
          <a:xfrm>
            <a:off x="762000" y="2439323"/>
            <a:ext cx="223383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Extra input vectors are trained</a:t>
            </a:r>
            <a:endParaRPr lang="en-US" sz="1275" dirty="0"/>
          </a:p>
        </p:txBody>
      </p:sp>
      <p:sp>
        <p:nvSpPr>
          <p:cNvPr id="8" name="Text 6"/>
          <p:cNvSpPr txBox="1"/>
          <p:nvPr/>
        </p:nvSpPr>
        <p:spPr>
          <a:xfrm>
            <a:off x="762000" y="27193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5095875" y="2719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76.3</a:t>
            </a:r>
            <a:endParaRPr lang="en-US" sz="1350" dirty="0"/>
          </a:p>
        </p:txBody>
      </p:sp>
      <p:sp>
        <p:nvSpPr>
          <p:cNvPr id="10" name="Text 8"/>
          <p:cNvSpPr txBox="1"/>
          <p:nvPr/>
        </p:nvSpPr>
        <p:spPr>
          <a:xfrm>
            <a:off x="6880920" y="2719358"/>
            <a:ext cx="108335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20 of 24 tasks</a:t>
            </a:r>
            <a:endParaRPr lang="en-US" sz="1350" dirty="0"/>
          </a:p>
        </p:txBody>
      </p:sp>
      <p:sp>
        <p:nvSpPr>
          <p:cNvPr id="11" name="Text 9"/>
          <p:cNvSpPr txBox="1"/>
          <p:nvPr/>
        </p:nvSpPr>
        <p:spPr>
          <a:xfrm>
            <a:off x="762000" y="3043208"/>
            <a:ext cx="99110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VPT-shallow</a:t>
            </a:r>
            <a:endParaRPr lang="en-US" sz="1350" dirty="0"/>
          </a:p>
        </p:txBody>
      </p:sp>
      <p:sp>
        <p:nvSpPr>
          <p:cNvPr id="12" name="Text 10"/>
          <p:cNvSpPr txBox="1"/>
          <p:nvPr/>
        </p:nvSpPr>
        <p:spPr>
          <a:xfrm>
            <a:off x="4934843" y="3043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72.0</a:t>
            </a:r>
            <a:endParaRPr lang="en-US" sz="1350" dirty="0"/>
          </a:p>
        </p:txBody>
      </p:sp>
      <p:sp>
        <p:nvSpPr>
          <p:cNvPr id="13" name="Text 11"/>
          <p:cNvSpPr txBox="1"/>
          <p:nvPr/>
        </p:nvSpPr>
        <p:spPr>
          <a:xfrm>
            <a:off x="6997154" y="3043208"/>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9 of 24 tasks</a:t>
            </a:r>
            <a:endParaRPr lang="en-US" sz="1350" dirty="0"/>
          </a:p>
        </p:txBody>
      </p:sp>
      <p:sp>
        <p:nvSpPr>
          <p:cNvPr id="14" name="Text 12"/>
          <p:cNvSpPr txBox="1"/>
          <p:nvPr/>
        </p:nvSpPr>
        <p:spPr>
          <a:xfrm>
            <a:off x="762000" y="3439448"/>
            <a:ext cx="260283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Only the top of the model is trained</a:t>
            </a:r>
            <a:endParaRPr lang="en-US" sz="1275" dirty="0"/>
          </a:p>
        </p:txBody>
      </p:sp>
      <p:sp>
        <p:nvSpPr>
          <p:cNvPr id="15" name="Text 13"/>
          <p:cNvSpPr txBox="1"/>
          <p:nvPr/>
        </p:nvSpPr>
        <p:spPr>
          <a:xfrm>
            <a:off x="762000" y="3719483"/>
            <a:ext cx="7131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50" dirty="0"/>
          </a:p>
        </p:txBody>
      </p:sp>
      <p:sp>
        <p:nvSpPr>
          <p:cNvPr id="16" name="Text 14"/>
          <p:cNvSpPr txBox="1"/>
          <p:nvPr/>
        </p:nvSpPr>
        <p:spPr>
          <a:xfrm>
            <a:off x="4712940" y="37194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66.2</a:t>
            </a:r>
            <a:endParaRPr lang="en-US" sz="1350" dirty="0"/>
          </a:p>
        </p:txBody>
      </p:sp>
      <p:sp>
        <p:nvSpPr>
          <p:cNvPr id="17" name="Text 15"/>
          <p:cNvSpPr txBox="1"/>
          <p:nvPr/>
        </p:nvSpPr>
        <p:spPr>
          <a:xfrm>
            <a:off x="6997154" y="3719483"/>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24 tasks</a:t>
            </a:r>
            <a:endParaRPr lang="en-US" sz="1350" dirty="0"/>
          </a:p>
        </p:txBody>
      </p:sp>
      <p:sp>
        <p:nvSpPr>
          <p:cNvPr id="18" name="Text 16"/>
          <p:cNvSpPr txBox="1"/>
          <p:nvPr/>
        </p:nvSpPr>
        <p:spPr>
          <a:xfrm>
            <a:off x="762000" y="4043333"/>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9" name="Text 17"/>
          <p:cNvSpPr txBox="1"/>
          <p:nvPr/>
        </p:nvSpPr>
        <p:spPr>
          <a:xfrm>
            <a:off x="4593878" y="4043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63.1</a:t>
            </a:r>
            <a:endParaRPr lang="en-US" sz="1350" dirty="0"/>
          </a:p>
        </p:txBody>
      </p:sp>
      <p:sp>
        <p:nvSpPr>
          <p:cNvPr id="20" name="Text 18"/>
          <p:cNvSpPr txBox="1"/>
          <p:nvPr/>
        </p:nvSpPr>
        <p:spPr>
          <a:xfrm>
            <a:off x="6997154" y="4043333"/>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24 tasks</a:t>
            </a:r>
            <a:endParaRPr lang="en-US" sz="1350" dirty="0"/>
          </a:p>
        </p:txBody>
      </p:sp>
      <p:sp>
        <p:nvSpPr>
          <p:cNvPr id="21" name="Text 19"/>
          <p:cNvSpPr txBox="1"/>
          <p:nvPr/>
        </p:nvSpPr>
        <p:spPr>
          <a:xfrm>
            <a:off x="762000" y="4367183"/>
            <a:ext cx="9431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MLP-3 head</a:t>
            </a:r>
            <a:endParaRPr lang="en-US" sz="1350" dirty="0"/>
          </a:p>
        </p:txBody>
      </p:sp>
      <p:sp>
        <p:nvSpPr>
          <p:cNvPr id="22" name="Text 20"/>
          <p:cNvSpPr txBox="1"/>
          <p:nvPr/>
        </p:nvSpPr>
        <p:spPr>
          <a:xfrm>
            <a:off x="4582418" y="4367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62.8</a:t>
            </a:r>
            <a:endParaRPr lang="en-US" sz="1350" dirty="0"/>
          </a:p>
        </p:txBody>
      </p:sp>
      <p:sp>
        <p:nvSpPr>
          <p:cNvPr id="23" name="Text 21"/>
          <p:cNvSpPr txBox="1"/>
          <p:nvPr/>
        </p:nvSpPr>
        <p:spPr>
          <a:xfrm>
            <a:off x="6997154" y="4367183"/>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 of 24 tasks</a:t>
            </a:r>
            <a:endParaRPr lang="en-US" sz="1350" dirty="0"/>
          </a:p>
        </p:txBody>
      </p:sp>
      <p:sp>
        <p:nvSpPr>
          <p:cNvPr id="24" name="Text 22"/>
          <p:cNvSpPr txBox="1"/>
          <p:nvPr/>
        </p:nvSpPr>
        <p:spPr>
          <a:xfrm>
            <a:off x="762000" y="4763423"/>
            <a:ext cx="359452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Small parts in or beside the backbone are trained</a:t>
            </a:r>
            <a:endParaRPr lang="en-US" sz="1275" dirty="0"/>
          </a:p>
        </p:txBody>
      </p:sp>
      <p:sp>
        <p:nvSpPr>
          <p:cNvPr id="25" name="Text 23"/>
          <p:cNvSpPr txBox="1"/>
          <p:nvPr/>
        </p:nvSpPr>
        <p:spPr>
          <a:xfrm>
            <a:off x="762000" y="50434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26" name="Text 24"/>
          <p:cNvSpPr txBox="1"/>
          <p:nvPr/>
        </p:nvSpPr>
        <p:spPr>
          <a:xfrm>
            <a:off x="4895850" y="50434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71.0</a:t>
            </a:r>
            <a:endParaRPr lang="en-US" sz="1350" dirty="0"/>
          </a:p>
        </p:txBody>
      </p:sp>
      <p:sp>
        <p:nvSpPr>
          <p:cNvPr id="27" name="Text 25"/>
          <p:cNvSpPr txBox="1"/>
          <p:nvPr/>
        </p:nvSpPr>
        <p:spPr>
          <a:xfrm>
            <a:off x="6997154" y="5043458"/>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8 of 24 tasks</a:t>
            </a:r>
            <a:endParaRPr lang="en-US" sz="1350" dirty="0"/>
          </a:p>
        </p:txBody>
      </p:sp>
      <p:sp>
        <p:nvSpPr>
          <p:cNvPr id="28" name="Text 26"/>
          <p:cNvSpPr txBox="1"/>
          <p:nvPr/>
        </p:nvSpPr>
        <p:spPr>
          <a:xfrm>
            <a:off x="762000" y="536730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9" name="Text 27"/>
          <p:cNvSpPr txBox="1"/>
          <p:nvPr/>
        </p:nvSpPr>
        <p:spPr>
          <a:xfrm>
            <a:off x="4730055" y="5367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66.6</a:t>
            </a:r>
            <a:endParaRPr lang="en-US" sz="1350" dirty="0"/>
          </a:p>
        </p:txBody>
      </p:sp>
      <p:sp>
        <p:nvSpPr>
          <p:cNvPr id="30" name="Text 28"/>
          <p:cNvSpPr txBox="1"/>
          <p:nvPr/>
        </p:nvSpPr>
        <p:spPr>
          <a:xfrm>
            <a:off x="6997154" y="5367308"/>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6 of 24 tasks</a:t>
            </a:r>
            <a:endParaRPr lang="en-US" sz="1350" dirty="0"/>
          </a:p>
        </p:txBody>
      </p:sp>
      <p:sp>
        <p:nvSpPr>
          <p:cNvPr id="31" name="Text 29"/>
          <p:cNvSpPr txBox="1"/>
          <p:nvPr/>
        </p:nvSpPr>
        <p:spPr>
          <a:xfrm>
            <a:off x="762000" y="5691158"/>
            <a:ext cx="74406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Sidetune</a:t>
            </a:r>
            <a:endParaRPr lang="en-US" sz="1350" dirty="0"/>
          </a:p>
        </p:txBody>
      </p:sp>
      <p:sp>
        <p:nvSpPr>
          <p:cNvPr id="32" name="Text 30"/>
          <p:cNvSpPr txBox="1"/>
          <p:nvPr/>
        </p:nvSpPr>
        <p:spPr>
          <a:xfrm>
            <a:off x="4363343" y="5691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57.0</a:t>
            </a:r>
            <a:endParaRPr lang="en-US" sz="1350" dirty="0"/>
          </a:p>
        </p:txBody>
      </p:sp>
      <p:sp>
        <p:nvSpPr>
          <p:cNvPr id="33" name="Text 31"/>
          <p:cNvSpPr txBox="1"/>
          <p:nvPr/>
        </p:nvSpPr>
        <p:spPr>
          <a:xfrm>
            <a:off x="6997154" y="5691158"/>
            <a:ext cx="962466" cy="205740"/>
          </a:xfrm>
          <a:prstGeom prst="rect">
            <a:avLst/>
          </a:prstGeom>
          <a:noFill/>
          <a:ln/>
        </p:spPr>
        <p:txBody>
          <a:bodyPr wrap="none" lIns="0" tIns="0" rIns="0" bIns="0" rtlCol="0" anchor="t"/>
          <a:lstStyle/>
          <a:p>
            <a:pPr algn="l" indent="0" marL="0">
              <a:lnSpc>
                <a:spcPts val="1620"/>
              </a:lnSpc>
              <a:buNone/>
            </a:pPr>
            <a:r>
              <a:rPr lang="en-US" sz="1350" dirty="0">
                <a:solidFill>
                  <a:srgbClr val="777E86"/>
                </a:solidFill>
                <a:latin typeface="Source Sans 3 ExtraLight" pitchFamily="34" charset="0"/>
                <a:ea typeface="Source Sans 3 ExtraLight" pitchFamily="34" charset="-122"/>
                <a:cs typeface="Source Sans 3 ExtraLight" pitchFamily="34" charset="-120"/>
              </a:rPr>
              <a:t>0 of 24 tasks</a:t>
            </a:r>
            <a:endParaRPr lang="en-US" sz="1350" dirty="0"/>
          </a:p>
        </p:txBody>
      </p:sp>
      <p:sp>
        <p:nvSpPr>
          <p:cNvPr id="34" name="Text 32"/>
          <p:cNvSpPr txBox="1"/>
          <p:nvPr/>
        </p:nvSpPr>
        <p:spPr>
          <a:xfrm>
            <a:off x="8286750" y="1757809"/>
            <a:ext cx="3073837"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Averaged over all 24 tasks, VPT-deep is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only cheap method above full fine-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tuning, 76.3 against 73.9.</a:t>
            </a:r>
            <a:endParaRPr lang="en-US" sz="1425" dirty="0"/>
          </a:p>
        </p:txBody>
      </p:sp>
      <p:sp>
        <p:nvSpPr>
          <p:cNvPr id="35" name="Text 33"/>
          <p:cNvSpPr txBox="1"/>
          <p:nvPr/>
        </p:nvSpPr>
        <p:spPr>
          <a:xfrm>
            <a:off x="8286750" y="2705546"/>
            <a:ext cx="3090243"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It gets there while storing 1.18</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backbones' worth of weights for the 24</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tasks, where full fine-tuning stores 24.</a:t>
            </a:r>
            <a:endParaRPr lang="en-US" sz="1425" dirty="0"/>
          </a:p>
        </p:txBody>
      </p:sp>
      <p:sp>
        <p:nvSpPr>
          <p:cNvPr id="36" name="Text 34"/>
          <p:cNvSpPr txBox="1"/>
          <p:nvPr/>
        </p:nvSpPr>
        <p:spPr>
          <a:xfrm>
            <a:off x="762000" y="6296025"/>
            <a:ext cx="10570202"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and Tables 13–14: ViT-B/16 pretrained on ImageNet-21k, mean test accuracy within each group. For all 24 tasks, the mean of the four group averages.</a:t>
            </a:r>
            <a:endParaRPr lang="en-US" sz="1125" dirty="0"/>
          </a:p>
        </p:txBody>
      </p:sp>
      <p:sp>
        <p:nvSpPr>
          <p:cNvPr id="37" name="Text 3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13</a:t>
            </a:r>
            <a:endParaRPr lang="en-US" sz="1125"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74637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leads with little data and stays ahead with more</a:t>
            </a:r>
            <a:endParaRPr lang="en-US" sz="2625" dirty="0"/>
          </a:p>
        </p:txBody>
      </p:sp>
      <p:sp>
        <p:nvSpPr>
          <p:cNvPr id="3" name="Text 1"/>
          <p:cNvSpPr txBox="1"/>
          <p:nvPr/>
        </p:nvSpPr>
        <p:spPr>
          <a:xfrm>
            <a:off x="762000" y="1166783"/>
            <a:ext cx="1333941"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VPT-deep against</a:t>
            </a:r>
            <a:endParaRPr lang="en-US" sz="1350" dirty="0"/>
          </a:p>
        </p:txBody>
      </p:sp>
      <p:sp>
        <p:nvSpPr>
          <p:cNvPr id="4" name="Text 2"/>
          <p:cNvSpPr txBox="1"/>
          <p:nvPr/>
        </p:nvSpPr>
        <p:spPr>
          <a:xfrm>
            <a:off x="8420100" y="1898303"/>
            <a:ext cx="3113306"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With a tenth of the training images,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full fine-tuning has too many weights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to fit and falls 14 points behind</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500" dirty="0"/>
          </a:p>
        </p:txBody>
      </p:sp>
      <p:sp>
        <p:nvSpPr>
          <p:cNvPr id="5" name="Text 3"/>
          <p:cNvSpPr txBox="1"/>
          <p:nvPr/>
        </p:nvSpPr>
        <p:spPr>
          <a:xfrm>
            <a:off x="8420100" y="3193703"/>
            <a:ext cx="3095506"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gap shrinks as the data grows,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but VPT-deep stays ahead all the way</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to the full training set.</a:t>
            </a:r>
            <a:endParaRPr lang="en-US" sz="1500" dirty="0"/>
          </a:p>
        </p:txBody>
      </p:sp>
      <p:sp>
        <p:nvSpPr>
          <p:cNvPr id="6" name="Text 4"/>
          <p:cNvSpPr txBox="1"/>
          <p:nvPr/>
        </p:nvSpPr>
        <p:spPr>
          <a:xfrm>
            <a:off x="762000" y="6096000"/>
            <a:ext cx="1094771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3: ViT-B/16, mean test accuracy over the five FGVC tasks, each method trained on a share of every task's training images. The paper gives these values only as a</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 they were read from its vector drawing in the PDF, and the 100%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a:t>
            </a:r>
            <a:endParaRPr lang="en-US" sz="1125"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74637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leads with little data and stays ahead with more</a:t>
            </a:r>
            <a:endParaRPr lang="en-US" sz="2625" dirty="0"/>
          </a:p>
        </p:txBody>
      </p:sp>
      <p:sp>
        <p:nvSpPr>
          <p:cNvPr id="3" name="Text 1"/>
          <p:cNvSpPr txBox="1"/>
          <p:nvPr/>
        </p:nvSpPr>
        <p:spPr>
          <a:xfrm>
            <a:off x="762000" y="1166783"/>
            <a:ext cx="1333941"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VPT-deep against</a:t>
            </a:r>
            <a:endParaRPr lang="en-US" sz="1350" dirty="0"/>
          </a:p>
        </p:txBody>
      </p:sp>
      <p:sp>
        <p:nvSpPr>
          <p:cNvPr id="4" name="Text 2"/>
          <p:cNvSpPr txBox="1"/>
          <p:nvPr/>
        </p:nvSpPr>
        <p:spPr>
          <a:xfrm>
            <a:off x="8420100" y="1898303"/>
            <a:ext cx="2851106"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linear probe trains only a new</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output layer, so it does well when</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data is scarce.</a:t>
            </a:r>
            <a:endParaRPr lang="en-US" sz="1500" dirty="0"/>
          </a:p>
        </p:txBody>
      </p:sp>
      <p:sp>
        <p:nvSpPr>
          <p:cNvPr id="5" name="Text 3"/>
          <p:cNvSpPr txBox="1"/>
          <p:nvPr/>
        </p:nvSpPr>
        <p:spPr>
          <a:xfrm>
            <a:off x="8420100" y="2907953"/>
            <a:ext cx="3023068"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From 30% of the data on, full</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fine-tuning overtakes it, and with all</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data it trails VPT-deep by almost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10 points.</a:t>
            </a:r>
            <a:endParaRPr lang="en-US" sz="1500" dirty="0"/>
          </a:p>
        </p:txBody>
      </p:sp>
      <p:sp>
        <p:nvSpPr>
          <p:cNvPr id="6" name="Text 4"/>
          <p:cNvSpPr txBox="1"/>
          <p:nvPr/>
        </p:nvSpPr>
        <p:spPr>
          <a:xfrm>
            <a:off x="762000" y="6096000"/>
            <a:ext cx="1094771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3: ViT-B/16, mean test accuracy over the five FGVC tasks, each method trained on a share of every task's training images. The paper gives these values only as a</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 they were read from its vector drawing in the PDF, and the 100%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a:t>
            </a:r>
            <a:endParaRPr lang="en-US" sz="1125"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74637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leads with little data and stays ahead with more</a:t>
            </a:r>
            <a:endParaRPr lang="en-US" sz="2625" dirty="0"/>
          </a:p>
        </p:txBody>
      </p:sp>
      <p:sp>
        <p:nvSpPr>
          <p:cNvPr id="3" name="Text 1"/>
          <p:cNvSpPr txBox="1"/>
          <p:nvPr/>
        </p:nvSpPr>
        <p:spPr>
          <a:xfrm>
            <a:off x="762000" y="1166783"/>
            <a:ext cx="1333941"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VPT-deep against</a:t>
            </a:r>
            <a:endParaRPr lang="en-US" sz="1350" dirty="0"/>
          </a:p>
        </p:txBody>
      </p:sp>
      <p:sp>
        <p:nvSpPr>
          <p:cNvPr id="4" name="Text 2"/>
          <p:cNvSpPr txBox="1"/>
          <p:nvPr/>
        </p:nvSpPr>
        <p:spPr>
          <a:xfrm>
            <a:off x="8420100" y="1898303"/>
            <a:ext cx="2897386"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adapter inserts small trained</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blocks into every layer, and it too</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beats full fine-tuning on little data.</a:t>
            </a:r>
            <a:endParaRPr lang="en-US" sz="1500" dirty="0"/>
          </a:p>
        </p:txBody>
      </p:sp>
      <p:sp>
        <p:nvSpPr>
          <p:cNvPr id="5" name="Text 3"/>
          <p:cNvSpPr txBox="1"/>
          <p:nvPr/>
        </p:nvSpPr>
        <p:spPr>
          <a:xfrm>
            <a:off x="8420100" y="2907953"/>
            <a:ext cx="3182648"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Full fine-tuning passes it at 40% of the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data, while VPT-deep stays 3 to 6</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points above it throughout.</a:t>
            </a:r>
            <a:endParaRPr lang="en-US" sz="1500" dirty="0"/>
          </a:p>
        </p:txBody>
      </p:sp>
      <p:sp>
        <p:nvSpPr>
          <p:cNvPr id="6" name="Text 4"/>
          <p:cNvSpPr txBox="1"/>
          <p:nvPr/>
        </p:nvSpPr>
        <p:spPr>
          <a:xfrm>
            <a:off x="762000" y="6096000"/>
            <a:ext cx="1094771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3: ViT-B/16, mean test accuracy over the five FGVC tasks, each method trained on a share of every task's training images. The paper gives these values only as a</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 they were read from its vector drawing in the PDF, and the 100%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a:t>
            </a:r>
            <a:endParaRPr lang="en-US" sz="1125"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74637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leads with little data and stays ahead with more</a:t>
            </a:r>
            <a:endParaRPr lang="en-US" sz="2625" dirty="0"/>
          </a:p>
        </p:txBody>
      </p:sp>
      <p:sp>
        <p:nvSpPr>
          <p:cNvPr id="3" name="Text 1"/>
          <p:cNvSpPr txBox="1"/>
          <p:nvPr/>
        </p:nvSpPr>
        <p:spPr>
          <a:xfrm>
            <a:off x="762000" y="1166783"/>
            <a:ext cx="1333941"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VPT-deep against</a:t>
            </a:r>
            <a:endParaRPr lang="en-US" sz="1350" dirty="0"/>
          </a:p>
        </p:txBody>
      </p:sp>
      <p:sp>
        <p:nvSpPr>
          <p:cNvPr id="4" name="Text 2"/>
          <p:cNvSpPr txBox="1"/>
          <p:nvPr/>
        </p:nvSpPr>
        <p:spPr>
          <a:xfrm>
            <a:off x="8420100" y="1898303"/>
            <a:ext cx="3055882"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Bias trains only the bias terms and is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closest rival: it beats full</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fine-tuning up to 80% of the data.</a:t>
            </a:r>
            <a:endParaRPr lang="en-US" sz="1500" dirty="0"/>
          </a:p>
        </p:txBody>
      </p:sp>
      <p:sp>
        <p:nvSpPr>
          <p:cNvPr id="5" name="Text 3"/>
          <p:cNvSpPr txBox="1"/>
          <p:nvPr/>
        </p:nvSpPr>
        <p:spPr>
          <a:xfrm>
            <a:off x="8420100" y="2907953"/>
            <a:ext cx="3127236"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VPT-deep is still ahead at every point,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by half a point to 2.5 points.</a:t>
            </a:r>
            <a:endParaRPr lang="en-US" sz="1500" dirty="0"/>
          </a:p>
        </p:txBody>
      </p:sp>
      <p:sp>
        <p:nvSpPr>
          <p:cNvPr id="6" name="Text 4"/>
          <p:cNvSpPr txBox="1"/>
          <p:nvPr/>
        </p:nvSpPr>
        <p:spPr>
          <a:xfrm>
            <a:off x="762000" y="6096000"/>
            <a:ext cx="1094771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3: ViT-B/16, mean test accuracy over the five FGVC tasks, each method trained on a share of every task's training images. The paper gives these values only as a</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 they were read from its vector drawing in the PDF, and the 100%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a:t>
            </a:r>
            <a:endParaRPr lang="en-US" sz="1125"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15940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The result holds for larger backbones too</a:t>
            </a:r>
            <a:endParaRPr lang="en-US" sz="2625" dirty="0"/>
          </a:p>
        </p:txBody>
      </p:sp>
      <p:sp>
        <p:nvSpPr>
          <p:cNvPr id="3" name="Text 1"/>
          <p:cNvSpPr txBox="1"/>
          <p:nvPr/>
        </p:nvSpPr>
        <p:spPr>
          <a:xfrm>
            <a:off x="762000" y="1166783"/>
            <a:ext cx="91742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VTAB group</a:t>
            </a:r>
            <a:endParaRPr lang="en-US" sz="1350" dirty="0"/>
          </a:p>
        </p:txBody>
      </p:sp>
      <p:sp>
        <p:nvSpPr>
          <p:cNvPr id="4" name="Text 2"/>
          <p:cNvSpPr txBox="1"/>
          <p:nvPr/>
        </p:nvSpPr>
        <p:spPr>
          <a:xfrm>
            <a:off x="8420100" y="1898303"/>
            <a:ext cx="3158038"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On ordinary photos, VPT-deep beats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full fine-tuning with all three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backbones: by 2.6 points on ViT-Base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and by 7 to 8 points on the larger two.</a:t>
            </a:r>
            <a:endParaRPr lang="en-US" sz="1500" dirty="0"/>
          </a:p>
        </p:txBody>
      </p:sp>
      <p:sp>
        <p:nvSpPr>
          <p:cNvPr id="5" name="Text 3"/>
          <p:cNvSpPr txBox="1"/>
          <p:nvPr/>
        </p:nvSpPr>
        <p:spPr>
          <a:xfrm>
            <a:off x="8420100" y="3193703"/>
            <a:ext cx="2953107"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Full fine-tuning even gets worse as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model grows, from 75.9 to 70.9.</a:t>
            </a:r>
            <a:endParaRPr lang="en-US" sz="1500" dirty="0"/>
          </a:p>
        </p:txBody>
      </p:sp>
      <p:sp>
        <p:nvSpPr>
          <p:cNvPr id="6" name="Text 4"/>
          <p:cNvSpPr txBox="1"/>
          <p:nvPr/>
        </p:nvSpPr>
        <p:spPr>
          <a:xfrm>
            <a:off x="762000" y="6096000"/>
            <a:ext cx="10559213"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4: VTAB-1k, mean test accuracy per group, backbones pretrained on ImageNet-21k. The paper gives these values only as a figure; they were read from its</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vector drawing in the PDF, and the ViT-B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15</a:t>
            </a:r>
            <a:endParaRPr lang="en-US" sz="1125"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15940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The result holds for larger backbones too</a:t>
            </a:r>
            <a:endParaRPr lang="en-US" sz="2625" dirty="0"/>
          </a:p>
        </p:txBody>
      </p:sp>
      <p:sp>
        <p:nvSpPr>
          <p:cNvPr id="3" name="Text 1"/>
          <p:cNvSpPr txBox="1"/>
          <p:nvPr/>
        </p:nvSpPr>
        <p:spPr>
          <a:xfrm>
            <a:off x="762000" y="1166783"/>
            <a:ext cx="91742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VTAB group</a:t>
            </a:r>
            <a:endParaRPr lang="en-US" sz="1350" dirty="0"/>
          </a:p>
        </p:txBody>
      </p:sp>
      <p:sp>
        <p:nvSpPr>
          <p:cNvPr id="4" name="Text 2"/>
          <p:cNvSpPr txBox="1"/>
          <p:nvPr/>
        </p:nvSpPr>
        <p:spPr>
          <a:xfrm>
            <a:off x="8420100" y="1898303"/>
            <a:ext cx="3042571"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On medical and satellite images, the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two are level with every backbone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and never differ by more than one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point.</a:t>
            </a:r>
            <a:endParaRPr lang="en-US" sz="1500" dirty="0"/>
          </a:p>
        </p:txBody>
      </p:sp>
      <p:sp>
        <p:nvSpPr>
          <p:cNvPr id="5" name="Text 3"/>
          <p:cNvSpPr txBox="1"/>
          <p:nvPr/>
        </p:nvSpPr>
        <p:spPr>
          <a:xfrm>
            <a:off x="8420100" y="3193703"/>
            <a:ext cx="3171504"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This was already the one group where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full fine-tuning kept a small lead on</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ViT-Base, and larger backbones do</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not change that.</a:t>
            </a:r>
            <a:endParaRPr lang="en-US" sz="1500" dirty="0"/>
          </a:p>
        </p:txBody>
      </p:sp>
      <p:sp>
        <p:nvSpPr>
          <p:cNvPr id="6" name="Text 4"/>
          <p:cNvSpPr txBox="1"/>
          <p:nvPr/>
        </p:nvSpPr>
        <p:spPr>
          <a:xfrm>
            <a:off x="762000" y="6096000"/>
            <a:ext cx="10559213"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4: VTAB-1k, mean test accuracy per group, backbones pretrained on ImageNet-21k. The paper gives these values only as a figure; they were read from its</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vector drawing in the PDF, and the ViT-B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15</a:t>
            </a:r>
            <a:endParaRPr lang="en-US" sz="1125"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15940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The result holds for larger backbones too</a:t>
            </a:r>
            <a:endParaRPr lang="en-US" sz="2625" dirty="0"/>
          </a:p>
        </p:txBody>
      </p:sp>
      <p:sp>
        <p:nvSpPr>
          <p:cNvPr id="3" name="Text 1"/>
          <p:cNvSpPr txBox="1"/>
          <p:nvPr/>
        </p:nvSpPr>
        <p:spPr>
          <a:xfrm>
            <a:off x="762000" y="1166783"/>
            <a:ext cx="917424"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VTAB group</a:t>
            </a:r>
            <a:endParaRPr lang="en-US" sz="1350" dirty="0"/>
          </a:p>
        </p:txBody>
      </p:sp>
      <p:sp>
        <p:nvSpPr>
          <p:cNvPr id="4" name="Text 2"/>
          <p:cNvSpPr txBox="1"/>
          <p:nvPr/>
        </p:nvSpPr>
        <p:spPr>
          <a:xfrm>
            <a:off x="8420100" y="1898303"/>
            <a:ext cx="3011460"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On counting and distance tasks,</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VPT-deep leads by 6 to 7 points with</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every backbone.</a:t>
            </a:r>
            <a:endParaRPr lang="en-US" sz="1500" dirty="0"/>
          </a:p>
        </p:txBody>
      </p:sp>
      <p:sp>
        <p:nvSpPr>
          <p:cNvPr id="5" name="Text 3"/>
          <p:cNvSpPr txBox="1"/>
          <p:nvPr/>
        </p:nvSpPr>
        <p:spPr>
          <a:xfrm>
            <a:off x="8420100" y="2907953"/>
            <a:ext cx="2960691" cy="8572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linear probe stays near 26%, so</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frozen features alone are not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enough here, at any size.</a:t>
            </a:r>
            <a:endParaRPr lang="en-US" sz="1500" dirty="0"/>
          </a:p>
        </p:txBody>
      </p:sp>
      <p:sp>
        <p:nvSpPr>
          <p:cNvPr id="6" name="Text 4"/>
          <p:cNvSpPr txBox="1"/>
          <p:nvPr/>
        </p:nvSpPr>
        <p:spPr>
          <a:xfrm>
            <a:off x="762000" y="6096000"/>
            <a:ext cx="10559213"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4: VTAB-1k, mean test accuracy per group, backbones pretrained on ImageNet-21k. The paper gives these values only as a figure; they were read from its</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vector drawing in the PDF, and the ViT-B points match Table 1.</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15</a:t>
            </a:r>
            <a:endParaRPr lang="en-US" sz="1125"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4922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Four places to put the prompt</a:t>
            </a:r>
            <a:endParaRPr lang="en-US" sz="2625" dirty="0"/>
          </a:p>
        </p:txBody>
      </p:sp>
      <p:sp>
        <p:nvSpPr>
          <p:cNvPr id="3" name="Text 1"/>
          <p:cNvSpPr txBox="1"/>
          <p:nvPr/>
        </p:nvSpPr>
        <p:spPr>
          <a:xfrm>
            <a:off x="6705600" y="1720900"/>
            <a:ext cx="4920067"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This is the default. The prompts are extra vectors placed next</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to the patch vectors, after the embedding layer, so every</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layer can attend to them as tokens of their own.</a:t>
            </a:r>
            <a:endParaRPr lang="en-US" sz="1463" dirty="0"/>
          </a:p>
        </p:txBody>
      </p:sp>
      <p:sp>
        <p:nvSpPr>
          <p:cNvPr id="4" name="Text 2"/>
          <p:cNvSpPr txBox="1"/>
          <p:nvPr/>
        </p:nvSpPr>
        <p:spPr>
          <a:xfrm>
            <a:off x="762000" y="6296025"/>
            <a:ext cx="854535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Numbers from Jia et al. 2022, Fig. 5 (ViT-B/16, prompts in the first layer only); "All four" is the mean of the three groups. Diagrams redrawn.</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a:t>
            </a:r>
            <a:endParaRPr lang="en-US" sz="1125"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4922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Four places to put the prompt</a:t>
            </a:r>
            <a:endParaRPr lang="en-US" sz="2625" dirty="0"/>
          </a:p>
        </p:txBody>
      </p:sp>
      <p:sp>
        <p:nvSpPr>
          <p:cNvPr id="3" name="Text 1"/>
          <p:cNvSpPr txBox="1"/>
          <p:nvPr/>
        </p:nvSpPr>
        <p:spPr>
          <a:xfrm>
            <a:off x="6705600" y="1720900"/>
            <a:ext cx="4928890"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Here each prompt vector is added onto a patch vector, so the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sequence keeps its length. This scores lower in all three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groups, by 8.4 points on Structured.</a:t>
            </a:r>
            <a:endParaRPr lang="en-US" sz="1463" dirty="0"/>
          </a:p>
        </p:txBody>
      </p:sp>
      <p:sp>
        <p:nvSpPr>
          <p:cNvPr id="4" name="Text 2"/>
          <p:cNvSpPr txBox="1"/>
          <p:nvPr/>
        </p:nvSpPr>
        <p:spPr>
          <a:xfrm>
            <a:off x="762000" y="6296025"/>
            <a:ext cx="854535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Numbers from Jia et al. 2022, Fig. 5 (ViT-B/16, prompts in the first layer only); "All four" is the mean of the three groups. Diagrams redrawn.</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a:t>
            </a:r>
            <a:endParaRPr lang="en-US" sz="1125"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4922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Four places to put the prompt</a:t>
            </a:r>
            <a:endParaRPr lang="en-US" sz="2625" dirty="0"/>
          </a:p>
        </p:txBody>
      </p:sp>
      <p:sp>
        <p:nvSpPr>
          <p:cNvPr id="3" name="Text 1"/>
          <p:cNvSpPr txBox="1"/>
          <p:nvPr/>
        </p:nvSpPr>
        <p:spPr>
          <a:xfrm>
            <a:off x="6705600" y="1720900"/>
            <a:ext cx="4752284"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Here the prompts are learned pixel patches, placed next to</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the image patches before the frozen embedding layer. This</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also scores lower in every group, by 5.3 points on Natural.</a:t>
            </a:r>
            <a:endParaRPr lang="en-US" sz="1463" dirty="0"/>
          </a:p>
        </p:txBody>
      </p:sp>
      <p:sp>
        <p:nvSpPr>
          <p:cNvPr id="4" name="Text 2"/>
          <p:cNvSpPr txBox="1"/>
          <p:nvPr/>
        </p:nvSpPr>
        <p:spPr>
          <a:xfrm>
            <a:off x="762000" y="6296025"/>
            <a:ext cx="854535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Numbers from Jia et al. 2022, Fig. 5 (ViT-B/16, prompts in the first layer only); "All four" is the mean of the three groups. Diagrams redrawn.</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a:t>
            </a:r>
            <a:endParaRPr lang="en-US" sz="1125"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4922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Four places to put the prompt</a:t>
            </a:r>
            <a:endParaRPr lang="en-US" sz="2625" dirty="0"/>
          </a:p>
        </p:txBody>
      </p:sp>
      <p:sp>
        <p:nvSpPr>
          <p:cNvPr id="3" name="Text 1"/>
          <p:cNvSpPr txBox="1"/>
          <p:nvPr/>
        </p:nvSpPr>
        <p:spPr>
          <a:xfrm>
            <a:off x="6705600" y="1720900"/>
            <a:ext cx="4801350" cy="1114425"/>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Here the prompt is a learned fourth colour channel on the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image, and the embedding layer is trained to read it. This is</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by far the worst: 29.6 points lower on Natural, below even a</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linear probe there.</a:t>
            </a:r>
            <a:endParaRPr lang="en-US" sz="1463" dirty="0"/>
          </a:p>
        </p:txBody>
      </p:sp>
      <p:sp>
        <p:nvSpPr>
          <p:cNvPr id="4" name="Text 2"/>
          <p:cNvSpPr txBox="1"/>
          <p:nvPr/>
        </p:nvSpPr>
        <p:spPr>
          <a:xfrm>
            <a:off x="762000" y="6296025"/>
            <a:ext cx="854535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Numbers from Jia et al. 2022, Fig. 5 (ViT-B/16, prompts in the first layer only); "All four" is the mean of the three groups. Diagrams redrawn.</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a:t>
            </a:r>
            <a:endParaRPr lang="en-US" sz="1125"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4922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Four places to put the prompt</a:t>
            </a:r>
            <a:endParaRPr lang="en-US" sz="2625" dirty="0"/>
          </a:p>
        </p:txBody>
      </p:sp>
      <p:sp>
        <p:nvSpPr>
          <p:cNvPr id="3" name="Text 1"/>
          <p:cNvSpPr txBox="1"/>
          <p:nvPr/>
        </p:nvSpPr>
        <p:spPr>
          <a:xfrm>
            <a:off x="6705600" y="1720900"/>
            <a:ext cx="4861715"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Prepend scores highest in every group. A prompt works best</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as separate vectors in the embedding space; adding it onto</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the patches or moving it into the pixels costs accuracy.</a:t>
            </a:r>
            <a:endParaRPr lang="en-US" sz="1463" dirty="0"/>
          </a:p>
        </p:txBody>
      </p:sp>
      <p:sp>
        <p:nvSpPr>
          <p:cNvPr id="4" name="Text 2"/>
          <p:cNvSpPr txBox="1"/>
          <p:nvPr/>
        </p:nvSpPr>
        <p:spPr>
          <a:xfrm>
            <a:off x="762000" y="6296025"/>
            <a:ext cx="854535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Numbers from Jia et al. 2022, Fig. 5 (ViT-B/16, prompts in the first layer only); "All four" is the mean of the three groups. Diagrams redrawn.</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a:t>
            </a:r>
            <a:endParaRPr lang="en-US" sz="1125"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995178"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many prompts, and at which layers</a:t>
            </a:r>
            <a:endParaRPr lang="en-US" sz="2625" dirty="0"/>
          </a:p>
        </p:txBody>
      </p:sp>
      <p:sp>
        <p:nvSpPr>
          <p:cNvPr id="3" name="Text 1"/>
          <p:cNvSpPr txBox="1"/>
          <p:nvPr/>
        </p:nvSpPr>
        <p:spPr>
          <a:xfrm>
            <a:off x="762000" y="5346353"/>
            <a:ext cx="10520982"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Each group prefers a different number: Natural does best with 10 prompts per layer, Specialized with 5 and Structured with 200.</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Even a single prompt per layer beats the best adapter in every group, and on Natural it already beats full fine-tuning.</a:t>
            </a:r>
            <a:endParaRPr lang="en-US" sz="1500" dirty="0"/>
          </a:p>
        </p:txBody>
      </p:sp>
      <p:sp>
        <p:nvSpPr>
          <p:cNvPr id="4" name="Text 2"/>
          <p:cNvSpPr txBox="1"/>
          <p:nvPr/>
        </p:nvSpPr>
        <p:spPr>
          <a:xfrm>
            <a:off x="762000" y="6096000"/>
            <a:ext cx="10837509"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6: VPT-deep on ViT-B/16, mean test accuracy per VTAB group. The paper gives these only as a figure; values are read off its plotted points. Full fine-tuning and</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the adapter (best of three sizes): Table 13.</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17</a:t>
            </a:r>
            <a:endParaRPr lang="en-US" sz="1125"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995178"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many prompts, and at which layers</a:t>
            </a:r>
            <a:endParaRPr lang="en-US" sz="2625" dirty="0"/>
          </a:p>
        </p:txBody>
      </p:sp>
      <p:sp>
        <p:nvSpPr>
          <p:cNvPr id="3" name="Text 1"/>
          <p:cNvSpPr txBox="1"/>
          <p:nvPr/>
        </p:nvSpPr>
        <p:spPr>
          <a:xfrm>
            <a:off x="762000" y="5346353"/>
            <a:ext cx="10577477"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Prompting more layers generally helps: layer 1 alone is VPT-shallow, all twelve is VPT-deep. Layers next to the input matter most: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prompts placed only in the layers near the output score lower, the opposite of what was found for text prompts.</a:t>
            </a:r>
            <a:endParaRPr lang="en-US" sz="1500" dirty="0"/>
          </a:p>
        </p:txBody>
      </p:sp>
      <p:sp>
        <p:nvSpPr>
          <p:cNvPr id="4" name="Text 2"/>
          <p:cNvSpPr txBox="1"/>
          <p:nvPr/>
        </p:nvSpPr>
        <p:spPr>
          <a:xfrm>
            <a:off x="762000" y="6096000"/>
            <a:ext cx="10718018"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Fig. 7, each variant with its best prompt length. Values are read off the figure’s plotted points; layer 1 alone and layers 1–12 match VPT-shallow and VPT-deep in</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Table 13.</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17</a:t>
            </a:r>
            <a:endParaRPr lang="en-US" sz="1125"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909668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With prompts, the same frozen network separates the classes</a:t>
            </a:r>
            <a:endParaRPr lang="en-US" sz="2625" dirty="0"/>
          </a:p>
        </p:txBody>
      </p:sp>
      <p:sp>
        <p:nvSpPr>
          <p:cNvPr id="3" name="Text 1"/>
          <p:cNvSpPr txBox="1"/>
          <p:nvPr/>
        </p:nvSpPr>
        <p:spPr>
          <a:xfrm>
            <a:off x="923925" y="1924973"/>
            <a:ext cx="1333786" cy="251460"/>
          </a:xfrm>
          <a:prstGeom prst="rect">
            <a:avLst/>
          </a:prstGeom>
          <a:noFill/>
          <a:ln/>
        </p:spPr>
        <p:txBody>
          <a:bodyPr wrap="none" lIns="0" tIns="0" rIns="0" bIns="0" rtlCol="0" anchor="t"/>
          <a:lstStyle/>
          <a:p>
            <a:pPr algn="l" indent="0" marL="0">
              <a:lnSpc>
                <a:spcPts val="1980"/>
              </a:lnSpc>
              <a:buNone/>
            </a:pPr>
            <a:r>
              <a:rPr lang="en-US" sz="1650" b="1" dirty="0">
                <a:solidFill>
                  <a:srgbClr val="2D5D92"/>
                </a:solidFill>
                <a:latin typeface="Source Serif 4" pitchFamily="34" charset="0"/>
                <a:ea typeface="Source Serif 4" pitchFamily="34" charset="-122"/>
                <a:cs typeface="Source Serif 4" pitchFamily="34" charset="-120"/>
              </a:rPr>
              <a:t>Linear probe</a:t>
            </a:r>
            <a:endParaRPr lang="en-US" sz="1650" dirty="0"/>
          </a:p>
        </p:txBody>
      </p:sp>
      <p:sp>
        <p:nvSpPr>
          <p:cNvPr id="4" name="Text 2"/>
          <p:cNvSpPr txBox="1"/>
          <p:nvPr/>
        </p:nvSpPr>
        <p:spPr>
          <a:xfrm>
            <a:off x="3376612"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1B1E22"/>
                </a:solidFill>
                <a:latin typeface="Source Serif 4" pitchFamily="34" charset="0"/>
                <a:ea typeface="Source Serif 4" pitchFamily="34" charset="-122"/>
                <a:cs typeface="Source Serif 4" pitchFamily="34" charset="-120"/>
              </a:rPr>
              <a:t>36.6</a:t>
            </a:r>
            <a:pPr algn="l" indent="0" marL="0">
              <a:lnSpc>
                <a:spcPts val="2340"/>
              </a:lnSpc>
              <a:buNone/>
            </a:pPr>
            <a:r>
              <a:rPr lang="en-US" sz="1425" b="1" dirty="0">
                <a:solidFill>
                  <a:srgbClr val="1B1E22"/>
                </a:solidFill>
                <a:latin typeface="Source Serif 4" pitchFamily="34" charset="0"/>
                <a:ea typeface="Source Serif 4" pitchFamily="34" charset="-122"/>
                <a:cs typeface="Source Serif 4" pitchFamily="34" charset="-120"/>
              </a:rPr>
              <a:t>%</a:t>
            </a:r>
            <a:endParaRPr lang="en-US" sz="1950" dirty="0"/>
          </a:p>
        </p:txBody>
      </p:sp>
      <p:sp>
        <p:nvSpPr>
          <p:cNvPr id="5" name="Text 3"/>
          <p:cNvSpPr txBox="1"/>
          <p:nvPr/>
        </p:nvSpPr>
        <p:spPr>
          <a:xfrm>
            <a:off x="923925" y="2239298"/>
            <a:ext cx="2009251"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frozen network, no prompts</a:t>
            </a:r>
            <a:endParaRPr lang="en-US" sz="1275" dirty="0"/>
          </a:p>
        </p:txBody>
      </p:sp>
      <p:sp>
        <p:nvSpPr>
          <p:cNvPr id="6" name="Text 4"/>
          <p:cNvSpPr txBox="1"/>
          <p:nvPr/>
        </p:nvSpPr>
        <p:spPr>
          <a:xfrm>
            <a:off x="4556075" y="1924973"/>
            <a:ext cx="1004566" cy="251460"/>
          </a:xfrm>
          <a:prstGeom prst="rect">
            <a:avLst/>
          </a:prstGeom>
          <a:noFill/>
          <a:ln/>
        </p:spPr>
        <p:txBody>
          <a:bodyPr wrap="none" lIns="0" tIns="0" rIns="0" bIns="0" rtlCol="0" anchor="t"/>
          <a:lstStyle/>
          <a:p>
            <a:pPr algn="l" indent="0" marL="0">
              <a:lnSpc>
                <a:spcPts val="1980"/>
              </a:lnSpc>
              <a:buNone/>
            </a:pPr>
            <a:r>
              <a:rPr lang="en-US" sz="1650" b="1" dirty="0">
                <a:solidFill>
                  <a:srgbClr val="C4432C"/>
                </a:solidFill>
                <a:latin typeface="Source Serif 4" pitchFamily="34" charset="0"/>
                <a:ea typeface="Source Serif 4" pitchFamily="34" charset="-122"/>
                <a:cs typeface="Source Serif 4" pitchFamily="34" charset="-120"/>
              </a:rPr>
              <a:t>VPT-deep</a:t>
            </a:r>
            <a:endParaRPr lang="en-US" sz="1650" dirty="0"/>
          </a:p>
        </p:txBody>
      </p:sp>
      <p:sp>
        <p:nvSpPr>
          <p:cNvPr id="7" name="Text 5"/>
          <p:cNvSpPr txBox="1"/>
          <p:nvPr/>
        </p:nvSpPr>
        <p:spPr>
          <a:xfrm>
            <a:off x="7008763"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C4432C"/>
                </a:solidFill>
                <a:latin typeface="Source Serif 4" pitchFamily="34" charset="0"/>
                <a:ea typeface="Source Serif 4" pitchFamily="34" charset="-122"/>
                <a:cs typeface="Source Serif 4" pitchFamily="34" charset="-120"/>
              </a:rPr>
              <a:t>78.1</a:t>
            </a:r>
            <a:pPr algn="l" indent="0" marL="0">
              <a:lnSpc>
                <a:spcPts val="2340"/>
              </a:lnSpc>
              <a:buNone/>
            </a:pPr>
            <a:r>
              <a:rPr lang="en-US" sz="1425" b="1" dirty="0">
                <a:solidFill>
                  <a:srgbClr val="C4432C"/>
                </a:solidFill>
                <a:latin typeface="Source Serif 4" pitchFamily="34" charset="0"/>
                <a:ea typeface="Source Serif 4" pitchFamily="34" charset="-122"/>
                <a:cs typeface="Source Serif 4" pitchFamily="34" charset="-120"/>
              </a:rPr>
              <a:t>%</a:t>
            </a:r>
            <a:endParaRPr lang="en-US" sz="1950" dirty="0"/>
          </a:p>
        </p:txBody>
      </p:sp>
      <p:sp>
        <p:nvSpPr>
          <p:cNvPr id="8" name="Text 6"/>
          <p:cNvSpPr txBox="1"/>
          <p:nvPr/>
        </p:nvSpPr>
        <p:spPr>
          <a:xfrm>
            <a:off x="4556075" y="2239298"/>
            <a:ext cx="2549283"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same frozen network, with prompts</a:t>
            </a:r>
            <a:endParaRPr lang="en-US" sz="1275" dirty="0"/>
          </a:p>
        </p:txBody>
      </p:sp>
      <p:sp>
        <p:nvSpPr>
          <p:cNvPr id="9" name="Text 7"/>
          <p:cNvSpPr txBox="1"/>
          <p:nvPr/>
        </p:nvSpPr>
        <p:spPr>
          <a:xfrm>
            <a:off x="8188226" y="1924973"/>
            <a:ext cx="1587937" cy="251460"/>
          </a:xfrm>
          <a:prstGeom prst="rect">
            <a:avLst/>
          </a:prstGeom>
          <a:noFill/>
          <a:ln/>
        </p:spPr>
        <p:txBody>
          <a:bodyPr wrap="none" lIns="0" tIns="0" rIns="0" bIns="0" rtlCol="0" anchor="t"/>
          <a:lstStyle/>
          <a:p>
            <a:pPr algn="l" indent="0" marL="0">
              <a:lnSpc>
                <a:spcPts val="1980"/>
              </a:lnSpc>
              <a:buNone/>
            </a:pPr>
            <a:r>
              <a:rPr lang="en-US" sz="1650" b="1" dirty="0">
                <a:solidFill>
                  <a:srgbClr val="474D54"/>
                </a:solidFill>
                <a:latin typeface="Source Serif 4" pitchFamily="34" charset="0"/>
                <a:ea typeface="Source Serif 4" pitchFamily="34" charset="-122"/>
                <a:cs typeface="Source Serif 4" pitchFamily="34" charset="-120"/>
              </a:rPr>
              <a:t>Full fine-tuning</a:t>
            </a:r>
            <a:endParaRPr lang="en-US" sz="1650" dirty="0"/>
          </a:p>
        </p:txBody>
      </p:sp>
      <p:sp>
        <p:nvSpPr>
          <p:cNvPr id="10" name="Text 8"/>
          <p:cNvSpPr txBox="1"/>
          <p:nvPr/>
        </p:nvSpPr>
        <p:spPr>
          <a:xfrm>
            <a:off x="10641062"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474D54"/>
                </a:solidFill>
                <a:latin typeface="Source Serif 4" pitchFamily="34" charset="0"/>
                <a:ea typeface="Source Serif 4" pitchFamily="34" charset="-122"/>
                <a:cs typeface="Source Serif 4" pitchFamily="34" charset="-120"/>
              </a:rPr>
              <a:t>87.4</a:t>
            </a:r>
            <a:pPr algn="l" indent="0" marL="0">
              <a:lnSpc>
                <a:spcPts val="2340"/>
              </a:lnSpc>
              <a:buNone/>
            </a:pPr>
            <a:r>
              <a:rPr lang="en-US" sz="1425" b="1" dirty="0">
                <a:solidFill>
                  <a:srgbClr val="474D54"/>
                </a:solidFill>
                <a:latin typeface="Source Serif 4" pitchFamily="34" charset="0"/>
                <a:ea typeface="Source Serif 4" pitchFamily="34" charset="-122"/>
                <a:cs typeface="Source Serif 4" pitchFamily="34" charset="-120"/>
              </a:rPr>
              <a:t>%</a:t>
            </a:r>
            <a:endParaRPr lang="en-US" sz="1950" dirty="0"/>
          </a:p>
        </p:txBody>
      </p:sp>
      <p:sp>
        <p:nvSpPr>
          <p:cNvPr id="11" name="Text 9"/>
          <p:cNvSpPr txBox="1"/>
          <p:nvPr/>
        </p:nvSpPr>
        <p:spPr>
          <a:xfrm>
            <a:off x="8188226" y="2239298"/>
            <a:ext cx="1636383"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every weight retrained</a:t>
            </a:r>
            <a:endParaRPr lang="en-US" sz="1275" dirty="0"/>
          </a:p>
        </p:txBody>
      </p:sp>
      <p:sp>
        <p:nvSpPr>
          <p:cNvPr id="12" name="Text 10"/>
          <p:cNvSpPr txBox="1"/>
          <p:nvPr/>
        </p:nvSpPr>
        <p:spPr>
          <a:xfrm>
            <a:off x="762000" y="5597783"/>
            <a:ext cx="10785193" cy="524828"/>
          </a:xfrm>
          <a:prstGeom prst="rect">
            <a:avLst/>
          </a:prstGeom>
          <a:noFill/>
          <a:ln/>
        </p:spPr>
        <p:txBody>
          <a:bodyPr wrap="none" lIns="0" tIns="0" rIns="0" bIns="0" rtlCol="0" anchor="t"/>
          <a:lstStyle/>
          <a:p>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Each dot is one test image, coloured by its true class; the number is test accuracy. With the frozen features alone, the classes overlap. With</a:t>
            </a:r>
            <a:br/>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prompts, the same frozen network produces clearly separated groups, so a simple linear head can tell them apart.</a:t>
            </a:r>
            <a:endParaRPr lang="en-US" sz="1425" dirty="0"/>
          </a:p>
        </p:txBody>
      </p:sp>
      <p:sp>
        <p:nvSpPr>
          <p:cNvPr id="13" name="Text 11"/>
          <p:cNvSpPr txBox="1"/>
          <p:nvPr/>
        </p:nvSpPr>
        <p:spPr>
          <a:xfrm>
            <a:off x="762000" y="6296025"/>
            <a:ext cx="662312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t-SNE maps of the final [CLS] vector, test set, from Jia et al. 2022, Fig. 9. Accuracies from Fig. 9 and Table 13.</a:t>
            </a:r>
            <a:endParaRPr lang="en-US" sz="1125" dirty="0"/>
          </a:p>
        </p:txBody>
      </p:sp>
      <p:sp>
        <p:nvSpPr>
          <p:cNvPr id="14" name="Text 1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18</a:t>
            </a:r>
            <a:endParaRPr lang="en-US" sz="1125"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909668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With prompts, the same frozen network separates the classes</a:t>
            </a:r>
            <a:endParaRPr lang="en-US" sz="2625" dirty="0"/>
          </a:p>
        </p:txBody>
      </p:sp>
      <p:sp>
        <p:nvSpPr>
          <p:cNvPr id="3" name="Text 1"/>
          <p:cNvSpPr txBox="1"/>
          <p:nvPr/>
        </p:nvSpPr>
        <p:spPr>
          <a:xfrm>
            <a:off x="923925" y="1924973"/>
            <a:ext cx="1333786" cy="251460"/>
          </a:xfrm>
          <a:prstGeom prst="rect">
            <a:avLst/>
          </a:prstGeom>
          <a:noFill/>
          <a:ln/>
        </p:spPr>
        <p:txBody>
          <a:bodyPr wrap="none" lIns="0" tIns="0" rIns="0" bIns="0" rtlCol="0" anchor="t"/>
          <a:lstStyle/>
          <a:p>
            <a:pPr algn="l" indent="0" marL="0">
              <a:lnSpc>
                <a:spcPts val="1980"/>
              </a:lnSpc>
              <a:buNone/>
            </a:pPr>
            <a:r>
              <a:rPr lang="en-US" sz="1650" b="1" dirty="0">
                <a:solidFill>
                  <a:srgbClr val="2D5D92"/>
                </a:solidFill>
                <a:latin typeface="Source Serif 4" pitchFamily="34" charset="0"/>
                <a:ea typeface="Source Serif 4" pitchFamily="34" charset="-122"/>
                <a:cs typeface="Source Serif 4" pitchFamily="34" charset="-120"/>
              </a:rPr>
              <a:t>Linear probe</a:t>
            </a:r>
            <a:endParaRPr lang="en-US" sz="1650" dirty="0"/>
          </a:p>
        </p:txBody>
      </p:sp>
      <p:sp>
        <p:nvSpPr>
          <p:cNvPr id="4" name="Text 2"/>
          <p:cNvSpPr txBox="1"/>
          <p:nvPr/>
        </p:nvSpPr>
        <p:spPr>
          <a:xfrm>
            <a:off x="3376612"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1B1E22"/>
                </a:solidFill>
                <a:latin typeface="Source Serif 4" pitchFamily="34" charset="0"/>
                <a:ea typeface="Source Serif 4" pitchFamily="34" charset="-122"/>
                <a:cs typeface="Source Serif 4" pitchFamily="34" charset="-120"/>
              </a:rPr>
              <a:t>87.5</a:t>
            </a:r>
            <a:pPr algn="l" indent="0" marL="0">
              <a:lnSpc>
                <a:spcPts val="2340"/>
              </a:lnSpc>
              <a:buNone/>
            </a:pPr>
            <a:r>
              <a:rPr lang="en-US" sz="1425" b="1" dirty="0">
                <a:solidFill>
                  <a:srgbClr val="1B1E22"/>
                </a:solidFill>
                <a:latin typeface="Source Serif 4" pitchFamily="34" charset="0"/>
                <a:ea typeface="Source Serif 4" pitchFamily="34" charset="-122"/>
                <a:cs typeface="Source Serif 4" pitchFamily="34" charset="-120"/>
              </a:rPr>
              <a:t>%</a:t>
            </a:r>
            <a:endParaRPr lang="en-US" sz="1950" dirty="0"/>
          </a:p>
        </p:txBody>
      </p:sp>
      <p:sp>
        <p:nvSpPr>
          <p:cNvPr id="5" name="Text 3"/>
          <p:cNvSpPr txBox="1"/>
          <p:nvPr/>
        </p:nvSpPr>
        <p:spPr>
          <a:xfrm>
            <a:off x="923925" y="2239298"/>
            <a:ext cx="2009251"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frozen network, no prompts</a:t>
            </a:r>
            <a:endParaRPr lang="en-US" sz="1275" dirty="0"/>
          </a:p>
        </p:txBody>
      </p:sp>
      <p:sp>
        <p:nvSpPr>
          <p:cNvPr id="6" name="Text 4"/>
          <p:cNvSpPr txBox="1"/>
          <p:nvPr/>
        </p:nvSpPr>
        <p:spPr>
          <a:xfrm>
            <a:off x="4556075" y="1924973"/>
            <a:ext cx="1004566" cy="251460"/>
          </a:xfrm>
          <a:prstGeom prst="rect">
            <a:avLst/>
          </a:prstGeom>
          <a:noFill/>
          <a:ln/>
        </p:spPr>
        <p:txBody>
          <a:bodyPr wrap="none" lIns="0" tIns="0" rIns="0" bIns="0" rtlCol="0" anchor="t"/>
          <a:lstStyle/>
          <a:p>
            <a:pPr algn="l" indent="0" marL="0">
              <a:lnSpc>
                <a:spcPts val="1980"/>
              </a:lnSpc>
              <a:buNone/>
            </a:pPr>
            <a:r>
              <a:rPr lang="en-US" sz="1650" b="1" dirty="0">
                <a:solidFill>
                  <a:srgbClr val="C4432C"/>
                </a:solidFill>
                <a:latin typeface="Source Serif 4" pitchFamily="34" charset="0"/>
                <a:ea typeface="Source Serif 4" pitchFamily="34" charset="-122"/>
                <a:cs typeface="Source Serif 4" pitchFamily="34" charset="-120"/>
              </a:rPr>
              <a:t>VPT-deep</a:t>
            </a:r>
            <a:endParaRPr lang="en-US" sz="1650" dirty="0"/>
          </a:p>
        </p:txBody>
      </p:sp>
      <p:sp>
        <p:nvSpPr>
          <p:cNvPr id="7" name="Text 5"/>
          <p:cNvSpPr txBox="1"/>
          <p:nvPr/>
        </p:nvSpPr>
        <p:spPr>
          <a:xfrm>
            <a:off x="7008763"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C4432C"/>
                </a:solidFill>
                <a:latin typeface="Source Serif 4" pitchFamily="34" charset="0"/>
                <a:ea typeface="Source Serif 4" pitchFamily="34" charset="-122"/>
                <a:cs typeface="Source Serif 4" pitchFamily="34" charset="-120"/>
              </a:rPr>
              <a:t>96.1</a:t>
            </a:r>
            <a:pPr algn="l" indent="0" marL="0">
              <a:lnSpc>
                <a:spcPts val="2340"/>
              </a:lnSpc>
              <a:buNone/>
            </a:pPr>
            <a:r>
              <a:rPr lang="en-US" sz="1425" b="1" dirty="0">
                <a:solidFill>
                  <a:srgbClr val="C4432C"/>
                </a:solidFill>
                <a:latin typeface="Source Serif 4" pitchFamily="34" charset="0"/>
                <a:ea typeface="Source Serif 4" pitchFamily="34" charset="-122"/>
                <a:cs typeface="Source Serif 4" pitchFamily="34" charset="-120"/>
              </a:rPr>
              <a:t>%</a:t>
            </a:r>
            <a:endParaRPr lang="en-US" sz="1950" dirty="0"/>
          </a:p>
        </p:txBody>
      </p:sp>
      <p:sp>
        <p:nvSpPr>
          <p:cNvPr id="8" name="Text 6"/>
          <p:cNvSpPr txBox="1"/>
          <p:nvPr/>
        </p:nvSpPr>
        <p:spPr>
          <a:xfrm>
            <a:off x="4556075" y="2239298"/>
            <a:ext cx="2549283"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same frozen network, with prompts</a:t>
            </a:r>
            <a:endParaRPr lang="en-US" sz="1275" dirty="0"/>
          </a:p>
        </p:txBody>
      </p:sp>
      <p:sp>
        <p:nvSpPr>
          <p:cNvPr id="9" name="Text 7"/>
          <p:cNvSpPr txBox="1"/>
          <p:nvPr/>
        </p:nvSpPr>
        <p:spPr>
          <a:xfrm>
            <a:off x="8188226" y="1924973"/>
            <a:ext cx="1587937" cy="251460"/>
          </a:xfrm>
          <a:prstGeom prst="rect">
            <a:avLst/>
          </a:prstGeom>
          <a:noFill/>
          <a:ln/>
        </p:spPr>
        <p:txBody>
          <a:bodyPr wrap="none" lIns="0" tIns="0" rIns="0" bIns="0" rtlCol="0" anchor="t"/>
          <a:lstStyle/>
          <a:p>
            <a:pPr algn="l" indent="0" marL="0">
              <a:lnSpc>
                <a:spcPts val="1980"/>
              </a:lnSpc>
              <a:buNone/>
            </a:pPr>
            <a:r>
              <a:rPr lang="en-US" sz="1650" b="1" dirty="0">
                <a:solidFill>
                  <a:srgbClr val="474D54"/>
                </a:solidFill>
                <a:latin typeface="Source Serif 4" pitchFamily="34" charset="0"/>
                <a:ea typeface="Source Serif 4" pitchFamily="34" charset="-122"/>
                <a:cs typeface="Source Serif 4" pitchFamily="34" charset="-120"/>
              </a:rPr>
              <a:t>Full fine-tuning</a:t>
            </a:r>
            <a:endParaRPr lang="en-US" sz="1650" dirty="0"/>
          </a:p>
        </p:txBody>
      </p:sp>
      <p:sp>
        <p:nvSpPr>
          <p:cNvPr id="10" name="Text 8"/>
          <p:cNvSpPr txBox="1"/>
          <p:nvPr/>
        </p:nvSpPr>
        <p:spPr>
          <a:xfrm>
            <a:off x="10641062"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474D54"/>
                </a:solidFill>
                <a:latin typeface="Source Serif 4" pitchFamily="34" charset="0"/>
                <a:ea typeface="Source Serif 4" pitchFamily="34" charset="-122"/>
                <a:cs typeface="Source Serif 4" pitchFamily="34" charset="-120"/>
              </a:rPr>
              <a:t>95.7</a:t>
            </a:r>
            <a:pPr algn="l" indent="0" marL="0">
              <a:lnSpc>
                <a:spcPts val="2340"/>
              </a:lnSpc>
              <a:buNone/>
            </a:pPr>
            <a:r>
              <a:rPr lang="en-US" sz="1425" b="1" dirty="0">
                <a:solidFill>
                  <a:srgbClr val="474D54"/>
                </a:solidFill>
                <a:latin typeface="Source Serif 4" pitchFamily="34" charset="0"/>
                <a:ea typeface="Source Serif 4" pitchFamily="34" charset="-122"/>
                <a:cs typeface="Source Serif 4" pitchFamily="34" charset="-120"/>
              </a:rPr>
              <a:t>%</a:t>
            </a:r>
            <a:endParaRPr lang="en-US" sz="1950" dirty="0"/>
          </a:p>
        </p:txBody>
      </p:sp>
      <p:sp>
        <p:nvSpPr>
          <p:cNvPr id="11" name="Text 9"/>
          <p:cNvSpPr txBox="1"/>
          <p:nvPr/>
        </p:nvSpPr>
        <p:spPr>
          <a:xfrm>
            <a:off x="8188226" y="2239298"/>
            <a:ext cx="1636383"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every weight retrained</a:t>
            </a:r>
            <a:endParaRPr lang="en-US" sz="1275" dirty="0"/>
          </a:p>
        </p:txBody>
      </p:sp>
      <p:sp>
        <p:nvSpPr>
          <p:cNvPr id="12" name="Text 10"/>
          <p:cNvSpPr txBox="1"/>
          <p:nvPr/>
        </p:nvSpPr>
        <p:spPr>
          <a:xfrm>
            <a:off x="762000" y="5597783"/>
            <a:ext cx="10785193" cy="524828"/>
          </a:xfrm>
          <a:prstGeom prst="rect">
            <a:avLst/>
          </a:prstGeom>
          <a:noFill/>
          <a:ln/>
        </p:spPr>
        <p:txBody>
          <a:bodyPr wrap="none" lIns="0" tIns="0" rIns="0" bIns="0" rtlCol="0" anchor="t"/>
          <a:lstStyle/>
          <a:p>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Each dot is one test image, coloured by its true class; the number is test accuracy. With the frozen features alone, the classes overlap. With</a:t>
            </a:r>
            <a:br/>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prompts, the same frozen network produces clearly separated groups, so a simple linear head can tell them apart.</a:t>
            </a:r>
            <a:endParaRPr lang="en-US" sz="1425" dirty="0"/>
          </a:p>
        </p:txBody>
      </p:sp>
      <p:sp>
        <p:nvSpPr>
          <p:cNvPr id="13" name="Text 11"/>
          <p:cNvSpPr txBox="1"/>
          <p:nvPr/>
        </p:nvSpPr>
        <p:spPr>
          <a:xfrm>
            <a:off x="762000" y="6296025"/>
            <a:ext cx="662312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t-SNE maps of the final [CLS] vector, test set, from Jia et al. 2022, Fig. 9. Accuracies from Fig. 9 and Table 13.</a:t>
            </a:r>
            <a:endParaRPr lang="en-US" sz="1125" dirty="0"/>
          </a:p>
        </p:txBody>
      </p:sp>
      <p:sp>
        <p:nvSpPr>
          <p:cNvPr id="14" name="Text 1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18</a:t>
            </a:r>
            <a:endParaRPr lang="en-US" sz="1125"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909668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With prompts, the same frozen network separates the classes</a:t>
            </a:r>
            <a:endParaRPr lang="en-US" sz="2625" dirty="0"/>
          </a:p>
        </p:txBody>
      </p:sp>
      <p:sp>
        <p:nvSpPr>
          <p:cNvPr id="3" name="Text 1"/>
          <p:cNvSpPr txBox="1"/>
          <p:nvPr/>
        </p:nvSpPr>
        <p:spPr>
          <a:xfrm>
            <a:off x="923925" y="1924973"/>
            <a:ext cx="1333786" cy="251460"/>
          </a:xfrm>
          <a:prstGeom prst="rect">
            <a:avLst/>
          </a:prstGeom>
          <a:noFill/>
          <a:ln/>
        </p:spPr>
        <p:txBody>
          <a:bodyPr wrap="none" lIns="0" tIns="0" rIns="0" bIns="0" rtlCol="0" anchor="t"/>
          <a:lstStyle/>
          <a:p>
            <a:pPr algn="l" indent="0" marL="0">
              <a:lnSpc>
                <a:spcPts val="1980"/>
              </a:lnSpc>
              <a:buNone/>
            </a:pPr>
            <a:r>
              <a:rPr lang="en-US" sz="1650" b="1" dirty="0">
                <a:solidFill>
                  <a:srgbClr val="2D5D92"/>
                </a:solidFill>
                <a:latin typeface="Source Serif 4" pitchFamily="34" charset="0"/>
                <a:ea typeface="Source Serif 4" pitchFamily="34" charset="-122"/>
                <a:cs typeface="Source Serif 4" pitchFamily="34" charset="-120"/>
              </a:rPr>
              <a:t>Linear probe</a:t>
            </a:r>
            <a:endParaRPr lang="en-US" sz="1650" dirty="0"/>
          </a:p>
        </p:txBody>
      </p:sp>
      <p:sp>
        <p:nvSpPr>
          <p:cNvPr id="4" name="Text 2"/>
          <p:cNvSpPr txBox="1"/>
          <p:nvPr/>
        </p:nvSpPr>
        <p:spPr>
          <a:xfrm>
            <a:off x="3376612"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1B1E22"/>
                </a:solidFill>
                <a:latin typeface="Source Serif 4" pitchFamily="34" charset="0"/>
                <a:ea typeface="Source Serif 4" pitchFamily="34" charset="-122"/>
                <a:cs typeface="Source Serif 4" pitchFamily="34" charset="-120"/>
              </a:rPr>
              <a:t>34.3</a:t>
            </a:r>
            <a:pPr algn="l" indent="0" marL="0">
              <a:lnSpc>
                <a:spcPts val="2340"/>
              </a:lnSpc>
              <a:buNone/>
            </a:pPr>
            <a:r>
              <a:rPr lang="en-US" sz="1425" b="1" dirty="0">
                <a:solidFill>
                  <a:srgbClr val="1B1E22"/>
                </a:solidFill>
                <a:latin typeface="Source Serif 4" pitchFamily="34" charset="0"/>
                <a:ea typeface="Source Serif 4" pitchFamily="34" charset="-122"/>
                <a:cs typeface="Source Serif 4" pitchFamily="34" charset="-120"/>
              </a:rPr>
              <a:t>%</a:t>
            </a:r>
            <a:endParaRPr lang="en-US" sz="1950" dirty="0"/>
          </a:p>
        </p:txBody>
      </p:sp>
      <p:sp>
        <p:nvSpPr>
          <p:cNvPr id="5" name="Text 3"/>
          <p:cNvSpPr txBox="1"/>
          <p:nvPr/>
        </p:nvSpPr>
        <p:spPr>
          <a:xfrm>
            <a:off x="923925" y="2239298"/>
            <a:ext cx="2009251"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frozen network, no prompts</a:t>
            </a:r>
            <a:endParaRPr lang="en-US" sz="1275" dirty="0"/>
          </a:p>
        </p:txBody>
      </p:sp>
      <p:sp>
        <p:nvSpPr>
          <p:cNvPr id="6" name="Text 4"/>
          <p:cNvSpPr txBox="1"/>
          <p:nvPr/>
        </p:nvSpPr>
        <p:spPr>
          <a:xfrm>
            <a:off x="4556075" y="1924973"/>
            <a:ext cx="1004566" cy="251460"/>
          </a:xfrm>
          <a:prstGeom prst="rect">
            <a:avLst/>
          </a:prstGeom>
          <a:noFill/>
          <a:ln/>
        </p:spPr>
        <p:txBody>
          <a:bodyPr wrap="none" lIns="0" tIns="0" rIns="0" bIns="0" rtlCol="0" anchor="t"/>
          <a:lstStyle/>
          <a:p>
            <a:pPr algn="l" indent="0" marL="0">
              <a:lnSpc>
                <a:spcPts val="1980"/>
              </a:lnSpc>
              <a:buNone/>
            </a:pPr>
            <a:r>
              <a:rPr lang="en-US" sz="1650" b="1" dirty="0">
                <a:solidFill>
                  <a:srgbClr val="C4432C"/>
                </a:solidFill>
                <a:latin typeface="Source Serif 4" pitchFamily="34" charset="0"/>
                <a:ea typeface="Source Serif 4" pitchFamily="34" charset="-122"/>
                <a:cs typeface="Source Serif 4" pitchFamily="34" charset="-120"/>
              </a:rPr>
              <a:t>VPT-deep</a:t>
            </a:r>
            <a:endParaRPr lang="en-US" sz="1650" dirty="0"/>
          </a:p>
        </p:txBody>
      </p:sp>
      <p:sp>
        <p:nvSpPr>
          <p:cNvPr id="7" name="Text 5"/>
          <p:cNvSpPr txBox="1"/>
          <p:nvPr/>
        </p:nvSpPr>
        <p:spPr>
          <a:xfrm>
            <a:off x="7008763"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C4432C"/>
                </a:solidFill>
                <a:latin typeface="Source Serif 4" pitchFamily="34" charset="0"/>
                <a:ea typeface="Source Serif 4" pitchFamily="34" charset="-122"/>
                <a:cs typeface="Source Serif 4" pitchFamily="34" charset="-120"/>
              </a:rPr>
              <a:t>68.5</a:t>
            </a:r>
            <a:pPr algn="l" indent="0" marL="0">
              <a:lnSpc>
                <a:spcPts val="2340"/>
              </a:lnSpc>
              <a:buNone/>
            </a:pPr>
            <a:r>
              <a:rPr lang="en-US" sz="1425" b="1" dirty="0">
                <a:solidFill>
                  <a:srgbClr val="C4432C"/>
                </a:solidFill>
                <a:latin typeface="Source Serif 4" pitchFamily="34" charset="0"/>
                <a:ea typeface="Source Serif 4" pitchFamily="34" charset="-122"/>
                <a:cs typeface="Source Serif 4" pitchFamily="34" charset="-120"/>
              </a:rPr>
              <a:t>%</a:t>
            </a:r>
            <a:endParaRPr lang="en-US" sz="1950" dirty="0"/>
          </a:p>
        </p:txBody>
      </p:sp>
      <p:sp>
        <p:nvSpPr>
          <p:cNvPr id="8" name="Text 6"/>
          <p:cNvSpPr txBox="1"/>
          <p:nvPr/>
        </p:nvSpPr>
        <p:spPr>
          <a:xfrm>
            <a:off x="4556075" y="2239298"/>
            <a:ext cx="2549283"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same frozen network, with prompts</a:t>
            </a:r>
            <a:endParaRPr lang="en-US" sz="1275" dirty="0"/>
          </a:p>
        </p:txBody>
      </p:sp>
      <p:sp>
        <p:nvSpPr>
          <p:cNvPr id="9" name="Text 7"/>
          <p:cNvSpPr txBox="1"/>
          <p:nvPr/>
        </p:nvSpPr>
        <p:spPr>
          <a:xfrm>
            <a:off x="8188226" y="1924973"/>
            <a:ext cx="1587937" cy="251460"/>
          </a:xfrm>
          <a:prstGeom prst="rect">
            <a:avLst/>
          </a:prstGeom>
          <a:noFill/>
          <a:ln/>
        </p:spPr>
        <p:txBody>
          <a:bodyPr wrap="none" lIns="0" tIns="0" rIns="0" bIns="0" rtlCol="0" anchor="t"/>
          <a:lstStyle/>
          <a:p>
            <a:pPr algn="l" indent="0" marL="0">
              <a:lnSpc>
                <a:spcPts val="1980"/>
              </a:lnSpc>
              <a:buNone/>
            </a:pPr>
            <a:r>
              <a:rPr lang="en-US" sz="1650" b="1" dirty="0">
                <a:solidFill>
                  <a:srgbClr val="474D54"/>
                </a:solidFill>
                <a:latin typeface="Source Serif 4" pitchFamily="34" charset="0"/>
                <a:ea typeface="Source Serif 4" pitchFamily="34" charset="-122"/>
                <a:cs typeface="Source Serif 4" pitchFamily="34" charset="-120"/>
              </a:rPr>
              <a:t>Full fine-tuning</a:t>
            </a:r>
            <a:endParaRPr lang="en-US" sz="1650" dirty="0"/>
          </a:p>
        </p:txBody>
      </p:sp>
      <p:sp>
        <p:nvSpPr>
          <p:cNvPr id="10" name="Text 8"/>
          <p:cNvSpPr txBox="1"/>
          <p:nvPr/>
        </p:nvSpPr>
        <p:spPr>
          <a:xfrm>
            <a:off x="10641062" y="1892588"/>
            <a:ext cx="709243" cy="297180"/>
          </a:xfrm>
          <a:prstGeom prst="rect">
            <a:avLst/>
          </a:prstGeom>
          <a:noFill/>
          <a:ln/>
        </p:spPr>
        <p:txBody>
          <a:bodyPr wrap="none" lIns="0" tIns="0" rIns="0" bIns="0" rtlCol="0" anchor="t"/>
          <a:lstStyle/>
          <a:p>
            <a:pPr algn="l" indent="0" marL="0">
              <a:lnSpc>
                <a:spcPts val="2340"/>
              </a:lnSpc>
              <a:buNone/>
            </a:pPr>
            <a:r>
              <a:rPr lang="en-US" sz="1950" b="1" dirty="0">
                <a:solidFill>
                  <a:srgbClr val="474D54"/>
                </a:solidFill>
                <a:latin typeface="Source Serif 4" pitchFamily="34" charset="0"/>
                <a:ea typeface="Source Serif 4" pitchFamily="34" charset="-122"/>
                <a:cs typeface="Source Serif 4" pitchFamily="34" charset="-120"/>
              </a:rPr>
              <a:t>56.3</a:t>
            </a:r>
            <a:pPr algn="l" indent="0" marL="0">
              <a:lnSpc>
                <a:spcPts val="2340"/>
              </a:lnSpc>
              <a:buNone/>
            </a:pPr>
            <a:r>
              <a:rPr lang="en-US" sz="1425" b="1" dirty="0">
                <a:solidFill>
                  <a:srgbClr val="474D54"/>
                </a:solidFill>
                <a:latin typeface="Source Serif 4" pitchFamily="34" charset="0"/>
                <a:ea typeface="Source Serif 4" pitchFamily="34" charset="-122"/>
                <a:cs typeface="Source Serif 4" pitchFamily="34" charset="-120"/>
              </a:rPr>
              <a:t>%</a:t>
            </a:r>
            <a:endParaRPr lang="en-US" sz="1950" dirty="0"/>
          </a:p>
        </p:txBody>
      </p:sp>
      <p:sp>
        <p:nvSpPr>
          <p:cNvPr id="11" name="Text 9"/>
          <p:cNvSpPr txBox="1"/>
          <p:nvPr/>
        </p:nvSpPr>
        <p:spPr>
          <a:xfrm>
            <a:off x="8188226" y="2239298"/>
            <a:ext cx="1636383"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every weight retrained</a:t>
            </a:r>
            <a:endParaRPr lang="en-US" sz="1275" dirty="0"/>
          </a:p>
        </p:txBody>
      </p:sp>
      <p:sp>
        <p:nvSpPr>
          <p:cNvPr id="12" name="Text 10"/>
          <p:cNvSpPr txBox="1"/>
          <p:nvPr/>
        </p:nvSpPr>
        <p:spPr>
          <a:xfrm>
            <a:off x="762000" y="5597783"/>
            <a:ext cx="10785193" cy="524828"/>
          </a:xfrm>
          <a:prstGeom prst="rect">
            <a:avLst/>
          </a:prstGeom>
          <a:noFill/>
          <a:ln/>
        </p:spPr>
        <p:txBody>
          <a:bodyPr wrap="none" lIns="0" tIns="0" rIns="0" bIns="0" rtlCol="0" anchor="t"/>
          <a:lstStyle/>
          <a:p>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Each dot is one test image, coloured by its true class; the number is test accuracy. With the frozen features alone, the classes overlap. With</a:t>
            </a:r>
            <a:br/>
            <a:pPr algn="l" indent="0" marL="0">
              <a:lnSpc>
                <a:spcPts val="2066"/>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prompts, the same frozen network produces clearly separated groups, so a simple linear head can tell them apart.</a:t>
            </a:r>
            <a:endParaRPr lang="en-US" sz="1425" dirty="0"/>
          </a:p>
        </p:txBody>
      </p:sp>
      <p:sp>
        <p:nvSpPr>
          <p:cNvPr id="13" name="Text 11"/>
          <p:cNvSpPr txBox="1"/>
          <p:nvPr/>
        </p:nvSpPr>
        <p:spPr>
          <a:xfrm>
            <a:off x="762000" y="6296025"/>
            <a:ext cx="662312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t-SNE maps of the final [CLS] vector, test set, from Jia et al. 2022, Fig. 9. Accuracies from Fig. 9 and Table 13.</a:t>
            </a:r>
            <a:endParaRPr lang="en-US" sz="1125" dirty="0"/>
          </a:p>
        </p:txBody>
      </p:sp>
      <p:sp>
        <p:nvSpPr>
          <p:cNvPr id="14" name="Text 1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18</a:t>
            </a:r>
            <a:endParaRPr lang="en-US" sz="1125"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29904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VPT falls short</a:t>
            </a:r>
            <a:endParaRPr lang="en-US" sz="2625" dirty="0"/>
          </a:p>
        </p:txBody>
      </p:sp>
      <p:sp>
        <p:nvSpPr>
          <p:cNvPr id="3" name="Text 1"/>
          <p:cNvSpPr txBox="1"/>
          <p:nvPr/>
        </p:nvSpPr>
        <p:spPr>
          <a:xfrm>
            <a:off x="2190750" y="1663988"/>
            <a:ext cx="1869019"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VTAB-1k accuracy (%)</a:t>
            </a:r>
            <a:endParaRPr lang="en-US" sz="1200" dirty="0"/>
          </a:p>
        </p:txBody>
      </p:sp>
      <p:sp>
        <p:nvSpPr>
          <p:cNvPr id="4" name="Text 2"/>
          <p:cNvSpPr txBox="1"/>
          <p:nvPr/>
        </p:nvSpPr>
        <p:spPr>
          <a:xfrm>
            <a:off x="762000" y="2058323"/>
            <a:ext cx="3005268"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Supervised on ImageNet-21k, with labels</a:t>
            </a:r>
            <a:endParaRPr lang="en-US" sz="1275" dirty="0"/>
          </a:p>
        </p:txBody>
      </p:sp>
      <p:sp>
        <p:nvSpPr>
          <p:cNvPr id="5" name="Text 3"/>
          <p:cNvSpPr txBox="1"/>
          <p:nvPr/>
        </p:nvSpPr>
        <p:spPr>
          <a:xfrm>
            <a:off x="762000" y="2317403"/>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6" name="Text 4"/>
          <p:cNvSpPr txBox="1"/>
          <p:nvPr/>
        </p:nvSpPr>
        <p:spPr>
          <a:xfrm>
            <a:off x="5945386" y="231740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69.0</a:t>
            </a:r>
            <a:endParaRPr lang="en-US" sz="1313" dirty="0"/>
          </a:p>
        </p:txBody>
      </p:sp>
      <p:sp>
        <p:nvSpPr>
          <p:cNvPr id="7" name="Text 5"/>
          <p:cNvSpPr txBox="1"/>
          <p:nvPr/>
        </p:nvSpPr>
        <p:spPr>
          <a:xfrm>
            <a:off x="762000" y="2574578"/>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8" name="Text 6"/>
          <p:cNvSpPr txBox="1"/>
          <p:nvPr/>
        </p:nvSpPr>
        <p:spPr>
          <a:xfrm>
            <a:off x="6105525" y="257457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72.0</a:t>
            </a:r>
            <a:endParaRPr lang="en-US" sz="1313" dirty="0"/>
          </a:p>
        </p:txBody>
      </p:sp>
      <p:sp>
        <p:nvSpPr>
          <p:cNvPr id="9" name="Text 7"/>
          <p:cNvSpPr txBox="1"/>
          <p:nvPr/>
        </p:nvSpPr>
        <p:spPr>
          <a:xfrm>
            <a:off x="762000" y="2831753"/>
            <a:ext cx="69484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13" dirty="0"/>
          </a:p>
        </p:txBody>
      </p:sp>
      <p:sp>
        <p:nvSpPr>
          <p:cNvPr id="10" name="Text 8"/>
          <p:cNvSpPr txBox="1"/>
          <p:nvPr/>
        </p:nvSpPr>
        <p:spPr>
          <a:xfrm>
            <a:off x="5505450" y="283175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60.7</a:t>
            </a:r>
            <a:endParaRPr lang="en-US" sz="1313" dirty="0"/>
          </a:p>
        </p:txBody>
      </p:sp>
      <p:sp>
        <p:nvSpPr>
          <p:cNvPr id="11" name="Text 9"/>
          <p:cNvSpPr txBox="1"/>
          <p:nvPr/>
        </p:nvSpPr>
        <p:spPr>
          <a:xfrm>
            <a:off x="762000" y="3088928"/>
            <a:ext cx="100270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13" dirty="0"/>
          </a:p>
        </p:txBody>
      </p:sp>
      <p:sp>
        <p:nvSpPr>
          <p:cNvPr id="12" name="Text 10"/>
          <p:cNvSpPr txBox="1"/>
          <p:nvPr/>
        </p:nvSpPr>
        <p:spPr>
          <a:xfrm>
            <a:off x="5341590" y="308892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57.6</a:t>
            </a:r>
            <a:endParaRPr lang="en-US" sz="1313" dirty="0"/>
          </a:p>
        </p:txBody>
      </p:sp>
      <p:sp>
        <p:nvSpPr>
          <p:cNvPr id="13" name="Text 11"/>
          <p:cNvSpPr txBox="1"/>
          <p:nvPr/>
        </p:nvSpPr>
        <p:spPr>
          <a:xfrm>
            <a:off x="762000" y="3429923"/>
            <a:ext cx="1784354"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MoCo v3, without labels</a:t>
            </a:r>
            <a:endParaRPr lang="en-US" sz="1275" dirty="0"/>
          </a:p>
        </p:txBody>
      </p:sp>
      <p:sp>
        <p:nvSpPr>
          <p:cNvPr id="14" name="Text 12"/>
          <p:cNvSpPr txBox="1"/>
          <p:nvPr/>
        </p:nvSpPr>
        <p:spPr>
          <a:xfrm>
            <a:off x="762000" y="3689003"/>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15" name="Text 13"/>
          <p:cNvSpPr txBox="1"/>
          <p:nvPr/>
        </p:nvSpPr>
        <p:spPr>
          <a:xfrm>
            <a:off x="5976938" y="368900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69.6</a:t>
            </a:r>
            <a:endParaRPr lang="en-US" sz="1313" dirty="0"/>
          </a:p>
        </p:txBody>
      </p:sp>
      <p:sp>
        <p:nvSpPr>
          <p:cNvPr id="16" name="Text 14"/>
          <p:cNvSpPr txBox="1"/>
          <p:nvPr/>
        </p:nvSpPr>
        <p:spPr>
          <a:xfrm>
            <a:off x="762000" y="3946178"/>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17" name="Text 15"/>
          <p:cNvSpPr txBox="1"/>
          <p:nvPr/>
        </p:nvSpPr>
        <p:spPr>
          <a:xfrm>
            <a:off x="5746403" y="394617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65.2</a:t>
            </a:r>
            <a:endParaRPr lang="en-US" sz="1313" dirty="0"/>
          </a:p>
        </p:txBody>
      </p:sp>
      <p:sp>
        <p:nvSpPr>
          <p:cNvPr id="18" name="Text 16"/>
          <p:cNvSpPr txBox="1"/>
          <p:nvPr/>
        </p:nvSpPr>
        <p:spPr>
          <a:xfrm>
            <a:off x="762000" y="4203353"/>
            <a:ext cx="69484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13" dirty="0"/>
          </a:p>
        </p:txBody>
      </p:sp>
      <p:sp>
        <p:nvSpPr>
          <p:cNvPr id="19" name="Text 17"/>
          <p:cNvSpPr txBox="1"/>
          <p:nvPr/>
        </p:nvSpPr>
        <p:spPr>
          <a:xfrm>
            <a:off x="5908328" y="420335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68.3</a:t>
            </a:r>
            <a:endParaRPr lang="en-US" sz="1313" dirty="0"/>
          </a:p>
        </p:txBody>
      </p:sp>
      <p:sp>
        <p:nvSpPr>
          <p:cNvPr id="20" name="Text 18"/>
          <p:cNvSpPr txBox="1"/>
          <p:nvPr/>
        </p:nvSpPr>
        <p:spPr>
          <a:xfrm>
            <a:off x="762000" y="4460528"/>
            <a:ext cx="100270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13" dirty="0"/>
          </a:p>
        </p:txBody>
      </p:sp>
      <p:sp>
        <p:nvSpPr>
          <p:cNvPr id="21" name="Text 19"/>
          <p:cNvSpPr txBox="1"/>
          <p:nvPr/>
        </p:nvSpPr>
        <p:spPr>
          <a:xfrm>
            <a:off x="5447258" y="446052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59.6</a:t>
            </a:r>
            <a:endParaRPr lang="en-US" sz="1313" dirty="0"/>
          </a:p>
        </p:txBody>
      </p:sp>
      <p:sp>
        <p:nvSpPr>
          <p:cNvPr id="22" name="Text 20"/>
          <p:cNvSpPr txBox="1"/>
          <p:nvPr/>
        </p:nvSpPr>
        <p:spPr>
          <a:xfrm>
            <a:off x="762000" y="4801523"/>
            <a:ext cx="1483614"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MAE, without labels</a:t>
            </a:r>
            <a:endParaRPr lang="en-US" sz="1275" dirty="0"/>
          </a:p>
        </p:txBody>
      </p:sp>
      <p:sp>
        <p:nvSpPr>
          <p:cNvPr id="23" name="Text 21"/>
          <p:cNvSpPr txBox="1"/>
          <p:nvPr/>
        </p:nvSpPr>
        <p:spPr>
          <a:xfrm>
            <a:off x="762000" y="5060603"/>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24" name="Text 22"/>
          <p:cNvSpPr txBox="1"/>
          <p:nvPr/>
        </p:nvSpPr>
        <p:spPr>
          <a:xfrm>
            <a:off x="5694908" y="506060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64.3</a:t>
            </a:r>
            <a:endParaRPr lang="en-US" sz="1313" dirty="0"/>
          </a:p>
        </p:txBody>
      </p:sp>
      <p:sp>
        <p:nvSpPr>
          <p:cNvPr id="25" name="Text 23"/>
          <p:cNvSpPr txBox="1"/>
          <p:nvPr/>
        </p:nvSpPr>
        <p:spPr>
          <a:xfrm>
            <a:off x="762000" y="5317778"/>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26" name="Text 24"/>
          <p:cNvSpPr txBox="1"/>
          <p:nvPr/>
        </p:nvSpPr>
        <p:spPr>
          <a:xfrm>
            <a:off x="4457700" y="531777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41.1</a:t>
            </a:r>
            <a:endParaRPr lang="en-US" sz="1313" dirty="0"/>
          </a:p>
        </p:txBody>
      </p:sp>
      <p:sp>
        <p:nvSpPr>
          <p:cNvPr id="27" name="Text 25"/>
          <p:cNvSpPr txBox="1"/>
          <p:nvPr/>
        </p:nvSpPr>
        <p:spPr>
          <a:xfrm>
            <a:off x="762000" y="5574953"/>
            <a:ext cx="69484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Partial-1</a:t>
            </a:r>
            <a:endParaRPr lang="en-US" sz="1313" dirty="0"/>
          </a:p>
        </p:txBody>
      </p:sp>
      <p:sp>
        <p:nvSpPr>
          <p:cNvPr id="28" name="Text 26"/>
          <p:cNvSpPr txBox="1"/>
          <p:nvPr/>
        </p:nvSpPr>
        <p:spPr>
          <a:xfrm>
            <a:off x="5544443" y="557495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61.5</a:t>
            </a:r>
            <a:endParaRPr lang="en-US" sz="1313" dirty="0"/>
          </a:p>
        </p:txBody>
      </p:sp>
      <p:sp>
        <p:nvSpPr>
          <p:cNvPr id="29" name="Text 27"/>
          <p:cNvSpPr txBox="1"/>
          <p:nvPr/>
        </p:nvSpPr>
        <p:spPr>
          <a:xfrm>
            <a:off x="762000" y="5832128"/>
            <a:ext cx="100270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13" dirty="0"/>
          </a:p>
        </p:txBody>
      </p:sp>
      <p:sp>
        <p:nvSpPr>
          <p:cNvPr id="30" name="Text 28"/>
          <p:cNvSpPr txBox="1"/>
          <p:nvPr/>
        </p:nvSpPr>
        <p:spPr>
          <a:xfrm>
            <a:off x="3978473" y="583212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32.1</a:t>
            </a:r>
            <a:endParaRPr lang="en-US" sz="1313" dirty="0"/>
          </a:p>
        </p:txBody>
      </p:sp>
      <p:sp>
        <p:nvSpPr>
          <p:cNvPr id="31" name="Text 29"/>
          <p:cNvSpPr txBox="1"/>
          <p:nvPr/>
        </p:nvSpPr>
        <p:spPr>
          <a:xfrm>
            <a:off x="8286750" y="2024509"/>
            <a:ext cx="3319474"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Everything so far used a ViT pretrained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labels. The paper also tries the same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ViT-B pretrained without labels, and there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 loses its lead.</a:t>
            </a:r>
            <a:endParaRPr lang="en-US" sz="1425" dirty="0"/>
          </a:p>
        </p:txBody>
      </p:sp>
      <p:sp>
        <p:nvSpPr>
          <p:cNvPr id="32" name="Text 30"/>
          <p:cNvSpPr txBox="1"/>
          <p:nvPr/>
        </p:nvSpPr>
        <p:spPr>
          <a:xfrm>
            <a:off x="8286750" y="3243709"/>
            <a:ext cx="3240846" cy="162877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MoCo v3 it ends four points behind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 With MAE it drops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towards the linear probe, while Partial-1,</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which retrains only the last block, stays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close to full fine-tuning. The authors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leave the reason open.</a:t>
            </a:r>
            <a:endParaRPr lang="en-US" sz="1425" dirty="0"/>
          </a:p>
        </p:txBody>
      </p:sp>
      <p:sp>
        <p:nvSpPr>
          <p:cNvPr id="33" name="Text 31"/>
          <p:cNvSpPr txBox="1"/>
          <p:nvPr/>
        </p:nvSpPr>
        <p:spPr>
          <a:xfrm>
            <a:off x="762000" y="6296025"/>
            <a:ext cx="721887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(with labels) and Table 4 (MoCo v3, MAE): ViT-B/16, mean of the three VTAB-1k group averages.</a:t>
            </a:r>
            <a:endParaRPr lang="en-US" sz="1125" dirty="0"/>
          </a:p>
        </p:txBody>
      </p:sp>
      <p:sp>
        <p:nvSpPr>
          <p:cNvPr id="34" name="Text 3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19</a:t>
            </a:r>
            <a:endParaRPr lang="en-US" sz="1125"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29904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VPT falls short</a:t>
            </a:r>
            <a:endParaRPr lang="en-US" sz="2625" dirty="0"/>
          </a:p>
        </p:txBody>
      </p:sp>
      <p:sp>
        <p:nvSpPr>
          <p:cNvPr id="3" name="Text 1"/>
          <p:cNvSpPr txBox="1"/>
          <p:nvPr/>
        </p:nvSpPr>
        <p:spPr>
          <a:xfrm>
            <a:off x="2190750" y="1663988"/>
            <a:ext cx="129122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accuracy (%)</a:t>
            </a:r>
            <a:endParaRPr lang="en-US" sz="1200" dirty="0"/>
          </a:p>
        </p:txBody>
      </p:sp>
      <p:sp>
        <p:nvSpPr>
          <p:cNvPr id="4" name="Text 2"/>
          <p:cNvSpPr txBox="1"/>
          <p:nvPr/>
        </p:nvSpPr>
        <p:spPr>
          <a:xfrm>
            <a:off x="762000" y="2058323"/>
            <a:ext cx="117482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Natural, 7 tasks</a:t>
            </a:r>
            <a:endParaRPr lang="en-US" sz="1275" dirty="0"/>
          </a:p>
        </p:txBody>
      </p:sp>
      <p:sp>
        <p:nvSpPr>
          <p:cNvPr id="5" name="Text 3"/>
          <p:cNvSpPr txBox="1"/>
          <p:nvPr/>
        </p:nvSpPr>
        <p:spPr>
          <a:xfrm>
            <a:off x="762000" y="2317403"/>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6" name="Text 4"/>
          <p:cNvSpPr txBox="1"/>
          <p:nvPr/>
        </p:nvSpPr>
        <p:spPr>
          <a:xfrm>
            <a:off x="6486525" y="231740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79.1</a:t>
            </a:r>
            <a:endParaRPr lang="en-US" sz="1313" dirty="0"/>
          </a:p>
        </p:txBody>
      </p:sp>
      <p:sp>
        <p:nvSpPr>
          <p:cNvPr id="7" name="Text 5"/>
          <p:cNvSpPr txBox="1"/>
          <p:nvPr/>
        </p:nvSpPr>
        <p:spPr>
          <a:xfrm>
            <a:off x="762000" y="2574578"/>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8" name="Text 6"/>
          <p:cNvSpPr txBox="1"/>
          <p:nvPr/>
        </p:nvSpPr>
        <p:spPr>
          <a:xfrm>
            <a:off x="6362700" y="257457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76.8</a:t>
            </a:r>
            <a:endParaRPr lang="en-US" sz="1313" dirty="0"/>
          </a:p>
        </p:txBody>
      </p:sp>
      <p:sp>
        <p:nvSpPr>
          <p:cNvPr id="9" name="Text 7"/>
          <p:cNvSpPr txBox="1"/>
          <p:nvPr/>
        </p:nvSpPr>
        <p:spPr>
          <a:xfrm>
            <a:off x="762000" y="2831753"/>
            <a:ext cx="37027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13" dirty="0"/>
          </a:p>
        </p:txBody>
      </p:sp>
      <p:sp>
        <p:nvSpPr>
          <p:cNvPr id="10" name="Text 8"/>
          <p:cNvSpPr txBox="1"/>
          <p:nvPr/>
        </p:nvSpPr>
        <p:spPr>
          <a:xfrm>
            <a:off x="6224587" y="283175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74.2</a:t>
            </a:r>
            <a:endParaRPr lang="en-US" sz="1313" dirty="0"/>
          </a:p>
        </p:txBody>
      </p:sp>
      <p:sp>
        <p:nvSpPr>
          <p:cNvPr id="11" name="Text 9"/>
          <p:cNvSpPr txBox="1"/>
          <p:nvPr/>
        </p:nvSpPr>
        <p:spPr>
          <a:xfrm>
            <a:off x="762000" y="3088928"/>
            <a:ext cx="100270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13" dirty="0"/>
          </a:p>
        </p:txBody>
      </p:sp>
      <p:sp>
        <p:nvSpPr>
          <p:cNvPr id="12" name="Text 10"/>
          <p:cNvSpPr txBox="1"/>
          <p:nvPr/>
        </p:nvSpPr>
        <p:spPr>
          <a:xfrm>
            <a:off x="6188273" y="308892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73.5</a:t>
            </a:r>
            <a:endParaRPr lang="en-US" sz="1313" dirty="0"/>
          </a:p>
        </p:txBody>
      </p:sp>
      <p:sp>
        <p:nvSpPr>
          <p:cNvPr id="13" name="Text 11"/>
          <p:cNvSpPr txBox="1"/>
          <p:nvPr/>
        </p:nvSpPr>
        <p:spPr>
          <a:xfrm>
            <a:off x="762000" y="3429923"/>
            <a:ext cx="145853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Specialized, 4 tasks</a:t>
            </a:r>
            <a:endParaRPr lang="en-US" sz="1275" dirty="0"/>
          </a:p>
        </p:txBody>
      </p:sp>
      <p:sp>
        <p:nvSpPr>
          <p:cNvPr id="14" name="Text 12"/>
          <p:cNvSpPr txBox="1"/>
          <p:nvPr/>
        </p:nvSpPr>
        <p:spPr>
          <a:xfrm>
            <a:off x="762000" y="3689003"/>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15" name="Text 13"/>
          <p:cNvSpPr txBox="1"/>
          <p:nvPr/>
        </p:nvSpPr>
        <p:spPr>
          <a:xfrm>
            <a:off x="6865590" y="368900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86.2</a:t>
            </a:r>
            <a:endParaRPr lang="en-US" sz="1313" dirty="0"/>
          </a:p>
        </p:txBody>
      </p:sp>
      <p:sp>
        <p:nvSpPr>
          <p:cNvPr id="16" name="Text 14"/>
          <p:cNvSpPr txBox="1"/>
          <p:nvPr/>
        </p:nvSpPr>
        <p:spPr>
          <a:xfrm>
            <a:off x="762000" y="3946178"/>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17" name="Text 15"/>
          <p:cNvSpPr txBox="1"/>
          <p:nvPr/>
        </p:nvSpPr>
        <p:spPr>
          <a:xfrm>
            <a:off x="6775996" y="394617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84.5</a:t>
            </a:r>
            <a:endParaRPr lang="en-US" sz="1313" dirty="0"/>
          </a:p>
        </p:txBody>
      </p:sp>
      <p:sp>
        <p:nvSpPr>
          <p:cNvPr id="18" name="Text 16"/>
          <p:cNvSpPr txBox="1"/>
          <p:nvPr/>
        </p:nvSpPr>
        <p:spPr>
          <a:xfrm>
            <a:off x="762000" y="4203353"/>
            <a:ext cx="37027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13" dirty="0"/>
          </a:p>
        </p:txBody>
      </p:sp>
      <p:sp>
        <p:nvSpPr>
          <p:cNvPr id="19" name="Text 17"/>
          <p:cNvSpPr txBox="1"/>
          <p:nvPr/>
        </p:nvSpPr>
        <p:spPr>
          <a:xfrm>
            <a:off x="6541740" y="420335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80.1</a:t>
            </a:r>
            <a:endParaRPr lang="en-US" sz="1313" dirty="0"/>
          </a:p>
        </p:txBody>
      </p:sp>
      <p:sp>
        <p:nvSpPr>
          <p:cNvPr id="20" name="Text 18"/>
          <p:cNvSpPr txBox="1"/>
          <p:nvPr/>
        </p:nvSpPr>
        <p:spPr>
          <a:xfrm>
            <a:off x="762000" y="4460528"/>
            <a:ext cx="100270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13" dirty="0"/>
          </a:p>
        </p:txBody>
      </p:sp>
      <p:sp>
        <p:nvSpPr>
          <p:cNvPr id="21" name="Text 19"/>
          <p:cNvSpPr txBox="1"/>
          <p:nvPr/>
        </p:nvSpPr>
        <p:spPr>
          <a:xfrm>
            <a:off x="6575078" y="446052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80.8</a:t>
            </a:r>
            <a:endParaRPr lang="en-US" sz="1313" dirty="0"/>
          </a:p>
        </p:txBody>
      </p:sp>
      <p:sp>
        <p:nvSpPr>
          <p:cNvPr id="22" name="Text 20"/>
          <p:cNvSpPr txBox="1"/>
          <p:nvPr/>
        </p:nvSpPr>
        <p:spPr>
          <a:xfrm>
            <a:off x="762000" y="4801523"/>
            <a:ext cx="1411176"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Structured, 8 tasks</a:t>
            </a:r>
            <a:endParaRPr lang="en-US" sz="1275" dirty="0"/>
          </a:p>
        </p:txBody>
      </p:sp>
      <p:sp>
        <p:nvSpPr>
          <p:cNvPr id="23" name="Text 21"/>
          <p:cNvSpPr txBox="1"/>
          <p:nvPr/>
        </p:nvSpPr>
        <p:spPr>
          <a:xfrm>
            <a:off x="762000" y="5060603"/>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24" name="Text 22"/>
          <p:cNvSpPr txBox="1"/>
          <p:nvPr/>
        </p:nvSpPr>
        <p:spPr>
          <a:xfrm>
            <a:off x="5448300" y="506060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59.7</a:t>
            </a:r>
            <a:endParaRPr lang="en-US" sz="1313" dirty="0"/>
          </a:p>
        </p:txBody>
      </p:sp>
      <p:sp>
        <p:nvSpPr>
          <p:cNvPr id="25" name="Text 23"/>
          <p:cNvSpPr txBox="1"/>
          <p:nvPr/>
        </p:nvSpPr>
        <p:spPr>
          <a:xfrm>
            <a:off x="762000" y="5317778"/>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26" name="Text 24"/>
          <p:cNvSpPr txBox="1"/>
          <p:nvPr/>
        </p:nvSpPr>
        <p:spPr>
          <a:xfrm>
            <a:off x="5112990" y="531777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53.4</a:t>
            </a:r>
            <a:endParaRPr lang="en-US" sz="1313" dirty="0"/>
          </a:p>
        </p:txBody>
      </p:sp>
      <p:sp>
        <p:nvSpPr>
          <p:cNvPr id="27" name="Text 25"/>
          <p:cNvSpPr txBox="1"/>
          <p:nvPr/>
        </p:nvSpPr>
        <p:spPr>
          <a:xfrm>
            <a:off x="762000" y="5574953"/>
            <a:ext cx="37027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13" dirty="0"/>
          </a:p>
        </p:txBody>
      </p:sp>
      <p:sp>
        <p:nvSpPr>
          <p:cNvPr id="28" name="Text 26"/>
          <p:cNvSpPr txBox="1"/>
          <p:nvPr/>
        </p:nvSpPr>
        <p:spPr>
          <a:xfrm>
            <a:off x="4530030" y="5574953"/>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42.4</a:t>
            </a:r>
            <a:endParaRPr lang="en-US" sz="1313" dirty="0"/>
          </a:p>
        </p:txBody>
      </p:sp>
      <p:sp>
        <p:nvSpPr>
          <p:cNvPr id="29" name="Text 27"/>
          <p:cNvSpPr txBox="1"/>
          <p:nvPr/>
        </p:nvSpPr>
        <p:spPr>
          <a:xfrm>
            <a:off x="762000" y="5832128"/>
            <a:ext cx="1002709"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13" dirty="0"/>
          </a:p>
        </p:txBody>
      </p:sp>
      <p:sp>
        <p:nvSpPr>
          <p:cNvPr id="30" name="Text 28"/>
          <p:cNvSpPr txBox="1"/>
          <p:nvPr/>
        </p:nvSpPr>
        <p:spPr>
          <a:xfrm>
            <a:off x="4054673" y="5832128"/>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33.5</a:t>
            </a:r>
            <a:endParaRPr lang="en-US" sz="1313" dirty="0"/>
          </a:p>
        </p:txBody>
      </p:sp>
      <p:sp>
        <p:nvSpPr>
          <p:cNvPr id="31" name="Text 29"/>
          <p:cNvSpPr txBox="1"/>
          <p:nvPr/>
        </p:nvSpPr>
        <p:spPr>
          <a:xfrm>
            <a:off x="8286750" y="2024509"/>
            <a:ext cx="3257562"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Swin is a vision Transformer that looks at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small windows of the image and merges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patches as it goes deeper.</a:t>
            </a:r>
            <a:endParaRPr lang="en-US" sz="1425" dirty="0"/>
          </a:p>
        </p:txBody>
      </p:sp>
      <p:sp>
        <p:nvSpPr>
          <p:cNvPr id="32" name="Text 30"/>
          <p:cNvSpPr txBox="1"/>
          <p:nvPr/>
        </p:nvSpPr>
        <p:spPr>
          <a:xfrm>
            <a:off x="8286750" y="2972246"/>
            <a:ext cx="3194566"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On Swin, VPT still beats the other cheap</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methods. But full fine-tuning is ahead of</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in all three groups, by 6.3</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points on Structured.</a:t>
            </a:r>
            <a:endParaRPr lang="en-US" sz="1425" dirty="0"/>
          </a:p>
        </p:txBody>
      </p:sp>
      <p:sp>
        <p:nvSpPr>
          <p:cNvPr id="33" name="Text 31"/>
          <p:cNvSpPr txBox="1"/>
          <p:nvPr/>
        </p:nvSpPr>
        <p:spPr>
          <a:xfrm>
            <a:off x="762000" y="6296025"/>
            <a:ext cx="685142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2: Swin-B pretrained on ImageNet-21k with labels, mean test accuracy per VTAB-1k group.</a:t>
            </a:r>
            <a:endParaRPr lang="en-US" sz="1125" dirty="0"/>
          </a:p>
        </p:txBody>
      </p:sp>
      <p:sp>
        <p:nvSpPr>
          <p:cNvPr id="34" name="Text 3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19</a:t>
            </a:r>
            <a:endParaRPr lang="en-US" sz="1125"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29904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VPT falls short</a:t>
            </a:r>
            <a:endParaRPr lang="en-US" sz="2625" dirty="0"/>
          </a:p>
        </p:txBody>
      </p:sp>
      <p:sp>
        <p:nvSpPr>
          <p:cNvPr id="3" name="Text 1"/>
          <p:cNvSpPr txBox="1"/>
          <p:nvPr/>
        </p:nvSpPr>
        <p:spPr>
          <a:xfrm>
            <a:off x="2667000" y="1663988"/>
            <a:ext cx="142913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mIoU on ADE20K (%)</a:t>
            </a:r>
            <a:endParaRPr lang="en-US" sz="1200" dirty="0"/>
          </a:p>
        </p:txBody>
      </p:sp>
      <p:sp>
        <p:nvSpPr>
          <p:cNvPr id="4" name="Text 2"/>
          <p:cNvSpPr txBox="1"/>
          <p:nvPr/>
        </p:nvSpPr>
        <p:spPr>
          <a:xfrm>
            <a:off x="6871692" y="1663988"/>
            <a:ext cx="1092946"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Weights trained</a:t>
            </a:r>
            <a:endParaRPr lang="en-US" sz="1200" dirty="0"/>
          </a:p>
        </p:txBody>
      </p:sp>
      <p:sp>
        <p:nvSpPr>
          <p:cNvPr id="5" name="Text 3"/>
          <p:cNvSpPr txBox="1"/>
          <p:nvPr/>
        </p:nvSpPr>
        <p:spPr>
          <a:xfrm>
            <a:off x="762000" y="2134523"/>
            <a:ext cx="2474833"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ViT-L pretrained on ImageNet-21k</a:t>
            </a:r>
            <a:endParaRPr lang="en-US" sz="1275" dirty="0"/>
          </a:p>
        </p:txBody>
      </p:sp>
      <p:sp>
        <p:nvSpPr>
          <p:cNvPr id="6" name="Text 4"/>
          <p:cNvSpPr txBox="1"/>
          <p:nvPr/>
        </p:nvSpPr>
        <p:spPr>
          <a:xfrm>
            <a:off x="762000" y="2455515"/>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7" name="Text 5"/>
          <p:cNvSpPr txBox="1"/>
          <p:nvPr/>
        </p:nvSpPr>
        <p:spPr>
          <a:xfrm>
            <a:off x="5964436" y="2455515"/>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48.3</a:t>
            </a:r>
            <a:endParaRPr lang="en-US" sz="1313" dirty="0"/>
          </a:p>
        </p:txBody>
      </p:sp>
      <p:sp>
        <p:nvSpPr>
          <p:cNvPr id="8" name="Text 6"/>
          <p:cNvSpPr txBox="1"/>
          <p:nvPr/>
        </p:nvSpPr>
        <p:spPr>
          <a:xfrm>
            <a:off x="7340203" y="2455515"/>
            <a:ext cx="605695"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318.3 M</a:t>
            </a:r>
            <a:endParaRPr lang="en-US" sz="1313" dirty="0"/>
          </a:p>
        </p:txBody>
      </p:sp>
      <p:sp>
        <p:nvSpPr>
          <p:cNvPr id="9" name="Text 7"/>
          <p:cNvSpPr txBox="1"/>
          <p:nvPr/>
        </p:nvSpPr>
        <p:spPr>
          <a:xfrm>
            <a:off x="762000" y="2836515"/>
            <a:ext cx="75784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13" dirty="0"/>
          </a:p>
        </p:txBody>
      </p:sp>
      <p:sp>
        <p:nvSpPr>
          <p:cNvPr id="10" name="Text 8"/>
          <p:cNvSpPr txBox="1"/>
          <p:nvPr/>
        </p:nvSpPr>
        <p:spPr>
          <a:xfrm>
            <a:off x="5551140" y="2836515"/>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42.1</a:t>
            </a:r>
            <a:endParaRPr lang="en-US" sz="1313" dirty="0"/>
          </a:p>
        </p:txBody>
      </p:sp>
      <p:sp>
        <p:nvSpPr>
          <p:cNvPr id="11" name="Text 9"/>
          <p:cNvSpPr txBox="1"/>
          <p:nvPr/>
        </p:nvSpPr>
        <p:spPr>
          <a:xfrm>
            <a:off x="7422952" y="2836515"/>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13.4 M</a:t>
            </a:r>
            <a:endParaRPr lang="en-US" sz="1313" dirty="0"/>
          </a:p>
        </p:txBody>
      </p:sp>
      <p:sp>
        <p:nvSpPr>
          <p:cNvPr id="12" name="Text 10"/>
          <p:cNvSpPr txBox="1"/>
          <p:nvPr/>
        </p:nvSpPr>
        <p:spPr>
          <a:xfrm>
            <a:off x="762000" y="3217515"/>
            <a:ext cx="813721"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VPT + Bias</a:t>
            </a:r>
            <a:endParaRPr lang="en-US" sz="1313" dirty="0"/>
          </a:p>
        </p:txBody>
      </p:sp>
      <p:sp>
        <p:nvSpPr>
          <p:cNvPr id="13" name="Text 11"/>
          <p:cNvSpPr txBox="1"/>
          <p:nvPr/>
        </p:nvSpPr>
        <p:spPr>
          <a:xfrm>
            <a:off x="5679728" y="3217515"/>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44.0</a:t>
            </a:r>
            <a:endParaRPr lang="en-US" sz="1313" dirty="0"/>
          </a:p>
        </p:txBody>
      </p:sp>
      <p:sp>
        <p:nvSpPr>
          <p:cNvPr id="14" name="Text 12"/>
          <p:cNvSpPr txBox="1"/>
          <p:nvPr/>
        </p:nvSpPr>
        <p:spPr>
          <a:xfrm>
            <a:off x="7422952" y="3217515"/>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15.8 M</a:t>
            </a:r>
            <a:endParaRPr lang="en-US" sz="1313" dirty="0"/>
          </a:p>
        </p:txBody>
      </p:sp>
      <p:sp>
        <p:nvSpPr>
          <p:cNvPr id="15" name="Text 13"/>
          <p:cNvSpPr txBox="1"/>
          <p:nvPr/>
        </p:nvSpPr>
        <p:spPr>
          <a:xfrm>
            <a:off x="762000" y="3598515"/>
            <a:ext cx="37027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13" dirty="0"/>
          </a:p>
        </p:txBody>
      </p:sp>
      <p:sp>
        <p:nvSpPr>
          <p:cNvPr id="16" name="Text 14"/>
          <p:cNvSpPr txBox="1"/>
          <p:nvPr/>
        </p:nvSpPr>
        <p:spPr>
          <a:xfrm>
            <a:off x="5636865" y="3598515"/>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43.4</a:t>
            </a:r>
            <a:endParaRPr lang="en-US" sz="1313" dirty="0"/>
          </a:p>
        </p:txBody>
      </p:sp>
      <p:sp>
        <p:nvSpPr>
          <p:cNvPr id="17" name="Text 15"/>
          <p:cNvSpPr txBox="1"/>
          <p:nvPr/>
        </p:nvSpPr>
        <p:spPr>
          <a:xfrm>
            <a:off x="7422952" y="3598515"/>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13.5 M</a:t>
            </a:r>
            <a:endParaRPr lang="en-US" sz="1313" dirty="0"/>
          </a:p>
        </p:txBody>
      </p:sp>
      <p:sp>
        <p:nvSpPr>
          <p:cNvPr id="18" name="Text 16"/>
          <p:cNvSpPr txBox="1"/>
          <p:nvPr/>
        </p:nvSpPr>
        <p:spPr>
          <a:xfrm>
            <a:off x="762000" y="3979515"/>
            <a:ext cx="804898"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Head only</a:t>
            </a:r>
            <a:endParaRPr lang="en-US" sz="1313" dirty="0"/>
          </a:p>
        </p:txBody>
      </p:sp>
      <p:sp>
        <p:nvSpPr>
          <p:cNvPr id="19" name="Text 17"/>
          <p:cNvSpPr txBox="1"/>
          <p:nvPr/>
        </p:nvSpPr>
        <p:spPr>
          <a:xfrm>
            <a:off x="5084415" y="3979515"/>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35.1</a:t>
            </a:r>
            <a:endParaRPr lang="en-US" sz="1313" dirty="0"/>
          </a:p>
        </p:txBody>
      </p:sp>
      <p:sp>
        <p:nvSpPr>
          <p:cNvPr id="20" name="Text 18"/>
          <p:cNvSpPr txBox="1"/>
          <p:nvPr/>
        </p:nvSpPr>
        <p:spPr>
          <a:xfrm>
            <a:off x="7422952" y="3979515"/>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13.2 M</a:t>
            </a:r>
            <a:endParaRPr lang="en-US" sz="1313" dirty="0"/>
          </a:p>
        </p:txBody>
      </p:sp>
      <p:sp>
        <p:nvSpPr>
          <p:cNvPr id="21" name="Text 19"/>
          <p:cNvSpPr txBox="1"/>
          <p:nvPr/>
        </p:nvSpPr>
        <p:spPr>
          <a:xfrm>
            <a:off x="762000" y="4458623"/>
            <a:ext cx="1699224"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ResNet-101, a ConvNet</a:t>
            </a:r>
            <a:endParaRPr lang="en-US" sz="1275" dirty="0"/>
          </a:p>
        </p:txBody>
      </p:sp>
      <p:sp>
        <p:nvSpPr>
          <p:cNvPr id="22" name="Text 20"/>
          <p:cNvSpPr txBox="1"/>
          <p:nvPr/>
        </p:nvSpPr>
        <p:spPr>
          <a:xfrm>
            <a:off x="762000" y="4779615"/>
            <a:ext cx="1195102"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13" dirty="0"/>
          </a:p>
        </p:txBody>
      </p:sp>
      <p:sp>
        <p:nvSpPr>
          <p:cNvPr id="23" name="Text 21"/>
          <p:cNvSpPr txBox="1"/>
          <p:nvPr/>
        </p:nvSpPr>
        <p:spPr>
          <a:xfrm>
            <a:off x="5774978" y="4779615"/>
            <a:ext cx="371665" cy="200025"/>
          </a:xfrm>
          <a:prstGeom prst="rect">
            <a:avLst/>
          </a:prstGeom>
          <a:noFill/>
          <a:ln/>
        </p:spPr>
        <p:txBody>
          <a:bodyPr wrap="none" lIns="0" tIns="0" rIns="0" bIns="0" rtlCol="0" anchor="t"/>
          <a:lstStyle/>
          <a:p>
            <a:pPr algn="l" indent="0" marL="0">
              <a:lnSpc>
                <a:spcPts val="1575"/>
              </a:lnSpc>
              <a:buNone/>
            </a:pPr>
            <a:r>
              <a:rPr lang="en-US" sz="1313" b="1" dirty="0">
                <a:solidFill>
                  <a:srgbClr val="1B1E22"/>
                </a:solidFill>
                <a:latin typeface="Source Sans 3 ExtraLight" pitchFamily="34" charset="0"/>
                <a:ea typeface="Source Sans 3 ExtraLight" pitchFamily="34" charset="-122"/>
                <a:cs typeface="Source Sans 3 ExtraLight" pitchFamily="34" charset="-120"/>
              </a:rPr>
              <a:t>45.5</a:t>
            </a:r>
            <a:endParaRPr lang="en-US" sz="1313" dirty="0"/>
          </a:p>
        </p:txBody>
      </p:sp>
      <p:sp>
        <p:nvSpPr>
          <p:cNvPr id="24" name="Text 22"/>
          <p:cNvSpPr txBox="1"/>
          <p:nvPr/>
        </p:nvSpPr>
        <p:spPr>
          <a:xfrm>
            <a:off x="7422952" y="4779615"/>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63.0 M</a:t>
            </a:r>
            <a:endParaRPr lang="en-US" sz="1313" dirty="0"/>
          </a:p>
        </p:txBody>
      </p:sp>
      <p:sp>
        <p:nvSpPr>
          <p:cNvPr id="25" name="Text 23"/>
          <p:cNvSpPr txBox="1"/>
          <p:nvPr/>
        </p:nvSpPr>
        <p:spPr>
          <a:xfrm>
            <a:off x="8286750" y="2024509"/>
            <a:ext cx="3076004"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Segmentation labels every pixel of a</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scene. The score, mIoU, measures how</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well the predicted regions overlap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true ones.</a:t>
            </a:r>
            <a:endParaRPr lang="en-US" sz="1425" dirty="0"/>
          </a:p>
        </p:txBody>
      </p:sp>
      <p:sp>
        <p:nvSpPr>
          <p:cNvPr id="26" name="Text 24"/>
          <p:cNvSpPr txBox="1"/>
          <p:nvPr/>
        </p:nvSpPr>
        <p:spPr>
          <a:xfrm>
            <a:off x="8286750" y="3243709"/>
            <a:ext cx="3268551"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Here VPT-deep reaches 42.1 against 48.3</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for full fine-tuning, about the same as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tuning only the biases. Prompts and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biases together come within 1.5 points of</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 fully fine-tuned ResNet-101.</a:t>
            </a:r>
            <a:endParaRPr lang="en-US" sz="1425" dirty="0"/>
          </a:p>
        </p:txBody>
      </p:sp>
      <p:sp>
        <p:nvSpPr>
          <p:cNvPr id="27" name="Text 25"/>
          <p:cNvSpPr txBox="1"/>
          <p:nvPr/>
        </p:nvSpPr>
        <p:spPr>
          <a:xfrm>
            <a:off x="762000" y="6296025"/>
            <a:ext cx="7452443"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3: ADE20K validation, SETR decoder, single-scale mIoU. ResNet-101: DeepLab v3+ (Chen et al. 2018).</a:t>
            </a:r>
            <a:endParaRPr lang="en-US" sz="1125" dirty="0"/>
          </a:p>
        </p:txBody>
      </p:sp>
      <p:sp>
        <p:nvSpPr>
          <p:cNvPr id="28" name="Text 2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19</a:t>
            </a:r>
            <a:endParaRPr lang="en-US" sz="1125"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608040"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saves storage, not training memory or inference time</a:t>
            </a:r>
            <a:endParaRPr lang="en-US" sz="2625" dirty="0"/>
          </a:p>
        </p:txBody>
      </p:sp>
      <p:sp>
        <p:nvSpPr>
          <p:cNvPr id="3" name="Text 1"/>
          <p:cNvSpPr txBox="1"/>
          <p:nvPr/>
        </p:nvSpPr>
        <p:spPr>
          <a:xfrm>
            <a:off x="2571750" y="1683038"/>
            <a:ext cx="1391519"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Stored per task (MB)</a:t>
            </a:r>
            <a:endParaRPr lang="en-US" sz="1200" dirty="0"/>
          </a:p>
        </p:txBody>
      </p:sp>
      <p:sp>
        <p:nvSpPr>
          <p:cNvPr id="4" name="Text 2"/>
          <p:cNvSpPr txBox="1"/>
          <p:nvPr/>
        </p:nvSpPr>
        <p:spPr>
          <a:xfrm>
            <a:off x="762000" y="207165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7029450" y="2071658"/>
            <a:ext cx="60662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343 MB</a:t>
            </a:r>
            <a:endParaRPr lang="en-US" sz="1350" dirty="0"/>
          </a:p>
        </p:txBody>
      </p:sp>
      <p:sp>
        <p:nvSpPr>
          <p:cNvPr id="6" name="Text 4"/>
          <p:cNvSpPr txBox="1"/>
          <p:nvPr/>
        </p:nvSpPr>
        <p:spPr>
          <a:xfrm>
            <a:off x="762000" y="245265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7" name="Text 5"/>
          <p:cNvSpPr txBox="1"/>
          <p:nvPr/>
        </p:nvSpPr>
        <p:spPr>
          <a:xfrm>
            <a:off x="2667000" y="2452658"/>
            <a:ext cx="65568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0.31 MB</a:t>
            </a:r>
            <a:endParaRPr lang="en-US" sz="1350" dirty="0"/>
          </a:p>
        </p:txBody>
      </p:sp>
      <p:sp>
        <p:nvSpPr>
          <p:cNvPr id="8" name="Text 6"/>
          <p:cNvSpPr txBox="1"/>
          <p:nvPr/>
        </p:nvSpPr>
        <p:spPr>
          <a:xfrm>
            <a:off x="762000" y="28336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9" name="Text 7"/>
          <p:cNvSpPr txBox="1"/>
          <p:nvPr/>
        </p:nvSpPr>
        <p:spPr>
          <a:xfrm>
            <a:off x="2667000" y="2833658"/>
            <a:ext cx="65568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0.72 MB</a:t>
            </a:r>
            <a:endParaRPr lang="en-US" sz="1350" dirty="0"/>
          </a:p>
        </p:txBody>
      </p:sp>
      <p:sp>
        <p:nvSpPr>
          <p:cNvPr id="10" name="Text 8"/>
          <p:cNvSpPr txBox="1"/>
          <p:nvPr/>
        </p:nvSpPr>
        <p:spPr>
          <a:xfrm>
            <a:off x="762000" y="321465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2667000" y="3214658"/>
            <a:ext cx="5642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1.2 MB</a:t>
            </a:r>
            <a:endParaRPr lang="en-US" sz="1350" dirty="0"/>
          </a:p>
        </p:txBody>
      </p:sp>
      <p:sp>
        <p:nvSpPr>
          <p:cNvPr id="12" name="Text 10"/>
          <p:cNvSpPr txBox="1"/>
          <p:nvPr/>
        </p:nvSpPr>
        <p:spPr>
          <a:xfrm>
            <a:off x="762000" y="3639473"/>
            <a:ext cx="348447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VPT-deep, with this many prompts at each layer</a:t>
            </a:r>
            <a:endParaRPr lang="en-US" sz="1275" dirty="0"/>
          </a:p>
        </p:txBody>
      </p:sp>
      <p:sp>
        <p:nvSpPr>
          <p:cNvPr id="13" name="Text 11"/>
          <p:cNvSpPr txBox="1"/>
          <p:nvPr/>
        </p:nvSpPr>
        <p:spPr>
          <a:xfrm>
            <a:off x="762000" y="3948083"/>
            <a:ext cx="75892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 prompt</a:t>
            </a:r>
            <a:endParaRPr lang="en-US" sz="1350" dirty="0"/>
          </a:p>
        </p:txBody>
      </p:sp>
      <p:sp>
        <p:nvSpPr>
          <p:cNvPr id="14" name="Text 12"/>
          <p:cNvSpPr txBox="1"/>
          <p:nvPr/>
        </p:nvSpPr>
        <p:spPr>
          <a:xfrm>
            <a:off x="2667000" y="3948083"/>
            <a:ext cx="65568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0.35 MB</a:t>
            </a:r>
            <a:endParaRPr lang="en-US" sz="1350" dirty="0"/>
          </a:p>
        </p:txBody>
      </p:sp>
      <p:sp>
        <p:nvSpPr>
          <p:cNvPr id="15" name="Text 13"/>
          <p:cNvSpPr txBox="1"/>
          <p:nvPr/>
        </p:nvSpPr>
        <p:spPr>
          <a:xfrm>
            <a:off x="762000" y="4329083"/>
            <a:ext cx="92547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50 prompts</a:t>
            </a:r>
            <a:endParaRPr lang="en-US" sz="1350" dirty="0"/>
          </a:p>
        </p:txBody>
      </p:sp>
      <p:sp>
        <p:nvSpPr>
          <p:cNvPr id="16" name="Text 14"/>
          <p:cNvSpPr txBox="1"/>
          <p:nvPr/>
        </p:nvSpPr>
        <p:spPr>
          <a:xfrm>
            <a:off x="2675483" y="4329083"/>
            <a:ext cx="56421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2.2 MB</a:t>
            </a:r>
            <a:endParaRPr lang="en-US" sz="1350" dirty="0"/>
          </a:p>
        </p:txBody>
      </p:sp>
      <p:sp>
        <p:nvSpPr>
          <p:cNvPr id="17" name="Text 15"/>
          <p:cNvSpPr txBox="1"/>
          <p:nvPr/>
        </p:nvSpPr>
        <p:spPr>
          <a:xfrm>
            <a:off x="762000" y="4710083"/>
            <a:ext cx="101694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100 prompts</a:t>
            </a:r>
            <a:endParaRPr lang="en-US" sz="1350" dirty="0"/>
          </a:p>
        </p:txBody>
      </p:sp>
      <p:sp>
        <p:nvSpPr>
          <p:cNvPr id="18" name="Text 16"/>
          <p:cNvSpPr txBox="1"/>
          <p:nvPr/>
        </p:nvSpPr>
        <p:spPr>
          <a:xfrm>
            <a:off x="2699296" y="4710083"/>
            <a:ext cx="56421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4.0 MB</a:t>
            </a:r>
            <a:endParaRPr lang="en-US" sz="1350" dirty="0"/>
          </a:p>
        </p:txBody>
      </p:sp>
      <p:sp>
        <p:nvSpPr>
          <p:cNvPr id="19" name="Text 17"/>
          <p:cNvSpPr txBox="1"/>
          <p:nvPr/>
        </p:nvSpPr>
        <p:spPr>
          <a:xfrm>
            <a:off x="762000" y="5091083"/>
            <a:ext cx="101694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200 prompts</a:t>
            </a:r>
            <a:endParaRPr lang="en-US" sz="1350" dirty="0"/>
          </a:p>
        </p:txBody>
      </p:sp>
      <p:sp>
        <p:nvSpPr>
          <p:cNvPr id="20" name="Text 18"/>
          <p:cNvSpPr txBox="1"/>
          <p:nvPr/>
        </p:nvSpPr>
        <p:spPr>
          <a:xfrm>
            <a:off x="2746028" y="5091083"/>
            <a:ext cx="56421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7.7 MB</a:t>
            </a:r>
            <a:endParaRPr lang="en-US" sz="1350" dirty="0"/>
          </a:p>
        </p:txBody>
      </p:sp>
      <p:sp>
        <p:nvSpPr>
          <p:cNvPr id="21" name="Text 19"/>
          <p:cNvSpPr txBox="1"/>
          <p:nvPr/>
        </p:nvSpPr>
        <p:spPr>
          <a:xfrm>
            <a:off x="8286750" y="1795909"/>
            <a:ext cx="3194411"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 task trained with VPT-deep keeps only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its prompts and its head: 0.35 MB with</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one prompt per layer, 7.7 MB with 200. A</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fully fine-tuned copy is 343 MB for every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task.</a:t>
            </a:r>
            <a:endParaRPr lang="en-US" sz="1425" dirty="0"/>
          </a:p>
        </p:txBody>
      </p:sp>
      <p:sp>
        <p:nvSpPr>
          <p:cNvPr id="22" name="Text 20"/>
          <p:cNvSpPr txBox="1"/>
          <p:nvPr/>
        </p:nvSpPr>
        <p:spPr>
          <a:xfrm>
            <a:off x="8286750" y="3286571"/>
            <a:ext cx="3118259"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All tasks share one frozen backbone, so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this is the real saving, and it grows with</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every task.</a:t>
            </a:r>
            <a:endParaRPr lang="en-US" sz="1425" dirty="0"/>
          </a:p>
        </p:txBody>
      </p:sp>
      <p:sp>
        <p:nvSpPr>
          <p:cNvPr id="23" name="Text 21"/>
          <p:cNvSpPr txBox="1"/>
          <p:nvPr/>
        </p:nvSpPr>
        <p:spPr>
          <a:xfrm>
            <a:off x="762000" y="6290816"/>
            <a:ext cx="1092387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Trained numbers at 4 bytes each. Bias and adapter (</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64): their share of tuned weights in Jia et al. 2022, Table 12. VPT-deep: 12 ×</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p</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768 prompt numbers plus a 102-class head.</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a:t>
            </a:r>
            <a:endParaRPr lang="en-US" sz="1125"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608040"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saves storage, not training memory or inference time</a:t>
            </a:r>
            <a:endParaRPr lang="en-US" sz="2625" dirty="0"/>
          </a:p>
        </p:txBody>
      </p:sp>
      <p:sp>
        <p:nvSpPr>
          <p:cNvPr id="3" name="Text 1"/>
          <p:cNvSpPr txBox="1"/>
          <p:nvPr/>
        </p:nvSpPr>
        <p:spPr>
          <a:xfrm>
            <a:off x="2571750" y="1683038"/>
            <a:ext cx="2315563"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Peak GPU memory in training (GB)</a:t>
            </a:r>
            <a:endParaRPr lang="en-US" sz="1200" dirty="0"/>
          </a:p>
        </p:txBody>
      </p:sp>
      <p:sp>
        <p:nvSpPr>
          <p:cNvPr id="4" name="Text 2"/>
          <p:cNvSpPr txBox="1"/>
          <p:nvPr/>
        </p:nvSpPr>
        <p:spPr>
          <a:xfrm>
            <a:off x="762000" y="207165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4634805" y="2071658"/>
            <a:ext cx="634794"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11.7 GB</a:t>
            </a:r>
            <a:endParaRPr lang="en-US" sz="1350" dirty="0"/>
          </a:p>
        </p:txBody>
      </p:sp>
      <p:sp>
        <p:nvSpPr>
          <p:cNvPr id="6" name="Text 4"/>
          <p:cNvSpPr txBox="1"/>
          <p:nvPr/>
        </p:nvSpPr>
        <p:spPr>
          <a:xfrm>
            <a:off x="762000" y="245265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7" name="Text 5"/>
          <p:cNvSpPr txBox="1"/>
          <p:nvPr/>
        </p:nvSpPr>
        <p:spPr>
          <a:xfrm>
            <a:off x="2800350" y="2452658"/>
            <a:ext cx="5433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0.9 GB</a:t>
            </a:r>
            <a:endParaRPr lang="en-US" sz="1350" dirty="0"/>
          </a:p>
        </p:txBody>
      </p:sp>
      <p:sp>
        <p:nvSpPr>
          <p:cNvPr id="8" name="Text 6"/>
          <p:cNvSpPr txBox="1"/>
          <p:nvPr/>
        </p:nvSpPr>
        <p:spPr>
          <a:xfrm>
            <a:off x="762000" y="28336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9" name="Text 7"/>
          <p:cNvSpPr txBox="1"/>
          <p:nvPr/>
        </p:nvSpPr>
        <p:spPr>
          <a:xfrm>
            <a:off x="4363343" y="2833658"/>
            <a:ext cx="634794"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10.1 GB</a:t>
            </a:r>
            <a:endParaRPr lang="en-US" sz="1350" dirty="0"/>
          </a:p>
        </p:txBody>
      </p:sp>
      <p:sp>
        <p:nvSpPr>
          <p:cNvPr id="10" name="Text 8"/>
          <p:cNvSpPr txBox="1"/>
          <p:nvPr/>
        </p:nvSpPr>
        <p:spPr>
          <a:xfrm>
            <a:off x="762000" y="321465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4311848" y="3214658"/>
            <a:ext cx="54331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9.8 GB</a:t>
            </a:r>
            <a:endParaRPr lang="en-US" sz="1350" dirty="0"/>
          </a:p>
        </p:txBody>
      </p:sp>
      <p:sp>
        <p:nvSpPr>
          <p:cNvPr id="12" name="Text 10"/>
          <p:cNvSpPr txBox="1"/>
          <p:nvPr/>
        </p:nvSpPr>
        <p:spPr>
          <a:xfrm>
            <a:off x="762000" y="3639473"/>
            <a:ext cx="348447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VPT-deep, with this many prompts at each layer</a:t>
            </a:r>
            <a:endParaRPr lang="en-US" sz="1275" dirty="0"/>
          </a:p>
        </p:txBody>
      </p:sp>
      <p:sp>
        <p:nvSpPr>
          <p:cNvPr id="13" name="Text 11"/>
          <p:cNvSpPr txBox="1"/>
          <p:nvPr/>
        </p:nvSpPr>
        <p:spPr>
          <a:xfrm>
            <a:off x="762000" y="3948083"/>
            <a:ext cx="75892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 prompt</a:t>
            </a:r>
            <a:endParaRPr lang="en-US" sz="1350" dirty="0"/>
          </a:p>
        </p:txBody>
      </p:sp>
      <p:sp>
        <p:nvSpPr>
          <p:cNvPr id="14" name="Text 12"/>
          <p:cNvSpPr txBox="1"/>
          <p:nvPr/>
        </p:nvSpPr>
        <p:spPr>
          <a:xfrm>
            <a:off x="4396680" y="3948083"/>
            <a:ext cx="63479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10.3 GB</a:t>
            </a:r>
            <a:endParaRPr lang="en-US" sz="1350" dirty="0"/>
          </a:p>
        </p:txBody>
      </p:sp>
      <p:sp>
        <p:nvSpPr>
          <p:cNvPr id="15" name="Text 13"/>
          <p:cNvSpPr txBox="1"/>
          <p:nvPr/>
        </p:nvSpPr>
        <p:spPr>
          <a:xfrm>
            <a:off x="762000" y="4329083"/>
            <a:ext cx="92547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50 prompts</a:t>
            </a:r>
            <a:endParaRPr lang="en-US" sz="1350" dirty="0"/>
          </a:p>
        </p:txBody>
      </p:sp>
      <p:sp>
        <p:nvSpPr>
          <p:cNvPr id="16" name="Text 14"/>
          <p:cNvSpPr txBox="1"/>
          <p:nvPr/>
        </p:nvSpPr>
        <p:spPr>
          <a:xfrm>
            <a:off x="4940498" y="4329083"/>
            <a:ext cx="63479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13.5 GB</a:t>
            </a:r>
            <a:endParaRPr lang="en-US" sz="1350" dirty="0"/>
          </a:p>
        </p:txBody>
      </p:sp>
      <p:sp>
        <p:nvSpPr>
          <p:cNvPr id="17" name="Text 15"/>
          <p:cNvSpPr txBox="1"/>
          <p:nvPr/>
        </p:nvSpPr>
        <p:spPr>
          <a:xfrm>
            <a:off x="762000" y="4710083"/>
            <a:ext cx="101694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100 prompts</a:t>
            </a:r>
            <a:endParaRPr lang="en-US" sz="1350" dirty="0"/>
          </a:p>
        </p:txBody>
      </p:sp>
      <p:sp>
        <p:nvSpPr>
          <p:cNvPr id="18" name="Text 16"/>
          <p:cNvSpPr txBox="1"/>
          <p:nvPr/>
        </p:nvSpPr>
        <p:spPr>
          <a:xfrm>
            <a:off x="5569148" y="4710083"/>
            <a:ext cx="63479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17.2 GB</a:t>
            </a:r>
            <a:endParaRPr lang="en-US" sz="1350" dirty="0"/>
          </a:p>
        </p:txBody>
      </p:sp>
      <p:sp>
        <p:nvSpPr>
          <p:cNvPr id="19" name="Text 17"/>
          <p:cNvSpPr txBox="1"/>
          <p:nvPr/>
        </p:nvSpPr>
        <p:spPr>
          <a:xfrm>
            <a:off x="762000" y="5091083"/>
            <a:ext cx="101694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200 prompts</a:t>
            </a:r>
            <a:endParaRPr lang="en-US" sz="1350" dirty="0"/>
          </a:p>
        </p:txBody>
      </p:sp>
      <p:sp>
        <p:nvSpPr>
          <p:cNvPr id="20" name="Text 18"/>
          <p:cNvSpPr txBox="1"/>
          <p:nvPr/>
        </p:nvSpPr>
        <p:spPr>
          <a:xfrm>
            <a:off x="7029450" y="5091083"/>
            <a:ext cx="63479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25.8 GB</a:t>
            </a:r>
            <a:endParaRPr lang="en-US" sz="1350" dirty="0"/>
          </a:p>
        </p:txBody>
      </p:sp>
      <p:sp>
        <p:nvSpPr>
          <p:cNvPr id="21" name="Text 19"/>
          <p:cNvSpPr txBox="1"/>
          <p:nvPr/>
        </p:nvSpPr>
        <p:spPr>
          <a:xfrm>
            <a:off x="8286750" y="1795909"/>
            <a:ext cx="3292078"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In training, VPT-deep needs about as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much GPU memory as full fine-tuning,</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and with 200 prompts more than twice as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much.</a:t>
            </a:r>
            <a:endParaRPr lang="en-US" sz="1425" dirty="0"/>
          </a:p>
        </p:txBody>
      </p:sp>
      <p:sp>
        <p:nvSpPr>
          <p:cNvPr id="22" name="Text 20"/>
          <p:cNvSpPr txBox="1"/>
          <p:nvPr/>
        </p:nvSpPr>
        <p:spPr>
          <a:xfrm>
            <a:off x="8286750" y="3015109"/>
            <a:ext cx="3242393"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To train the prompts in the first layer,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gradient has to travel back through all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twelve frozen layers, so their activations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must be kept, as in full fine-tuning. Only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linear probe avoids this.</a:t>
            </a:r>
            <a:endParaRPr lang="en-US" sz="1425" dirty="0"/>
          </a:p>
        </p:txBody>
      </p:sp>
      <p:sp>
        <p:nvSpPr>
          <p:cNvPr id="23" name="Text 21"/>
          <p:cNvSpPr txBox="1"/>
          <p:nvPr/>
        </p:nvSpPr>
        <p:spPr>
          <a:xfrm>
            <a:off x="762000" y="6296025"/>
            <a:ext cx="957712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Appendix Table 12: ViT-B/16 on one A100 GPU, batch 64. The table has no rows for 50 and 100 prompts; those values are read from its Fig. 18.</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a:t>
            </a:r>
            <a:endParaRPr lang="en-US" sz="1125"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8608040"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saves storage, not training memory or inference time</a:t>
            </a:r>
            <a:endParaRPr lang="en-US" sz="2625" dirty="0"/>
          </a:p>
        </p:txBody>
      </p:sp>
      <p:sp>
        <p:nvSpPr>
          <p:cNvPr id="3" name="Text 1"/>
          <p:cNvSpPr txBox="1"/>
          <p:nvPr/>
        </p:nvSpPr>
        <p:spPr>
          <a:xfrm>
            <a:off x="2571750" y="1683038"/>
            <a:ext cx="1678793"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Test time per image (ms)</a:t>
            </a:r>
            <a:endParaRPr lang="en-US" sz="1200" dirty="0"/>
          </a:p>
        </p:txBody>
      </p:sp>
      <p:sp>
        <p:nvSpPr>
          <p:cNvPr id="4" name="Text 2"/>
          <p:cNvSpPr txBox="1"/>
          <p:nvPr/>
        </p:nvSpPr>
        <p:spPr>
          <a:xfrm>
            <a:off x="762000" y="207165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4816673" y="2071658"/>
            <a:ext cx="50292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70 ms</a:t>
            </a:r>
            <a:endParaRPr lang="en-US" sz="1350" dirty="0"/>
          </a:p>
        </p:txBody>
      </p:sp>
      <p:sp>
        <p:nvSpPr>
          <p:cNvPr id="6" name="Text 4"/>
          <p:cNvSpPr txBox="1"/>
          <p:nvPr/>
        </p:nvSpPr>
        <p:spPr>
          <a:xfrm>
            <a:off x="762000" y="245265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7" name="Text 5"/>
          <p:cNvSpPr txBox="1"/>
          <p:nvPr/>
        </p:nvSpPr>
        <p:spPr>
          <a:xfrm>
            <a:off x="4651921" y="2452658"/>
            <a:ext cx="50292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64 ms</a:t>
            </a:r>
            <a:endParaRPr lang="en-US" sz="1350" dirty="0"/>
          </a:p>
        </p:txBody>
      </p:sp>
      <p:sp>
        <p:nvSpPr>
          <p:cNvPr id="8" name="Text 6"/>
          <p:cNvSpPr txBox="1"/>
          <p:nvPr/>
        </p:nvSpPr>
        <p:spPr>
          <a:xfrm>
            <a:off x="762000" y="2833658"/>
            <a:ext cx="37925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Bias</a:t>
            </a:r>
            <a:endParaRPr lang="en-US" sz="1350" dirty="0"/>
          </a:p>
        </p:txBody>
      </p:sp>
      <p:sp>
        <p:nvSpPr>
          <p:cNvPr id="9" name="Text 7"/>
          <p:cNvSpPr txBox="1"/>
          <p:nvPr/>
        </p:nvSpPr>
        <p:spPr>
          <a:xfrm>
            <a:off x="4689128" y="2833658"/>
            <a:ext cx="50292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66 ms</a:t>
            </a:r>
            <a:endParaRPr lang="en-US" sz="1350" dirty="0"/>
          </a:p>
        </p:txBody>
      </p:sp>
      <p:sp>
        <p:nvSpPr>
          <p:cNvPr id="10" name="Text 8"/>
          <p:cNvSpPr txBox="1"/>
          <p:nvPr/>
        </p:nvSpPr>
        <p:spPr>
          <a:xfrm>
            <a:off x="762000" y="3214658"/>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4772918" y="3214658"/>
            <a:ext cx="50292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68 ms</a:t>
            </a:r>
            <a:endParaRPr lang="en-US" sz="1350" dirty="0"/>
          </a:p>
        </p:txBody>
      </p:sp>
      <p:sp>
        <p:nvSpPr>
          <p:cNvPr id="12" name="Text 10"/>
          <p:cNvSpPr txBox="1"/>
          <p:nvPr/>
        </p:nvSpPr>
        <p:spPr>
          <a:xfrm>
            <a:off x="762000" y="3639473"/>
            <a:ext cx="348447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VPT-deep, with this many prompts at each layer</a:t>
            </a:r>
            <a:endParaRPr lang="en-US" sz="1275" dirty="0"/>
          </a:p>
        </p:txBody>
      </p:sp>
      <p:sp>
        <p:nvSpPr>
          <p:cNvPr id="13" name="Text 11"/>
          <p:cNvSpPr txBox="1"/>
          <p:nvPr/>
        </p:nvSpPr>
        <p:spPr>
          <a:xfrm>
            <a:off x="762000" y="3948083"/>
            <a:ext cx="758928"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 prompt</a:t>
            </a:r>
            <a:endParaRPr lang="en-US" sz="1350" dirty="0"/>
          </a:p>
        </p:txBody>
      </p:sp>
      <p:sp>
        <p:nvSpPr>
          <p:cNvPr id="14" name="Text 12"/>
          <p:cNvSpPr txBox="1"/>
          <p:nvPr/>
        </p:nvSpPr>
        <p:spPr>
          <a:xfrm>
            <a:off x="4807148" y="3948083"/>
            <a:ext cx="50292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69 ms</a:t>
            </a:r>
            <a:endParaRPr lang="en-US" sz="1350" dirty="0"/>
          </a:p>
        </p:txBody>
      </p:sp>
      <p:sp>
        <p:nvSpPr>
          <p:cNvPr id="15" name="Text 13"/>
          <p:cNvSpPr txBox="1"/>
          <p:nvPr/>
        </p:nvSpPr>
        <p:spPr>
          <a:xfrm>
            <a:off x="762000" y="4329083"/>
            <a:ext cx="92547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50 prompts</a:t>
            </a:r>
            <a:endParaRPr lang="en-US" sz="1350" dirty="0"/>
          </a:p>
        </p:txBody>
      </p:sp>
      <p:sp>
        <p:nvSpPr>
          <p:cNvPr id="16" name="Text 14"/>
          <p:cNvSpPr txBox="1"/>
          <p:nvPr/>
        </p:nvSpPr>
        <p:spPr>
          <a:xfrm>
            <a:off x="5206305" y="4329083"/>
            <a:ext cx="50292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82 ms</a:t>
            </a:r>
            <a:endParaRPr lang="en-US" sz="1350" dirty="0"/>
          </a:p>
        </p:txBody>
      </p:sp>
      <p:sp>
        <p:nvSpPr>
          <p:cNvPr id="17" name="Text 15"/>
          <p:cNvSpPr txBox="1"/>
          <p:nvPr/>
        </p:nvSpPr>
        <p:spPr>
          <a:xfrm>
            <a:off x="762000" y="4710083"/>
            <a:ext cx="101694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100 prompts</a:t>
            </a:r>
            <a:endParaRPr lang="en-US" sz="1350" dirty="0"/>
          </a:p>
        </p:txBody>
      </p:sp>
      <p:sp>
        <p:nvSpPr>
          <p:cNvPr id="18" name="Text 16"/>
          <p:cNvSpPr txBox="1"/>
          <p:nvPr/>
        </p:nvSpPr>
        <p:spPr>
          <a:xfrm>
            <a:off x="5803553" y="4710083"/>
            <a:ext cx="594396"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101 ms</a:t>
            </a:r>
            <a:endParaRPr lang="en-US" sz="1350" dirty="0"/>
          </a:p>
        </p:txBody>
      </p:sp>
      <p:sp>
        <p:nvSpPr>
          <p:cNvPr id="19" name="Text 17"/>
          <p:cNvSpPr txBox="1"/>
          <p:nvPr/>
        </p:nvSpPr>
        <p:spPr>
          <a:xfrm>
            <a:off x="762000" y="5091083"/>
            <a:ext cx="101694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200 prompts</a:t>
            </a:r>
            <a:endParaRPr lang="en-US" sz="1350" dirty="0"/>
          </a:p>
        </p:txBody>
      </p:sp>
      <p:sp>
        <p:nvSpPr>
          <p:cNvPr id="20" name="Text 18"/>
          <p:cNvSpPr txBox="1"/>
          <p:nvPr/>
        </p:nvSpPr>
        <p:spPr>
          <a:xfrm>
            <a:off x="7029450" y="5091083"/>
            <a:ext cx="594396"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141 ms</a:t>
            </a:r>
            <a:endParaRPr lang="en-US" sz="1350" dirty="0"/>
          </a:p>
        </p:txBody>
      </p:sp>
      <p:sp>
        <p:nvSpPr>
          <p:cNvPr id="21" name="Text 19"/>
          <p:cNvSpPr txBox="1"/>
          <p:nvPr/>
        </p:nvSpPr>
        <p:spPr>
          <a:xfrm>
            <a:off x="8286750" y="1795909"/>
            <a:ext cx="3249978"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At test time every image carries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prompts through all twelve layers, so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sequence is longer. Fifty prompts make it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82 ms instead of 70, and 200 prompts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double it.</a:t>
            </a:r>
            <a:endParaRPr lang="en-US" sz="1425" dirty="0"/>
          </a:p>
        </p:txBody>
      </p:sp>
      <p:sp>
        <p:nvSpPr>
          <p:cNvPr id="22" name="Text 20"/>
          <p:cNvSpPr txBox="1"/>
          <p:nvPr/>
        </p:nvSpPr>
        <p:spPr>
          <a:xfrm>
            <a:off x="8286750" y="3286571"/>
            <a:ext cx="3261586"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prompts cannot be folded into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weights, so this cost stays. LoRA, the next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paper, avoids it.</a:t>
            </a:r>
            <a:endParaRPr lang="en-US" sz="1425" dirty="0"/>
          </a:p>
        </p:txBody>
      </p:sp>
      <p:sp>
        <p:nvSpPr>
          <p:cNvPr id="23" name="Text 21"/>
          <p:cNvSpPr txBox="1"/>
          <p:nvPr/>
        </p:nvSpPr>
        <p:spPr>
          <a:xfrm>
            <a:off x="762000" y="6296025"/>
            <a:ext cx="957712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Appendix Table 12: ViT-B/16 on one A100 GPU, batch 64. The table has no rows for 50 and 100 prompts; those values are read from its Fig. 18.</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a:t>
            </a:r>
            <a:endParaRPr lang="en-US" sz="1125"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1426083"/>
            <a:ext cx="3454289" cy="1515618"/>
          </a:xfrm>
          <a:prstGeom prst="rect">
            <a:avLst/>
          </a:prstGeom>
          <a:noFill/>
          <a:ln/>
        </p:spPr>
        <p:txBody>
          <a:bodyPr wrap="none" lIns="0" tIns="0" rIns="0" bIns="0" rtlCol="0" anchor="t"/>
          <a:lstStyle/>
          <a:p>
            <a:pPr algn="l" indent="0" marL="0">
              <a:lnSpc>
                <a:spcPts val="5967"/>
              </a:lnSpc>
              <a:buNone/>
            </a:pPr>
            <a:r>
              <a:rPr lang="en-US" sz="5850" b="1" dirty="0">
                <a:solidFill>
                  <a:srgbClr val="1B1E22"/>
                </a:solidFill>
                <a:latin typeface="Source Serif 4" pitchFamily="34" charset="0"/>
                <a:ea typeface="Source Serif 4" pitchFamily="34" charset="-122"/>
                <a:cs typeface="Source Serif 4" pitchFamily="34" charset="-120"/>
              </a:rPr>
              <a:t>Low-Rank</a:t>
            </a:r>
            <a:br/>
            <a:pPr algn="l" indent="0" marL="0">
              <a:lnSpc>
                <a:spcPts val="5967"/>
              </a:lnSpc>
              <a:buNone/>
            </a:pPr>
            <a:r>
              <a:rPr lang="en-US" sz="5850" b="1" dirty="0">
                <a:solidFill>
                  <a:srgbClr val="1B1E22"/>
                </a:solidFill>
                <a:latin typeface="Source Serif 4" pitchFamily="34" charset="0"/>
                <a:ea typeface="Source Serif 4" pitchFamily="34" charset="-122"/>
                <a:cs typeface="Source Serif 4" pitchFamily="34" charset="-120"/>
              </a:rPr>
              <a:t>Adaptation</a:t>
            </a:r>
            <a:endParaRPr lang="en-US" sz="5850" dirty="0"/>
          </a:p>
        </p:txBody>
      </p:sp>
      <p:sp>
        <p:nvSpPr>
          <p:cNvPr id="3" name="Text 1"/>
          <p:cNvSpPr txBox="1"/>
          <p:nvPr/>
        </p:nvSpPr>
        <p:spPr>
          <a:xfrm>
            <a:off x="762000" y="3228630"/>
            <a:ext cx="4666071" cy="1064705"/>
          </a:xfrm>
          <a:prstGeom prst="rect">
            <a:avLst/>
          </a:prstGeom>
          <a:noFill/>
          <a:ln/>
        </p:spPr>
        <p:txBody>
          <a:bodyPr wrap="none" lIns="0" tIns="0" rIns="0" bIns="0" rtlCol="0" anchor="t"/>
          <a:lstStyle/>
          <a:p>
            <a:pPr algn="l" indent="0" marL="0">
              <a:lnSpc>
                <a:spcPts val="2795"/>
              </a:lnSpc>
              <a:buNone/>
            </a:pPr>
            <a:r>
              <a:rPr lang="en-US" sz="2025" dirty="0">
                <a:solidFill>
                  <a:srgbClr val="474D54"/>
                </a:solidFill>
                <a:latin typeface="Source Serif 4" pitchFamily="34" charset="0"/>
                <a:ea typeface="Source Serif 4" pitchFamily="34" charset="-122"/>
                <a:cs typeface="Source Serif 4" pitchFamily="34" charset="-120"/>
              </a:rPr>
              <a:t>Teach a frozen model a new task by</a:t>
            </a:r>
            <a:br/>
            <a:pPr algn="l" indent="0" marL="0">
              <a:lnSpc>
                <a:spcPts val="2795"/>
              </a:lnSpc>
              <a:buNone/>
            </a:pPr>
            <a:r>
              <a:rPr lang="en-US" sz="2025" dirty="0">
                <a:solidFill>
                  <a:srgbClr val="474D54"/>
                </a:solidFill>
                <a:latin typeface="Source Serif 4" pitchFamily="34" charset="0"/>
                <a:ea typeface="Source Serif 4" pitchFamily="34" charset="-122"/>
                <a:cs typeface="Source Serif 4" pitchFamily="34" charset="-120"/>
              </a:rPr>
              <a:t>learning a small, low-rank change to its</a:t>
            </a:r>
            <a:br/>
            <a:pPr algn="l" indent="0" marL="0">
              <a:lnSpc>
                <a:spcPts val="2795"/>
              </a:lnSpc>
              <a:buNone/>
            </a:pPr>
            <a:r>
              <a:rPr lang="en-US" sz="2025" dirty="0">
                <a:solidFill>
                  <a:srgbClr val="474D54"/>
                </a:solidFill>
                <a:latin typeface="Source Serif 4" pitchFamily="34" charset="0"/>
                <a:ea typeface="Source Serif 4" pitchFamily="34" charset="-122"/>
                <a:cs typeface="Source Serif 4" pitchFamily="34" charset="-120"/>
              </a:rPr>
              <a:t>weights.</a:t>
            </a:r>
            <a:endParaRPr lang="en-US" sz="2025" dirty="0"/>
          </a:p>
        </p:txBody>
      </p:sp>
      <p:sp>
        <p:nvSpPr>
          <p:cNvPr id="4" name="Text 2"/>
          <p:cNvSpPr txBox="1"/>
          <p:nvPr/>
        </p:nvSpPr>
        <p:spPr>
          <a:xfrm>
            <a:off x="762000" y="5724763"/>
            <a:ext cx="7625334" cy="518160"/>
          </a:xfrm>
          <a:prstGeom prst="rect">
            <a:avLst/>
          </a:prstGeom>
          <a:noFill/>
          <a:ln/>
        </p:spPr>
        <p:txBody>
          <a:bodyPr wrap="none" lIns="0" tIns="0" rIns="0" bIns="0" rtlCol="0" anchor="t"/>
          <a:lstStyle/>
          <a:p>
            <a:pPr algn="l" indent="0" marL="0">
              <a:lnSpc>
                <a:spcPts val="2040"/>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Edward J. Hu, Yelong Shen,</a:t>
            </a:r>
            <a:pPr algn="l"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Phillip Wallis, Zeyuan Allen-Zhu, Yuanzhi Li, Shean Wang, Lu Wang, Weizhu Chen</a:t>
            </a:r>
            <a:br/>
            <a:pPr algn="l"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Microsoft. ICLR 2022. Results on images from Zhang, Zhou &amp; Liu 2022 and Zhu et al. 2024.</a:t>
            </a:r>
            <a:endParaRPr lang="en-US" sz="1275" dirty="0"/>
          </a:p>
        </p:txBody>
      </p:sp>
      <p:sp>
        <p:nvSpPr>
          <p:cNvPr id="5" name="Text 3"/>
          <p:cNvSpPr txBox="1"/>
          <p:nvPr/>
        </p:nvSpPr>
        <p:spPr>
          <a:xfrm>
            <a:off x="9353104" y="5724763"/>
            <a:ext cx="2217122" cy="518160"/>
          </a:xfrm>
          <a:prstGeom prst="rect">
            <a:avLst/>
          </a:prstGeom>
          <a:noFill/>
          <a:ln/>
        </p:spPr>
        <p:txBody>
          <a:bodyPr wrap="none" lIns="0" tIns="0" rIns="0" bIns="0" rtlCol="0" anchor="t"/>
          <a:lstStyle/>
          <a:p>
            <a:pPr algn="r"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Presented by</a:t>
            </a:r>
            <a:pPr algn="r" indent="0" marL="0">
              <a:lnSpc>
                <a:spcPts val="2040"/>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 Ertugrul Senturk</a:t>
            </a:r>
            <a:br/>
            <a:pPr algn="r" indent="0" marL="0">
              <a:lnSpc>
                <a:spcPts val="204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October 2026</a:t>
            </a:r>
            <a:endParaRPr lang="en-US" sz="127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21</a:t>
            </a:r>
            <a:endParaRPr lang="en-US" sz="1125"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279987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From VPT to LoRA</a:t>
            </a:r>
            <a:endParaRPr lang="en-US" sz="2625" dirty="0"/>
          </a:p>
        </p:txBody>
      </p:sp>
      <p:sp>
        <p:nvSpPr>
          <p:cNvPr id="3" name="Text 1"/>
          <p:cNvSpPr txBox="1"/>
          <p:nvPr/>
        </p:nvSpPr>
        <p:spPr>
          <a:xfrm>
            <a:off x="762000" y="1380619"/>
            <a:ext cx="556010" cy="282892"/>
          </a:xfrm>
          <a:prstGeom prst="rect">
            <a:avLst/>
          </a:prstGeom>
          <a:noFill/>
          <a:ln/>
        </p:spPr>
        <p:txBody>
          <a:bodyPr wrap="none" lIns="0" tIns="0" rIns="0" bIns="0" rtlCol="0" anchor="t"/>
          <a:lstStyle/>
          <a:p>
            <a:pPr algn="l" indent="0" marL="0">
              <a:lnSpc>
                <a:spcPts val="2227"/>
              </a:lnSpc>
              <a:buNone/>
            </a:pPr>
            <a:r>
              <a:rPr lang="en-US" sz="2025" b="1" dirty="0">
                <a:solidFill>
                  <a:srgbClr val="1B1E22"/>
                </a:solidFill>
                <a:latin typeface="Source Sans 3 ExtraLight" pitchFamily="34" charset="0"/>
                <a:ea typeface="Source Sans 3 ExtraLight" pitchFamily="34" charset="-122"/>
                <a:cs typeface="Source Sans 3 ExtraLight" pitchFamily="34" charset="-120"/>
              </a:rPr>
              <a:t>VPT</a:t>
            </a:r>
            <a:endParaRPr lang="en-US" sz="2025" dirty="0"/>
          </a:p>
        </p:txBody>
      </p:sp>
      <p:sp>
        <p:nvSpPr>
          <p:cNvPr id="4" name="Text 2"/>
          <p:cNvSpPr txBox="1"/>
          <p:nvPr/>
        </p:nvSpPr>
        <p:spPr>
          <a:xfrm>
            <a:off x="762000" y="1697682"/>
            <a:ext cx="896684" cy="157163"/>
          </a:xfrm>
          <a:prstGeom prst="rect">
            <a:avLst/>
          </a:prstGeom>
          <a:noFill/>
          <a:ln/>
        </p:spPr>
        <p:txBody>
          <a:bodyPr wrap="none" lIns="0" tIns="0" rIns="0" bIns="0" rtlCol="0" anchor="t"/>
          <a:lstStyle/>
          <a:p>
            <a:pPr algn="l" indent="0" marL="0">
              <a:lnSpc>
                <a:spcPts val="123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a:t>
            </a:r>
            <a:endParaRPr lang="en-US" sz="1125" dirty="0"/>
          </a:p>
        </p:txBody>
      </p:sp>
      <p:sp>
        <p:nvSpPr>
          <p:cNvPr id="5" name="Text 3"/>
          <p:cNvSpPr txBox="1"/>
          <p:nvPr/>
        </p:nvSpPr>
        <p:spPr>
          <a:xfrm>
            <a:off x="4895850" y="1508671"/>
            <a:ext cx="245054" cy="228600"/>
          </a:xfrm>
          <a:prstGeom prst="rect">
            <a:avLst/>
          </a:prstGeom>
          <a:noFill/>
          <a:ln/>
        </p:spPr>
        <p:txBody>
          <a:bodyPr wrap="none" lIns="0" tIns="0" rIns="0" bIns="0" rtlCol="0" anchor="t"/>
          <a:lstStyle/>
          <a:p>
            <a:pPr algn="l" indent="0" marL="0">
              <a:lnSpc>
                <a:spcPts val="1800"/>
              </a:lnSpc>
              <a:buNone/>
            </a:pPr>
            <a:r>
              <a:rPr lang="en-US" sz="1500" dirty="0">
                <a:solidFill>
                  <a:srgbClr val="777E86"/>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6" name="Text 4"/>
          <p:cNvSpPr txBox="1"/>
          <p:nvPr/>
        </p:nvSpPr>
        <p:spPr>
          <a:xfrm>
            <a:off x="5970383" y="1490573"/>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7" name="Text 5"/>
          <p:cNvSpPr txBox="1"/>
          <p:nvPr/>
        </p:nvSpPr>
        <p:spPr>
          <a:xfrm>
            <a:off x="6641973" y="1509593"/>
            <a:ext cx="2089404" cy="222885"/>
          </a:xfrm>
          <a:prstGeom prst="rect">
            <a:avLst/>
          </a:prstGeom>
          <a:noFill/>
          <a:ln/>
        </p:spPr>
        <p:txBody>
          <a:bodyPr wrap="none" lIns="0" tIns="0" rIns="0" bIns="0" rtlCol="0" anchor="t"/>
          <a:lstStyle/>
          <a:p>
            <a:pPr algn="ctr" indent="0" marL="0">
              <a:lnSpc>
                <a:spcPts val="1755"/>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frozen Vision Transformer</a:t>
            </a:r>
            <a:endParaRPr lang="en-US" sz="1350" dirty="0"/>
          </a:p>
        </p:txBody>
      </p:sp>
      <p:sp>
        <p:nvSpPr>
          <p:cNvPr id="8" name="Text 6"/>
          <p:cNvSpPr txBox="1"/>
          <p:nvPr/>
        </p:nvSpPr>
        <p:spPr>
          <a:xfrm>
            <a:off x="9075533" y="1490573"/>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9" name="Text 7"/>
          <p:cNvSpPr txBox="1"/>
          <p:nvPr/>
        </p:nvSpPr>
        <p:spPr>
          <a:xfrm>
            <a:off x="9712803" y="1520101"/>
            <a:ext cx="500545" cy="205740"/>
          </a:xfrm>
          <a:prstGeom prst="rect">
            <a:avLst/>
          </a:prstGeom>
          <a:noFill/>
          <a:ln/>
        </p:spPr>
        <p:txBody>
          <a:bodyPr wrap="none" lIns="0" tIns="0" rIns="0" bIns="0" rtlCol="0" anchor="t"/>
          <a:lstStyle/>
          <a:p>
            <a:pPr algn="ctr"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head</a:t>
            </a:r>
            <a:endParaRPr lang="en-US" sz="1350" dirty="0"/>
          </a:p>
        </p:txBody>
      </p:sp>
      <p:sp>
        <p:nvSpPr>
          <p:cNvPr id="10" name="Text 8"/>
          <p:cNvSpPr txBox="1"/>
          <p:nvPr/>
        </p:nvSpPr>
        <p:spPr>
          <a:xfrm>
            <a:off x="2324100" y="1952714"/>
            <a:ext cx="7197983" cy="218599"/>
          </a:xfrm>
          <a:prstGeom prst="rect">
            <a:avLst/>
          </a:prstGeom>
          <a:noFill/>
          <a:ln/>
        </p:spPr>
        <p:txBody>
          <a:bodyPr wrap="none" lIns="0" tIns="0" rIns="0" bIns="0" rtlCol="0" anchor="t"/>
          <a:lstStyle/>
          <a:p>
            <a:pPr algn="l" indent="0" marL="0">
              <a:lnSpc>
                <a:spcPts val="1721"/>
              </a:lnSpc>
              <a:buNone/>
            </a:pPr>
            <a:r>
              <a:rPr lang="en-US" sz="1275" b="1" dirty="0">
                <a:solidFill>
                  <a:srgbClr val="C4432C"/>
                </a:solidFill>
                <a:latin typeface="Source Sans 3 ExtraLight" pitchFamily="34" charset="0"/>
                <a:ea typeface="Source Sans 3 ExtraLight" pitchFamily="34" charset="-122"/>
                <a:cs typeface="Source Sans 3 ExtraLight" pitchFamily="34" charset="-120"/>
              </a:rPr>
              <a:t>Learned vectors</a:t>
            </a:r>
            <a:pPr algn="l" indent="0" marL="0">
              <a:lnSpc>
                <a:spcPts val="1721"/>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 join the image patches, so every image carries a longer sequence through every layer.</a:t>
            </a:r>
            <a:endParaRPr lang="en-US" sz="1275" dirty="0"/>
          </a:p>
        </p:txBody>
      </p:sp>
      <p:sp>
        <p:nvSpPr>
          <p:cNvPr id="11" name="Text 9"/>
          <p:cNvSpPr txBox="1"/>
          <p:nvPr/>
        </p:nvSpPr>
        <p:spPr>
          <a:xfrm>
            <a:off x="762000" y="2685246"/>
            <a:ext cx="708779" cy="282892"/>
          </a:xfrm>
          <a:prstGeom prst="rect">
            <a:avLst/>
          </a:prstGeom>
          <a:noFill/>
          <a:ln/>
        </p:spPr>
        <p:txBody>
          <a:bodyPr wrap="none" lIns="0" tIns="0" rIns="0" bIns="0" rtlCol="0" anchor="t"/>
          <a:lstStyle/>
          <a:p>
            <a:pPr algn="l" indent="0" marL="0">
              <a:lnSpc>
                <a:spcPts val="2227"/>
              </a:lnSpc>
              <a:buNone/>
            </a:pPr>
            <a:r>
              <a:rPr lang="en-US" sz="2025" b="1" dirty="0">
                <a:solidFill>
                  <a:srgbClr val="1B1E22"/>
                </a:solidFill>
                <a:latin typeface="Source Sans 3 ExtraLight" pitchFamily="34" charset="0"/>
                <a:ea typeface="Source Sans 3 ExtraLight" pitchFamily="34" charset="-122"/>
                <a:cs typeface="Source Sans 3 ExtraLight" pitchFamily="34" charset="-120"/>
              </a:rPr>
              <a:t>LoRA</a:t>
            </a:r>
            <a:endParaRPr lang="en-US" sz="2025" dirty="0"/>
          </a:p>
        </p:txBody>
      </p:sp>
      <p:sp>
        <p:nvSpPr>
          <p:cNvPr id="12" name="Text 10"/>
          <p:cNvSpPr txBox="1"/>
          <p:nvPr/>
        </p:nvSpPr>
        <p:spPr>
          <a:xfrm>
            <a:off x="762000" y="3002310"/>
            <a:ext cx="891731" cy="157163"/>
          </a:xfrm>
          <a:prstGeom prst="rect">
            <a:avLst/>
          </a:prstGeom>
          <a:noFill/>
          <a:ln/>
        </p:spPr>
        <p:txBody>
          <a:bodyPr wrap="none" lIns="0" tIns="0" rIns="0" bIns="0" rtlCol="0" anchor="t"/>
          <a:lstStyle/>
          <a:p>
            <a:pPr algn="l" indent="0" marL="0">
              <a:lnSpc>
                <a:spcPts val="1238"/>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a:t>
            </a:r>
            <a:endParaRPr lang="en-US" sz="1125" dirty="0"/>
          </a:p>
        </p:txBody>
      </p:sp>
      <p:sp>
        <p:nvSpPr>
          <p:cNvPr id="13" name="Text 11"/>
          <p:cNvSpPr txBox="1"/>
          <p:nvPr/>
        </p:nvSpPr>
        <p:spPr>
          <a:xfrm>
            <a:off x="3810000" y="2813298"/>
            <a:ext cx="245054" cy="228600"/>
          </a:xfrm>
          <a:prstGeom prst="rect">
            <a:avLst/>
          </a:prstGeom>
          <a:noFill/>
          <a:ln/>
        </p:spPr>
        <p:txBody>
          <a:bodyPr wrap="none" lIns="0" tIns="0" rIns="0" bIns="0" rtlCol="0" anchor="t"/>
          <a:lstStyle/>
          <a:p>
            <a:pPr algn="l" indent="0" marL="0">
              <a:lnSpc>
                <a:spcPts val="1800"/>
              </a:lnSpc>
              <a:buNone/>
            </a:pPr>
            <a:r>
              <a:rPr lang="en-US" sz="1500" dirty="0">
                <a:solidFill>
                  <a:srgbClr val="777E86"/>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14" name="Text 12"/>
          <p:cNvSpPr txBox="1"/>
          <p:nvPr/>
        </p:nvSpPr>
        <p:spPr>
          <a:xfrm>
            <a:off x="5970383" y="2795201"/>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15" name="Text 13"/>
          <p:cNvSpPr txBox="1"/>
          <p:nvPr/>
        </p:nvSpPr>
        <p:spPr>
          <a:xfrm>
            <a:off x="6641973" y="2707213"/>
            <a:ext cx="2089404" cy="222885"/>
          </a:xfrm>
          <a:prstGeom prst="rect">
            <a:avLst/>
          </a:prstGeom>
          <a:noFill/>
          <a:ln/>
        </p:spPr>
        <p:txBody>
          <a:bodyPr wrap="none" lIns="0" tIns="0" rIns="0" bIns="0" rtlCol="0" anchor="t"/>
          <a:lstStyle/>
          <a:p>
            <a:pPr algn="ctr" indent="0" marL="0">
              <a:lnSpc>
                <a:spcPts val="1755"/>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frozen Vision Transformer</a:t>
            </a:r>
            <a:endParaRPr lang="en-US" sz="1350" dirty="0"/>
          </a:p>
        </p:txBody>
      </p:sp>
      <p:sp>
        <p:nvSpPr>
          <p:cNvPr id="16" name="Text 14"/>
          <p:cNvSpPr txBox="1"/>
          <p:nvPr/>
        </p:nvSpPr>
        <p:spPr>
          <a:xfrm>
            <a:off x="6597569" y="2958108"/>
            <a:ext cx="2339989" cy="185738"/>
          </a:xfrm>
          <a:prstGeom prst="rect">
            <a:avLst/>
          </a:prstGeom>
          <a:noFill/>
          <a:ln/>
        </p:spPr>
        <p:txBody>
          <a:bodyPr wrap="none" lIns="0" tIns="0" rIns="0" bIns="0" rtlCol="0" anchor="t"/>
          <a:lstStyle/>
          <a:p>
            <a:pPr algn="ctr" indent="0" marL="0">
              <a:lnSpc>
                <a:spcPts val="1463"/>
              </a:lnSpc>
              <a:buNone/>
            </a:pPr>
            <a:r>
              <a:rPr lang="en-US" sz="1125" dirty="0">
                <a:solidFill>
                  <a:srgbClr val="D7E2EE"/>
                </a:solidFill>
                <a:latin typeface="Source Sans 3 ExtraLight" pitchFamily="34" charset="0"/>
                <a:ea typeface="Source Sans 3 ExtraLight" pitchFamily="34" charset="-122"/>
                <a:cs typeface="Source Sans 3 ExtraLight" pitchFamily="34" charset="-120"/>
              </a:rPr>
              <a:t>small trained change to its weights</a:t>
            </a:r>
            <a:endParaRPr lang="en-US" sz="1125" dirty="0"/>
          </a:p>
        </p:txBody>
      </p:sp>
      <p:sp>
        <p:nvSpPr>
          <p:cNvPr id="17" name="Text 15"/>
          <p:cNvSpPr txBox="1"/>
          <p:nvPr/>
        </p:nvSpPr>
        <p:spPr>
          <a:xfrm>
            <a:off x="9075533" y="2795201"/>
            <a:ext cx="327434" cy="274320"/>
          </a:xfrm>
          <a:prstGeom prst="rect">
            <a:avLst/>
          </a:prstGeom>
          <a:noFill/>
          <a:ln/>
        </p:spPr>
        <p:txBody>
          <a:bodyPr wrap="none" lIns="0" tIns="0" rIns="0" bIns="0" rtlCol="0" anchor="t"/>
          <a:lstStyle/>
          <a:p>
            <a:pPr algn="ctr" indent="0" marL="0">
              <a:lnSpc>
                <a:spcPts val="2160"/>
              </a:lnSpc>
              <a:buNone/>
            </a:pPr>
            <a:r>
              <a:rPr lang="en-US" sz="1800" dirty="0">
                <a:solidFill>
                  <a:srgbClr val="777E86"/>
                </a:solidFill>
                <a:latin typeface="Segoe UI" pitchFamily="34" charset="0"/>
                <a:ea typeface="Segoe UI" pitchFamily="34" charset="-122"/>
                <a:cs typeface="Segoe UI" pitchFamily="34" charset="-120"/>
              </a:rPr>
              <a:t>→</a:t>
            </a:r>
            <a:endParaRPr lang="en-US" sz="1800" dirty="0"/>
          </a:p>
        </p:txBody>
      </p:sp>
      <p:sp>
        <p:nvSpPr>
          <p:cNvPr id="18" name="Text 16"/>
          <p:cNvSpPr txBox="1"/>
          <p:nvPr/>
        </p:nvSpPr>
        <p:spPr>
          <a:xfrm>
            <a:off x="9712803" y="2824728"/>
            <a:ext cx="500545" cy="205740"/>
          </a:xfrm>
          <a:prstGeom prst="rect">
            <a:avLst/>
          </a:prstGeom>
          <a:noFill/>
          <a:ln/>
        </p:spPr>
        <p:txBody>
          <a:bodyPr wrap="none" lIns="0" tIns="0" rIns="0" bIns="0" rtlCol="0" anchor="t"/>
          <a:lstStyle/>
          <a:p>
            <a:pPr algn="ctr"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head</a:t>
            </a:r>
            <a:endParaRPr lang="en-US" sz="1350" dirty="0"/>
          </a:p>
        </p:txBody>
      </p:sp>
      <p:sp>
        <p:nvSpPr>
          <p:cNvPr id="19" name="Text 17"/>
          <p:cNvSpPr txBox="1"/>
          <p:nvPr/>
        </p:nvSpPr>
        <p:spPr>
          <a:xfrm>
            <a:off x="2324100" y="3351252"/>
            <a:ext cx="7323511" cy="218599"/>
          </a:xfrm>
          <a:prstGeom prst="rect">
            <a:avLst/>
          </a:prstGeom>
          <a:noFill/>
          <a:ln/>
        </p:spPr>
        <p:txBody>
          <a:bodyPr wrap="none" lIns="0" tIns="0" rIns="0" bIns="0" rtlCol="0" anchor="t"/>
          <a:lstStyle/>
          <a:p>
            <a:pPr algn="l" indent="0" marL="0">
              <a:lnSpc>
                <a:spcPts val="1721"/>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The input stays as it is.</a:t>
            </a:r>
            <a:pPr algn="l" indent="0" marL="0">
              <a:lnSpc>
                <a:spcPts val="1721"/>
              </a:lnSpc>
              <a:buNone/>
            </a:pPr>
            <a:r>
              <a:rPr lang="en-US" sz="1275" b="1" dirty="0">
                <a:solidFill>
                  <a:srgbClr val="C4432C"/>
                </a:solidFill>
                <a:latin typeface="Source Sans 3 ExtraLight" pitchFamily="34" charset="0"/>
                <a:ea typeface="Source Sans 3 ExtraLight" pitchFamily="34" charset="-122"/>
                <a:cs typeface="Source Sans 3 ExtraLight" pitchFamily="34" charset="-120"/>
              </a:rPr>
              <a:t> A small change to the weights</a:t>
            </a:r>
            <a:pPr algn="l" indent="0" marL="0">
              <a:lnSpc>
                <a:spcPts val="1721"/>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 is learned, and after training it is added into them.</a:t>
            </a:r>
            <a:endParaRPr lang="en-US" sz="1275" dirty="0"/>
          </a:p>
        </p:txBody>
      </p:sp>
      <p:sp>
        <p:nvSpPr>
          <p:cNvPr id="20" name="Text 18"/>
          <p:cNvSpPr txBox="1"/>
          <p:nvPr/>
        </p:nvSpPr>
        <p:spPr>
          <a:xfrm>
            <a:off x="762000" y="4175522"/>
            <a:ext cx="5303770"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VPT trained 0.6% of the weights and beat full fine-tuning on 20</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of 24 tasks. But its prompts make every image slower, and</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they can never be folded into the model.</a:t>
            </a:r>
            <a:endParaRPr lang="en-US" sz="1538" dirty="0"/>
          </a:p>
        </p:txBody>
      </p:sp>
      <p:sp>
        <p:nvSpPr>
          <p:cNvPr id="21" name="Text 19"/>
          <p:cNvSpPr txBox="1"/>
          <p:nvPr/>
        </p:nvSpPr>
        <p:spPr>
          <a:xfrm>
            <a:off x="6362700" y="4175522"/>
            <a:ext cx="5235202"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LoRA leaves the input alone and changes the weights instead.</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It ends up storing about as little per task as VPT, while the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model runs exactly as fast as before.</a:t>
            </a:r>
            <a:endParaRPr lang="en-US" sz="1538" dirty="0"/>
          </a:p>
        </p:txBody>
      </p:sp>
      <p:sp>
        <p:nvSpPr>
          <p:cNvPr id="22" name="Text 20"/>
          <p:cNvSpPr txBox="1"/>
          <p:nvPr/>
        </p:nvSpPr>
        <p:spPr>
          <a:xfrm>
            <a:off x="762000" y="6296025"/>
            <a:ext cx="1048275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VPT: Jia et al., ECCV 2022 (0.6% of the weights with 50 prompts per layer and a 102-class head; 20 of 24 tasks, Table 1). LoRA: Hu et al., ICLR 2022, first posted in June 2021.</a:t>
            </a:r>
            <a:endParaRPr lang="en-US" sz="1125" dirty="0"/>
          </a:p>
        </p:txBody>
      </p:sp>
      <p:sp>
        <p:nvSpPr>
          <p:cNvPr id="23" name="Text 21"/>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22</a:t>
            </a:r>
            <a:endParaRPr lang="en-US" sz="1125"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51586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Every fine-tuned copy is as big as the model</a:t>
            </a:r>
            <a:endParaRPr lang="en-US" sz="2625" dirty="0"/>
          </a:p>
        </p:txBody>
      </p:sp>
      <p:sp>
        <p:nvSpPr>
          <p:cNvPr id="3" name="Text 1"/>
          <p:cNvSpPr txBox="1"/>
          <p:nvPr/>
        </p:nvSpPr>
        <p:spPr>
          <a:xfrm>
            <a:off x="762000" y="1127968"/>
            <a:ext cx="6211872" cy="1464469"/>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paper starts from the largest model of its time, GPT-3, with 175</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billion weights. Each fine-tuned copy takes 350 GB, so a service with a</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hundred tasks would store 35 TB. LoRA keeps one shared model and only</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small file per task, and the frozen weights also need no optimizer state,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which cuts training memory from 1.2 TB to 350 GB.</a:t>
            </a:r>
            <a:endParaRPr lang="en-US" sz="1538" dirty="0"/>
          </a:p>
        </p:txBody>
      </p:sp>
      <p:sp>
        <p:nvSpPr>
          <p:cNvPr id="4" name="Text 2"/>
          <p:cNvSpPr txBox="1"/>
          <p:nvPr/>
        </p:nvSpPr>
        <p:spPr>
          <a:xfrm>
            <a:off x="7239000" y="1136303"/>
            <a:ext cx="4132540" cy="57150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Shown for</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1 task</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on</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ViT-B/16, 86 million weights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The next pages show 100 tasks, then GPT-3.</a:t>
            </a:r>
            <a:endParaRPr lang="en-US" sz="1500" dirty="0"/>
          </a:p>
        </p:txBody>
      </p:sp>
      <p:sp>
        <p:nvSpPr>
          <p:cNvPr id="5" name="Text 3"/>
          <p:cNvSpPr txBox="1"/>
          <p:nvPr/>
        </p:nvSpPr>
        <p:spPr>
          <a:xfrm>
            <a:off x="1019175" y="3159889"/>
            <a:ext cx="292586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1 retrained ViT-B copy</a:t>
            </a:r>
            <a:endParaRPr lang="en-US" sz="1350" dirty="0"/>
          </a:p>
        </p:txBody>
      </p:sp>
      <p:sp>
        <p:nvSpPr>
          <p:cNvPr id="6" name="Text 4"/>
          <p:cNvSpPr txBox="1"/>
          <p:nvPr/>
        </p:nvSpPr>
        <p:spPr>
          <a:xfrm>
            <a:off x="1019175" y="4553396"/>
            <a:ext cx="1670590" cy="514350"/>
          </a:xfrm>
          <a:prstGeom prst="rect">
            <a:avLst/>
          </a:prstGeom>
          <a:noFill/>
          <a:ln/>
        </p:spPr>
        <p:txBody>
          <a:bodyPr wrap="none" lIns="0" tIns="0" rIns="0" bIns="0" rtlCol="0" anchor="t"/>
          <a:lstStyle/>
          <a:p>
            <a:pPr algn="l" indent="0" marL="0">
              <a:lnSpc>
                <a:spcPts val="4050"/>
              </a:lnSpc>
              <a:buNone/>
            </a:pPr>
            <a:r>
              <a:rPr lang="en-US" sz="4050" b="1" dirty="0">
                <a:solidFill>
                  <a:srgbClr val="1B1E22"/>
                </a:solidFill>
                <a:latin typeface="Source Sans 3 ExtraLight" pitchFamily="34" charset="0"/>
                <a:ea typeface="Source Sans 3 ExtraLight" pitchFamily="34" charset="-122"/>
                <a:cs typeface="Source Sans 3 ExtraLight" pitchFamily="34" charset="-120"/>
              </a:rPr>
              <a:t>343 MB</a:t>
            </a:r>
            <a:endParaRPr lang="en-US" sz="4050" dirty="0"/>
          </a:p>
        </p:txBody>
      </p:sp>
      <p:sp>
        <p:nvSpPr>
          <p:cNvPr id="7" name="Text 5"/>
          <p:cNvSpPr txBox="1"/>
          <p:nvPr/>
        </p:nvSpPr>
        <p:spPr>
          <a:xfrm>
            <a:off x="1019175" y="5162044"/>
            <a:ext cx="1682044"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 copy at 343 MB each</a:t>
            </a:r>
            <a:endParaRPr lang="en-US" sz="1350" dirty="0"/>
          </a:p>
        </p:txBody>
      </p:sp>
      <p:sp>
        <p:nvSpPr>
          <p:cNvPr id="8" name="Text 6"/>
          <p:cNvSpPr txBox="1"/>
          <p:nvPr/>
        </p:nvSpPr>
        <p:spPr>
          <a:xfrm>
            <a:off x="6619875" y="3159889"/>
            <a:ext cx="2953572"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LoRA:</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one shared ViT-B plus 1 small file</a:t>
            </a:r>
            <a:endParaRPr lang="en-US" sz="1350" dirty="0"/>
          </a:p>
        </p:txBody>
      </p:sp>
      <p:sp>
        <p:nvSpPr>
          <p:cNvPr id="9" name="Text 7"/>
          <p:cNvSpPr txBox="1"/>
          <p:nvPr/>
        </p:nvSpPr>
        <p:spPr>
          <a:xfrm>
            <a:off x="9058275" y="3530411"/>
            <a:ext cx="2210622" cy="39624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each red speck is one task file, to</a:t>
            </a:r>
            <a:br/>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scale</a:t>
            </a:r>
            <a:endParaRPr lang="en-US" sz="1200" dirty="0"/>
          </a:p>
        </p:txBody>
      </p:sp>
      <p:sp>
        <p:nvSpPr>
          <p:cNvPr id="10" name="Text 8"/>
          <p:cNvSpPr txBox="1"/>
          <p:nvPr/>
        </p:nvSpPr>
        <p:spPr>
          <a:xfrm>
            <a:off x="6619875" y="4553396"/>
            <a:ext cx="1670590" cy="514350"/>
          </a:xfrm>
          <a:prstGeom prst="rect">
            <a:avLst/>
          </a:prstGeom>
          <a:noFill/>
          <a:ln/>
        </p:spPr>
        <p:txBody>
          <a:bodyPr wrap="none" lIns="0" tIns="0" rIns="0" bIns="0" rtlCol="0" anchor="t"/>
          <a:lstStyle/>
          <a:p>
            <a:pPr algn="l" indent="0" marL="0">
              <a:lnSpc>
                <a:spcPts val="4050"/>
              </a:lnSpc>
              <a:buNone/>
            </a:pPr>
            <a:r>
              <a:rPr lang="en-US" sz="4050" b="1" dirty="0">
                <a:solidFill>
                  <a:srgbClr val="C4432C"/>
                </a:solidFill>
                <a:latin typeface="Source Sans 3 ExtraLight" pitchFamily="34" charset="0"/>
                <a:ea typeface="Source Sans 3 ExtraLight" pitchFamily="34" charset="-122"/>
                <a:cs typeface="Source Sans 3 ExtraLight" pitchFamily="34" charset="-120"/>
              </a:rPr>
              <a:t>345 MB</a:t>
            </a:r>
            <a:endParaRPr lang="en-US" sz="4050" dirty="0"/>
          </a:p>
        </p:txBody>
      </p:sp>
      <p:sp>
        <p:nvSpPr>
          <p:cNvPr id="11" name="Text 9"/>
          <p:cNvSpPr txBox="1"/>
          <p:nvPr/>
        </p:nvSpPr>
        <p:spPr>
          <a:xfrm>
            <a:off x="6619875" y="5162044"/>
            <a:ext cx="2542627"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343 MB once, plus 1.5 MB per task</a:t>
            </a:r>
            <a:endParaRPr lang="en-US" sz="1350" dirty="0"/>
          </a:p>
        </p:txBody>
      </p:sp>
      <p:sp>
        <p:nvSpPr>
          <p:cNvPr id="12" name="Text 10"/>
          <p:cNvSpPr txBox="1"/>
          <p:nvPr/>
        </p:nvSpPr>
        <p:spPr>
          <a:xfrm>
            <a:off x="762000" y="6096000"/>
            <a:ext cx="1084447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GPT-3 in 16-bit numbers: 350 GB per copy, 35 MB per LoRA file at rank 4 on the query and value weights (Hu et al. 2022, Sec. 4.2). ViT-B/16 in 32-bit: 343 MB per copy; its LoRA file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is rank 8 on the same weights plus a 102-class head. Squares are sized by area.</a:t>
            </a:r>
            <a:endParaRPr lang="en-US" sz="1125" dirty="0"/>
          </a:p>
        </p:txBody>
      </p:sp>
      <p:sp>
        <p:nvSpPr>
          <p:cNvPr id="13" name="Text 11"/>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23</a:t>
            </a:r>
            <a:endParaRPr lang="en-US" sz="1125"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51586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Every fine-tuned copy is as big as the model</a:t>
            </a:r>
            <a:endParaRPr lang="en-US" sz="2625" dirty="0"/>
          </a:p>
        </p:txBody>
      </p:sp>
      <p:sp>
        <p:nvSpPr>
          <p:cNvPr id="3" name="Text 1"/>
          <p:cNvSpPr txBox="1"/>
          <p:nvPr/>
        </p:nvSpPr>
        <p:spPr>
          <a:xfrm>
            <a:off x="762000" y="1127968"/>
            <a:ext cx="6211872" cy="1464469"/>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paper starts from the largest model of its time, GPT-3, with 175</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billion weights. Each fine-tuned copy takes 350 GB, so a service with a</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hundred tasks would store 35 TB. LoRA keeps one shared model and only</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small file per task, and the frozen weights also need no optimizer state,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which cuts training memory from 1.2 TB to 350 GB.</a:t>
            </a:r>
            <a:endParaRPr lang="en-US" sz="1538" dirty="0"/>
          </a:p>
        </p:txBody>
      </p:sp>
      <p:sp>
        <p:nvSpPr>
          <p:cNvPr id="4" name="Text 2"/>
          <p:cNvSpPr txBox="1"/>
          <p:nvPr/>
        </p:nvSpPr>
        <p:spPr>
          <a:xfrm>
            <a:off x="7239000" y="1136303"/>
            <a:ext cx="3664327" cy="57150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Shown for</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100 tasks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on</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ViT-B/16, 86 million</a:t>
            </a:r>
            <a:b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weights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5" name="Text 3"/>
          <p:cNvSpPr txBox="1"/>
          <p:nvPr/>
        </p:nvSpPr>
        <p:spPr>
          <a:xfrm>
            <a:off x="1019175" y="3159889"/>
            <a:ext cx="322768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100 retrained ViT-B copies</a:t>
            </a:r>
            <a:endParaRPr lang="en-US" sz="1350" dirty="0"/>
          </a:p>
        </p:txBody>
      </p:sp>
      <p:sp>
        <p:nvSpPr>
          <p:cNvPr id="6" name="Text 4"/>
          <p:cNvSpPr txBox="1"/>
          <p:nvPr/>
        </p:nvSpPr>
        <p:spPr>
          <a:xfrm>
            <a:off x="1019175" y="4553396"/>
            <a:ext cx="1301746" cy="514350"/>
          </a:xfrm>
          <a:prstGeom prst="rect">
            <a:avLst/>
          </a:prstGeom>
          <a:noFill/>
          <a:ln/>
        </p:spPr>
        <p:txBody>
          <a:bodyPr wrap="none" lIns="0" tIns="0" rIns="0" bIns="0" rtlCol="0" anchor="t"/>
          <a:lstStyle/>
          <a:p>
            <a:pPr algn="l" indent="0" marL="0">
              <a:lnSpc>
                <a:spcPts val="4050"/>
              </a:lnSpc>
              <a:buNone/>
            </a:pPr>
            <a:r>
              <a:rPr lang="en-US" sz="4050" b="1" dirty="0">
                <a:solidFill>
                  <a:srgbClr val="1B1E22"/>
                </a:solidFill>
                <a:latin typeface="Source Sans 3 ExtraLight" pitchFamily="34" charset="0"/>
                <a:ea typeface="Source Sans 3 ExtraLight" pitchFamily="34" charset="-122"/>
                <a:cs typeface="Source Sans 3 ExtraLight" pitchFamily="34" charset="-120"/>
              </a:rPr>
              <a:t>34 GB</a:t>
            </a:r>
            <a:endParaRPr lang="en-US" sz="4050" dirty="0"/>
          </a:p>
        </p:txBody>
      </p:sp>
      <p:sp>
        <p:nvSpPr>
          <p:cNvPr id="7" name="Text 5"/>
          <p:cNvSpPr txBox="1"/>
          <p:nvPr/>
        </p:nvSpPr>
        <p:spPr>
          <a:xfrm>
            <a:off x="1019175" y="5162044"/>
            <a:ext cx="1983867"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100 copies at 343 MB each</a:t>
            </a:r>
            <a:endParaRPr lang="en-US" sz="1350" dirty="0"/>
          </a:p>
        </p:txBody>
      </p:sp>
      <p:sp>
        <p:nvSpPr>
          <p:cNvPr id="8" name="Text 6"/>
          <p:cNvSpPr txBox="1"/>
          <p:nvPr/>
        </p:nvSpPr>
        <p:spPr>
          <a:xfrm>
            <a:off x="6619875" y="3159889"/>
            <a:ext cx="3205555"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LoRA:</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one shared ViT-B plus 100 small files</a:t>
            </a:r>
            <a:endParaRPr lang="en-US" sz="1350" dirty="0"/>
          </a:p>
        </p:txBody>
      </p:sp>
      <p:sp>
        <p:nvSpPr>
          <p:cNvPr id="9" name="Text 7"/>
          <p:cNvSpPr txBox="1"/>
          <p:nvPr/>
        </p:nvSpPr>
        <p:spPr>
          <a:xfrm>
            <a:off x="6619875" y="4553396"/>
            <a:ext cx="1670590" cy="514350"/>
          </a:xfrm>
          <a:prstGeom prst="rect">
            <a:avLst/>
          </a:prstGeom>
          <a:noFill/>
          <a:ln/>
        </p:spPr>
        <p:txBody>
          <a:bodyPr wrap="none" lIns="0" tIns="0" rIns="0" bIns="0" rtlCol="0" anchor="t"/>
          <a:lstStyle/>
          <a:p>
            <a:pPr algn="l" indent="0" marL="0">
              <a:lnSpc>
                <a:spcPts val="4050"/>
              </a:lnSpc>
              <a:buNone/>
            </a:pPr>
            <a:r>
              <a:rPr lang="en-US" sz="4050" b="1" dirty="0">
                <a:solidFill>
                  <a:srgbClr val="C4432C"/>
                </a:solidFill>
                <a:latin typeface="Source Sans 3 ExtraLight" pitchFamily="34" charset="0"/>
                <a:ea typeface="Source Sans 3 ExtraLight" pitchFamily="34" charset="-122"/>
                <a:cs typeface="Source Sans 3 ExtraLight" pitchFamily="34" charset="-120"/>
              </a:rPr>
              <a:t>493 MB</a:t>
            </a:r>
            <a:endParaRPr lang="en-US" sz="4050" dirty="0"/>
          </a:p>
        </p:txBody>
      </p:sp>
      <p:sp>
        <p:nvSpPr>
          <p:cNvPr id="10" name="Text 8"/>
          <p:cNvSpPr txBox="1"/>
          <p:nvPr/>
        </p:nvSpPr>
        <p:spPr>
          <a:xfrm>
            <a:off x="6619875" y="5162044"/>
            <a:ext cx="2542627"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343 MB once, plus 1.5 MB per task</a:t>
            </a:r>
            <a:endParaRPr lang="en-US" sz="1350" dirty="0"/>
          </a:p>
        </p:txBody>
      </p:sp>
      <p:sp>
        <p:nvSpPr>
          <p:cNvPr id="11" name="Text 9"/>
          <p:cNvSpPr txBox="1"/>
          <p:nvPr/>
        </p:nvSpPr>
        <p:spPr>
          <a:xfrm>
            <a:off x="762000" y="6096000"/>
            <a:ext cx="1084447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GPT-3 in 16-bit numbers: 350 GB per copy, 35 MB per LoRA file at rank 4 on the query and value weights (Hu et al. 2022, Sec. 4.2). ViT-B/16 in 32-bit: 343 MB per copy; its LoRA file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is rank 8 on the same weights plus a 102-class head. Squares are sized by area.</a:t>
            </a:r>
            <a:endParaRPr lang="en-US" sz="1125" dirty="0"/>
          </a:p>
        </p:txBody>
      </p:sp>
      <p:sp>
        <p:nvSpPr>
          <p:cNvPr id="12" name="Text 1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23</a:t>
            </a:r>
            <a:endParaRPr lang="en-US" sz="1125"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51586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Every fine-tuned copy is as big as the model</a:t>
            </a:r>
            <a:endParaRPr lang="en-US" sz="2625" dirty="0"/>
          </a:p>
        </p:txBody>
      </p:sp>
      <p:sp>
        <p:nvSpPr>
          <p:cNvPr id="3" name="Text 1"/>
          <p:cNvSpPr txBox="1"/>
          <p:nvPr/>
        </p:nvSpPr>
        <p:spPr>
          <a:xfrm>
            <a:off x="762000" y="1127968"/>
            <a:ext cx="6211872" cy="1464469"/>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paper starts from the largest model of its time, GPT-3, with 175</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billion weights. Each fine-tuned copy takes 350 GB, so a service with a</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hundred tasks would store 35 TB. LoRA keeps one shared model and only</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small file per task, and the frozen weights also need no optimizer state,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which cuts training memory from 1.2 TB to 350 GB.</a:t>
            </a:r>
            <a:endParaRPr lang="en-US" sz="1538" dirty="0"/>
          </a:p>
        </p:txBody>
      </p:sp>
      <p:sp>
        <p:nvSpPr>
          <p:cNvPr id="4" name="Text 2"/>
          <p:cNvSpPr txBox="1"/>
          <p:nvPr/>
        </p:nvSpPr>
        <p:spPr>
          <a:xfrm>
            <a:off x="7239000" y="1136303"/>
            <a:ext cx="4257139" cy="28575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Shown for</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100 tasks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on</a:t>
            </a:r>
            <a:pPr algn="l" indent="0" marL="0">
              <a:lnSpc>
                <a:spcPts val="225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GPT-3, 175 billion weights</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5" name="Text 3"/>
          <p:cNvSpPr txBox="1"/>
          <p:nvPr/>
        </p:nvSpPr>
        <p:spPr>
          <a:xfrm>
            <a:off x="1019175" y="3159889"/>
            <a:ext cx="328232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100 retrained GPT-3 copies</a:t>
            </a:r>
            <a:endParaRPr lang="en-US" sz="1350" dirty="0"/>
          </a:p>
        </p:txBody>
      </p:sp>
      <p:sp>
        <p:nvSpPr>
          <p:cNvPr id="6" name="Text 4"/>
          <p:cNvSpPr txBox="1"/>
          <p:nvPr/>
        </p:nvSpPr>
        <p:spPr>
          <a:xfrm>
            <a:off x="1019175" y="4553396"/>
            <a:ext cx="1273111" cy="514350"/>
          </a:xfrm>
          <a:prstGeom prst="rect">
            <a:avLst/>
          </a:prstGeom>
          <a:noFill/>
          <a:ln/>
        </p:spPr>
        <p:txBody>
          <a:bodyPr wrap="none" lIns="0" tIns="0" rIns="0" bIns="0" rtlCol="0" anchor="t"/>
          <a:lstStyle/>
          <a:p>
            <a:pPr algn="l" indent="0" marL="0">
              <a:lnSpc>
                <a:spcPts val="4050"/>
              </a:lnSpc>
              <a:buNone/>
            </a:pPr>
            <a:r>
              <a:rPr lang="en-US" sz="4050" b="1" dirty="0">
                <a:solidFill>
                  <a:srgbClr val="1B1E22"/>
                </a:solidFill>
                <a:latin typeface="Source Sans 3 ExtraLight" pitchFamily="34" charset="0"/>
                <a:ea typeface="Source Sans 3 ExtraLight" pitchFamily="34" charset="-122"/>
                <a:cs typeface="Source Sans 3 ExtraLight" pitchFamily="34" charset="-120"/>
              </a:rPr>
              <a:t>35 TB</a:t>
            </a:r>
            <a:endParaRPr lang="en-US" sz="4050" dirty="0"/>
          </a:p>
        </p:txBody>
      </p:sp>
      <p:sp>
        <p:nvSpPr>
          <p:cNvPr id="7" name="Text 5"/>
          <p:cNvSpPr txBox="1"/>
          <p:nvPr/>
        </p:nvSpPr>
        <p:spPr>
          <a:xfrm>
            <a:off x="1019175" y="5162044"/>
            <a:ext cx="1964365"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100 copies at 350 GB each</a:t>
            </a:r>
            <a:endParaRPr lang="en-US" sz="1350" dirty="0"/>
          </a:p>
        </p:txBody>
      </p:sp>
      <p:sp>
        <p:nvSpPr>
          <p:cNvPr id="8" name="Text 6"/>
          <p:cNvSpPr txBox="1"/>
          <p:nvPr/>
        </p:nvSpPr>
        <p:spPr>
          <a:xfrm>
            <a:off x="6619875" y="3159889"/>
            <a:ext cx="326019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LoRA:</a:t>
            </a:r>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one shared GPT-3 plus 100 small files</a:t>
            </a:r>
            <a:endParaRPr lang="en-US" sz="1350" dirty="0"/>
          </a:p>
        </p:txBody>
      </p:sp>
      <p:sp>
        <p:nvSpPr>
          <p:cNvPr id="9" name="Text 7"/>
          <p:cNvSpPr txBox="1"/>
          <p:nvPr/>
        </p:nvSpPr>
        <p:spPr>
          <a:xfrm>
            <a:off x="6619875" y="4553396"/>
            <a:ext cx="1560076" cy="514350"/>
          </a:xfrm>
          <a:prstGeom prst="rect">
            <a:avLst/>
          </a:prstGeom>
          <a:noFill/>
          <a:ln/>
        </p:spPr>
        <p:txBody>
          <a:bodyPr wrap="none" lIns="0" tIns="0" rIns="0" bIns="0" rtlCol="0" anchor="t"/>
          <a:lstStyle/>
          <a:p>
            <a:pPr algn="l" indent="0" marL="0">
              <a:lnSpc>
                <a:spcPts val="4050"/>
              </a:lnSpc>
              <a:buNone/>
            </a:pPr>
            <a:r>
              <a:rPr lang="en-US" sz="4050" b="1" dirty="0">
                <a:solidFill>
                  <a:srgbClr val="C4432C"/>
                </a:solidFill>
                <a:latin typeface="Source Sans 3 ExtraLight" pitchFamily="34" charset="0"/>
                <a:ea typeface="Source Sans 3 ExtraLight" pitchFamily="34" charset="-122"/>
                <a:cs typeface="Source Sans 3 ExtraLight" pitchFamily="34" charset="-120"/>
              </a:rPr>
              <a:t>354 GB</a:t>
            </a:r>
            <a:endParaRPr lang="en-US" sz="4050" dirty="0"/>
          </a:p>
        </p:txBody>
      </p:sp>
      <p:sp>
        <p:nvSpPr>
          <p:cNvPr id="10" name="Text 8"/>
          <p:cNvSpPr txBox="1"/>
          <p:nvPr/>
        </p:nvSpPr>
        <p:spPr>
          <a:xfrm>
            <a:off x="6619875" y="5162044"/>
            <a:ext cx="2478548"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350 GB once, plus 35 MB per task</a:t>
            </a:r>
            <a:endParaRPr lang="en-US" sz="1350" dirty="0"/>
          </a:p>
        </p:txBody>
      </p:sp>
      <p:sp>
        <p:nvSpPr>
          <p:cNvPr id="11" name="Text 9"/>
          <p:cNvSpPr txBox="1"/>
          <p:nvPr/>
        </p:nvSpPr>
        <p:spPr>
          <a:xfrm>
            <a:off x="762000" y="6096000"/>
            <a:ext cx="10844474"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GPT-3 in 16-bit numbers: 350 GB per copy, 35 MB per LoRA file at rank 4 on the query and value weights (Hu et al. 2022, Sec. 4.2). ViT-B/16 in 32-bit: 343 MB per copy; its LoRA file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is rank 8 on the same weights plus a 102-class head. Squares are sized by area.</a:t>
            </a:r>
            <a:endParaRPr lang="en-US" sz="1125" dirty="0"/>
          </a:p>
        </p:txBody>
      </p:sp>
      <p:sp>
        <p:nvSpPr>
          <p:cNvPr id="12" name="Text 1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23</a:t>
            </a:r>
            <a:endParaRPr lang="en-US" sz="1125"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731050"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Earlier cheap methods cost time or sequence length</a:t>
            </a:r>
            <a:endParaRPr lang="en-US" sz="2625" dirty="0"/>
          </a:p>
        </p:txBody>
      </p:sp>
      <p:sp>
        <p:nvSpPr>
          <p:cNvPr id="3" name="Text 1"/>
          <p:cNvSpPr txBox="1"/>
          <p:nvPr/>
        </p:nvSpPr>
        <p:spPr>
          <a:xfrm>
            <a:off x="3238500" y="1149638"/>
            <a:ext cx="1775686"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Time for one forward pass</a:t>
            </a:r>
            <a:endParaRPr lang="en-US" sz="1200" dirty="0"/>
          </a:p>
        </p:txBody>
      </p:sp>
      <p:sp>
        <p:nvSpPr>
          <p:cNvPr id="4" name="Text 2"/>
          <p:cNvSpPr txBox="1"/>
          <p:nvPr/>
        </p:nvSpPr>
        <p:spPr>
          <a:xfrm>
            <a:off x="6752183" y="1149638"/>
            <a:ext cx="721935"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Extra time</a:t>
            </a:r>
            <a:endParaRPr lang="en-US" sz="1200" dirty="0"/>
          </a:p>
        </p:txBody>
      </p:sp>
      <p:sp>
        <p:nvSpPr>
          <p:cNvPr id="5" name="Text 3"/>
          <p:cNvSpPr txBox="1"/>
          <p:nvPr/>
        </p:nvSpPr>
        <p:spPr>
          <a:xfrm>
            <a:off x="762000" y="1582073"/>
            <a:ext cx="1764232"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One input of 128 tokens</a:t>
            </a:r>
            <a:endParaRPr lang="en-US" sz="1275" dirty="0"/>
          </a:p>
        </p:txBody>
      </p:sp>
      <p:sp>
        <p:nvSpPr>
          <p:cNvPr id="6" name="Text 4"/>
          <p:cNvSpPr txBox="1"/>
          <p:nvPr/>
        </p:nvSpPr>
        <p:spPr>
          <a:xfrm>
            <a:off x="762000" y="1859280"/>
            <a:ext cx="219019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Fine-tuned, or LoRA merged</a:t>
            </a:r>
            <a:endParaRPr lang="en-US" sz="1350" dirty="0"/>
          </a:p>
        </p:txBody>
      </p:sp>
      <p:sp>
        <p:nvSpPr>
          <p:cNvPr id="7" name="Text 5"/>
          <p:cNvSpPr txBox="1"/>
          <p:nvPr/>
        </p:nvSpPr>
        <p:spPr>
          <a:xfrm>
            <a:off x="5219700" y="1862108"/>
            <a:ext cx="64346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19.8 ms</a:t>
            </a:r>
            <a:endParaRPr lang="en-US" sz="1350" dirty="0"/>
          </a:p>
        </p:txBody>
      </p:sp>
      <p:sp>
        <p:nvSpPr>
          <p:cNvPr id="8" name="Text 6"/>
          <p:cNvSpPr txBox="1"/>
          <p:nvPr/>
        </p:nvSpPr>
        <p:spPr>
          <a:xfrm>
            <a:off x="762000" y="2183130"/>
            <a:ext cx="17750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 one per block</a:t>
            </a:r>
            <a:endParaRPr lang="en-US" sz="1350" dirty="0"/>
          </a:p>
        </p:txBody>
      </p:sp>
      <p:sp>
        <p:nvSpPr>
          <p:cNvPr id="9" name="Text 7"/>
          <p:cNvSpPr txBox="1"/>
          <p:nvPr/>
        </p:nvSpPr>
        <p:spPr>
          <a:xfrm>
            <a:off x="5613946" y="2185958"/>
            <a:ext cx="64346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23.9 ms</a:t>
            </a:r>
            <a:endParaRPr lang="en-US" sz="1350" dirty="0"/>
          </a:p>
        </p:txBody>
      </p:sp>
      <p:sp>
        <p:nvSpPr>
          <p:cNvPr id="10" name="Text 8"/>
          <p:cNvSpPr txBox="1"/>
          <p:nvPr/>
        </p:nvSpPr>
        <p:spPr>
          <a:xfrm>
            <a:off x="6881068" y="2188815"/>
            <a:ext cx="587895"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+20.7%</a:t>
            </a:r>
            <a:endParaRPr lang="en-US" sz="1313" dirty="0"/>
          </a:p>
        </p:txBody>
      </p:sp>
      <p:sp>
        <p:nvSpPr>
          <p:cNvPr id="11" name="Text 9"/>
          <p:cNvSpPr txBox="1"/>
          <p:nvPr/>
        </p:nvSpPr>
        <p:spPr>
          <a:xfrm>
            <a:off x="762000" y="2506980"/>
            <a:ext cx="178156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 two per block</a:t>
            </a:r>
            <a:endParaRPr lang="en-US" sz="1350" dirty="0"/>
          </a:p>
        </p:txBody>
      </p:sp>
      <p:sp>
        <p:nvSpPr>
          <p:cNvPr id="12" name="Text 10"/>
          <p:cNvSpPr txBox="1"/>
          <p:nvPr/>
        </p:nvSpPr>
        <p:spPr>
          <a:xfrm>
            <a:off x="5796855" y="2509808"/>
            <a:ext cx="64346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25.8 ms</a:t>
            </a:r>
            <a:endParaRPr lang="en-US" sz="1350" dirty="0"/>
          </a:p>
        </p:txBody>
      </p:sp>
      <p:sp>
        <p:nvSpPr>
          <p:cNvPr id="13" name="Text 11"/>
          <p:cNvSpPr txBox="1"/>
          <p:nvPr/>
        </p:nvSpPr>
        <p:spPr>
          <a:xfrm>
            <a:off x="6881068" y="2512665"/>
            <a:ext cx="587895"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+30.3%</a:t>
            </a:r>
            <a:endParaRPr lang="en-US" sz="1313" dirty="0"/>
          </a:p>
        </p:txBody>
      </p:sp>
      <p:sp>
        <p:nvSpPr>
          <p:cNvPr id="14" name="Text 12"/>
          <p:cNvSpPr txBox="1"/>
          <p:nvPr/>
        </p:nvSpPr>
        <p:spPr>
          <a:xfrm>
            <a:off x="762000" y="2906048"/>
            <a:ext cx="1714702"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16 inputs of 256 tokens</a:t>
            </a:r>
            <a:endParaRPr lang="en-US" sz="1275" dirty="0"/>
          </a:p>
        </p:txBody>
      </p:sp>
      <p:sp>
        <p:nvSpPr>
          <p:cNvPr id="15" name="Text 13"/>
          <p:cNvSpPr txBox="1"/>
          <p:nvPr/>
        </p:nvSpPr>
        <p:spPr>
          <a:xfrm>
            <a:off x="762000" y="3183255"/>
            <a:ext cx="219019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Fine-tuned, or LoRA merged</a:t>
            </a:r>
            <a:endParaRPr lang="en-US" sz="1350" dirty="0"/>
          </a:p>
        </p:txBody>
      </p:sp>
      <p:sp>
        <p:nvSpPr>
          <p:cNvPr id="16" name="Text 14"/>
          <p:cNvSpPr txBox="1"/>
          <p:nvPr/>
        </p:nvSpPr>
        <p:spPr>
          <a:xfrm>
            <a:off x="5219700" y="3186083"/>
            <a:ext cx="59439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338 ms</a:t>
            </a:r>
            <a:endParaRPr lang="en-US" sz="1350" dirty="0"/>
          </a:p>
        </p:txBody>
      </p:sp>
      <p:sp>
        <p:nvSpPr>
          <p:cNvPr id="17" name="Text 15"/>
          <p:cNvSpPr txBox="1"/>
          <p:nvPr/>
        </p:nvSpPr>
        <p:spPr>
          <a:xfrm>
            <a:off x="762000" y="3507105"/>
            <a:ext cx="17750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 one per block</a:t>
            </a:r>
            <a:endParaRPr lang="en-US" sz="1350" dirty="0"/>
          </a:p>
        </p:txBody>
      </p:sp>
      <p:sp>
        <p:nvSpPr>
          <p:cNvPr id="18" name="Text 16"/>
          <p:cNvSpPr txBox="1"/>
          <p:nvPr/>
        </p:nvSpPr>
        <p:spPr>
          <a:xfrm>
            <a:off x="5313908" y="3509933"/>
            <a:ext cx="73493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354.8 ms</a:t>
            </a:r>
            <a:endParaRPr lang="en-US" sz="1350" dirty="0"/>
          </a:p>
        </p:txBody>
      </p:sp>
      <p:sp>
        <p:nvSpPr>
          <p:cNvPr id="19" name="Text 17"/>
          <p:cNvSpPr txBox="1"/>
          <p:nvPr/>
        </p:nvSpPr>
        <p:spPr>
          <a:xfrm>
            <a:off x="6963966" y="3512790"/>
            <a:ext cx="50168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+5.0%</a:t>
            </a:r>
            <a:endParaRPr lang="en-US" sz="1313" dirty="0"/>
          </a:p>
        </p:txBody>
      </p:sp>
      <p:sp>
        <p:nvSpPr>
          <p:cNvPr id="20" name="Text 18"/>
          <p:cNvSpPr txBox="1"/>
          <p:nvPr/>
        </p:nvSpPr>
        <p:spPr>
          <a:xfrm>
            <a:off x="762000" y="3830955"/>
            <a:ext cx="178156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 two per block</a:t>
            </a:r>
            <a:endParaRPr lang="en-US" sz="1350" dirty="0"/>
          </a:p>
        </p:txBody>
      </p:sp>
      <p:sp>
        <p:nvSpPr>
          <p:cNvPr id="21" name="Text 19"/>
          <p:cNvSpPr txBox="1"/>
          <p:nvPr/>
        </p:nvSpPr>
        <p:spPr>
          <a:xfrm>
            <a:off x="5378648" y="3833783"/>
            <a:ext cx="73493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366.3 ms</a:t>
            </a:r>
            <a:endParaRPr lang="en-US" sz="1350" dirty="0"/>
          </a:p>
        </p:txBody>
      </p:sp>
      <p:sp>
        <p:nvSpPr>
          <p:cNvPr id="22" name="Text 20"/>
          <p:cNvSpPr txBox="1"/>
          <p:nvPr/>
        </p:nvSpPr>
        <p:spPr>
          <a:xfrm>
            <a:off x="6963966" y="3836640"/>
            <a:ext cx="50168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+8.4%</a:t>
            </a:r>
            <a:endParaRPr lang="en-US" sz="1313" dirty="0"/>
          </a:p>
        </p:txBody>
      </p:sp>
      <p:sp>
        <p:nvSpPr>
          <p:cNvPr id="23" name="Text 21"/>
          <p:cNvSpPr txBox="1"/>
          <p:nvPr/>
        </p:nvSpPr>
        <p:spPr>
          <a:xfrm>
            <a:off x="762000" y="4230023"/>
            <a:ext cx="1714702"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32 inputs of 512 tokens</a:t>
            </a:r>
            <a:endParaRPr lang="en-US" sz="1275" dirty="0"/>
          </a:p>
        </p:txBody>
      </p:sp>
      <p:sp>
        <p:nvSpPr>
          <p:cNvPr id="24" name="Text 22"/>
          <p:cNvSpPr txBox="1"/>
          <p:nvPr/>
        </p:nvSpPr>
        <p:spPr>
          <a:xfrm>
            <a:off x="762000" y="4507230"/>
            <a:ext cx="219019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Fine-tuned, or LoRA merged</a:t>
            </a:r>
            <a:endParaRPr lang="en-US" sz="1350" dirty="0"/>
          </a:p>
        </p:txBody>
      </p:sp>
      <p:sp>
        <p:nvSpPr>
          <p:cNvPr id="25" name="Text 23"/>
          <p:cNvSpPr txBox="1"/>
          <p:nvPr/>
        </p:nvSpPr>
        <p:spPr>
          <a:xfrm>
            <a:off x="5219700" y="4510058"/>
            <a:ext cx="8264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1449.4 ms</a:t>
            </a:r>
            <a:endParaRPr lang="en-US" sz="1350" dirty="0"/>
          </a:p>
        </p:txBody>
      </p:sp>
      <p:sp>
        <p:nvSpPr>
          <p:cNvPr id="26" name="Text 24"/>
          <p:cNvSpPr txBox="1"/>
          <p:nvPr/>
        </p:nvSpPr>
        <p:spPr>
          <a:xfrm>
            <a:off x="762000" y="4831080"/>
            <a:ext cx="17750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 one per block</a:t>
            </a:r>
            <a:endParaRPr lang="en-US" sz="1350" dirty="0"/>
          </a:p>
        </p:txBody>
      </p:sp>
      <p:sp>
        <p:nvSpPr>
          <p:cNvPr id="27" name="Text 25"/>
          <p:cNvSpPr txBox="1"/>
          <p:nvPr/>
        </p:nvSpPr>
        <p:spPr>
          <a:xfrm>
            <a:off x="5262563" y="4833908"/>
            <a:ext cx="68587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1482 ms</a:t>
            </a:r>
            <a:endParaRPr lang="en-US" sz="1350" dirty="0"/>
          </a:p>
        </p:txBody>
      </p:sp>
      <p:sp>
        <p:nvSpPr>
          <p:cNvPr id="28" name="Text 26"/>
          <p:cNvSpPr txBox="1"/>
          <p:nvPr/>
        </p:nvSpPr>
        <p:spPr>
          <a:xfrm>
            <a:off x="6963966" y="4836765"/>
            <a:ext cx="50168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+2.2%</a:t>
            </a:r>
            <a:endParaRPr lang="en-US" sz="1313" dirty="0"/>
          </a:p>
        </p:txBody>
      </p:sp>
      <p:sp>
        <p:nvSpPr>
          <p:cNvPr id="29" name="Text 27"/>
          <p:cNvSpPr txBox="1"/>
          <p:nvPr/>
        </p:nvSpPr>
        <p:spPr>
          <a:xfrm>
            <a:off x="762000" y="5154930"/>
            <a:ext cx="178156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 two per block</a:t>
            </a:r>
            <a:endParaRPr lang="en-US" sz="1350" dirty="0"/>
          </a:p>
        </p:txBody>
      </p:sp>
      <p:sp>
        <p:nvSpPr>
          <p:cNvPr id="30" name="Text 28"/>
          <p:cNvSpPr txBox="1"/>
          <p:nvPr/>
        </p:nvSpPr>
        <p:spPr>
          <a:xfrm>
            <a:off x="5275808" y="5157758"/>
            <a:ext cx="82641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1492.2 ms</a:t>
            </a:r>
            <a:endParaRPr lang="en-US" sz="1350" dirty="0"/>
          </a:p>
        </p:txBody>
      </p:sp>
      <p:sp>
        <p:nvSpPr>
          <p:cNvPr id="31" name="Text 29"/>
          <p:cNvSpPr txBox="1"/>
          <p:nvPr/>
        </p:nvSpPr>
        <p:spPr>
          <a:xfrm>
            <a:off x="6963966" y="5160615"/>
            <a:ext cx="50168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+3.0%</a:t>
            </a:r>
            <a:endParaRPr lang="en-US" sz="1313" dirty="0"/>
          </a:p>
        </p:txBody>
      </p:sp>
      <p:sp>
        <p:nvSpPr>
          <p:cNvPr id="32" name="Text 30"/>
          <p:cNvSpPr txBox="1"/>
          <p:nvPr/>
        </p:nvSpPr>
        <p:spPr>
          <a:xfrm>
            <a:off x="7810500" y="1186309"/>
            <a:ext cx="3796665" cy="162877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Adapters insert small extra layers into every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block. They have few weights, but an image or a</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sentence must pass through them one after</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another, so serving a single input takes 20 to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30% longer. With large batches the gap shrinks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to 2 or 3%.</a:t>
            </a:r>
            <a:endParaRPr lang="en-US" sz="1425" dirty="0"/>
          </a:p>
        </p:txBody>
      </p:sp>
      <p:sp>
        <p:nvSpPr>
          <p:cNvPr id="33" name="Text 31"/>
          <p:cNvSpPr txBox="1"/>
          <p:nvPr/>
        </p:nvSpPr>
        <p:spPr>
          <a:xfrm>
            <a:off x="7810500" y="2948434"/>
            <a:ext cx="3717107"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 methods such as prefix tuning and VPT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lengthen the input instead. That leaves less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room for the real input and costs compute in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every layer, and on GPT-3 prefix tuning got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worse beyond 256 prompt tokens.</a:t>
            </a:r>
            <a:endParaRPr lang="en-US" sz="1425" dirty="0"/>
          </a:p>
        </p:txBody>
      </p:sp>
      <p:sp>
        <p:nvSpPr>
          <p:cNvPr id="34" name="Text 32"/>
          <p:cNvSpPr txBox="1"/>
          <p:nvPr/>
        </p:nvSpPr>
        <p:spPr>
          <a:xfrm>
            <a:off x="7810500" y="4439096"/>
            <a:ext cx="3583841" cy="27146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adds no layer and no token at test time.</a:t>
            </a:r>
            <a:endParaRPr lang="en-US" sz="1425" dirty="0"/>
          </a:p>
        </p:txBody>
      </p:sp>
      <p:sp>
        <p:nvSpPr>
          <p:cNvPr id="35" name="Text 33"/>
          <p:cNvSpPr txBox="1"/>
          <p:nvPr/>
        </p:nvSpPr>
        <p:spPr>
          <a:xfrm>
            <a:off x="762000" y="6096000"/>
            <a:ext cx="10728698"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1: one forward pass of GPT-2 medium, mean of 100 trials on one NVIDIA Quadro RTX 8000; bars are drawn relative to the fine-tuned model in each setting.</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Prefix tuning: Sec. 5.5 and Table 15.</a:t>
            </a:r>
            <a:endParaRPr lang="en-US" sz="1125" dirty="0"/>
          </a:p>
        </p:txBody>
      </p:sp>
      <p:sp>
        <p:nvSpPr>
          <p:cNvPr id="36" name="Text 3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24</a:t>
            </a:r>
            <a:endParaRPr lang="en-US" sz="1125"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548705"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1: 1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548</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 0.7% of</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6797100" cy="585788"/>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One piece gives only bands of light and dark, because every row of it is the same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pattern, scaled.</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25</a:t>
            </a:r>
            <a:endParaRPr lang="en-US" sz="1125"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558147"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2: 2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1,096</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 1.5%</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of 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4647652" cy="292894"/>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Two pieces are still mostly bands, now in two patterns.</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25</a:t>
            </a:r>
            <a:endParaRPr lang="en-US" sz="1125"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558147"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4: 4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2,192</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 2.9%</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of 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4598587" cy="292894"/>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With four pieces the main light and dark areas appear.</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25</a:t>
            </a:r>
            <a:endParaRPr lang="en-US" sz="1125"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558147"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8: 8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4,384</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 5.8%</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of 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6996767" cy="585788"/>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With eight pieces, 6% of the numbers, the rough shape of the cat appears, because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first pieces carry most of the picture.</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25</a:t>
            </a:r>
            <a:endParaRPr lang="en-US" sz="1125"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331083"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16: 16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8,768</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11.7% of 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5472636" cy="292894"/>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With 16 pieces the cat is recognisable, from 12% of the numbers.</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25</a:t>
            </a:r>
            <a:endParaRPr lang="en-US" sz="1125"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453979"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32: 32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17,536</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23.4% of 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3620679" cy="292894"/>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With 32 pieces the face and the fur appear.</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25</a:t>
            </a:r>
            <a:endParaRPr lang="en-US" sz="1125"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3453979"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Rank 64: 64 × (274 + 274) =</a:t>
            </a:r>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 35,072</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46.7% of the photo's 75,076</a:t>
            </a:r>
            <a:endParaRPr lang="en-US" sz="135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4070783" cy="292894"/>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With 64 pieces it is hard to tell from the original.</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25</a:t>
            </a:r>
            <a:endParaRPr lang="en-US" sz="1125"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89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a low-rank matrix is</a:t>
            </a:r>
            <a:endParaRPr lang="en-US" sz="2625" dirty="0"/>
          </a:p>
        </p:txBody>
      </p:sp>
      <p:sp>
        <p:nvSpPr>
          <p:cNvPr id="3" name="Text 1"/>
          <p:cNvSpPr txBox="1"/>
          <p:nvPr/>
        </p:nvSpPr>
        <p:spPr>
          <a:xfrm>
            <a:off x="762000" y="4716750"/>
            <a:ext cx="2524363" cy="240030"/>
          </a:xfrm>
          <a:prstGeom prst="rect">
            <a:avLst/>
          </a:prstGeom>
          <a:noFill/>
          <a:ln/>
        </p:spPr>
        <p:txBody>
          <a:bodyPr wrap="none" lIns="0" tIns="0" rIns="0" bIns="0" rtlCol="0" anchor="t"/>
          <a:lstStyle/>
          <a:p>
            <a:pPr algn="l" indent="0" marL="0">
              <a:lnSpc>
                <a:spcPts val="1890"/>
              </a:lnSpc>
              <a:buNone/>
            </a:pPr>
            <a:r>
              <a:rPr lang="en-US" sz="1800" b="1" dirty="0">
                <a:solidFill>
                  <a:srgbClr val="1B1E22"/>
                </a:solidFill>
                <a:latin typeface="Source Serif 4" pitchFamily="34" charset="0"/>
                <a:ea typeface="Source Serif 4" pitchFamily="34" charset="-122"/>
                <a:cs typeface="Source Serif 4" pitchFamily="34" charset="-120"/>
              </a:rPr>
              <a:t>75,076</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numbers: the full photo</a:t>
            </a:r>
            <a:endParaRPr lang="en-US" sz="1800" dirty="0"/>
          </a:p>
        </p:txBody>
      </p:sp>
      <p:sp>
        <p:nvSpPr>
          <p:cNvPr id="4" name="Text 2"/>
          <p:cNvSpPr txBox="1"/>
          <p:nvPr/>
        </p:nvSpPr>
        <p:spPr>
          <a:xfrm>
            <a:off x="4724400" y="1680418"/>
            <a:ext cx="6620494"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 grayscale photo is a matrix of 274 × 274 brightness values. Any matrix can be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written as a sum of simple pieces, where each piece is one column of numbers</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times one row. The rank is the number of pieces.</a:t>
            </a:r>
            <a:endParaRPr lang="en-US" sz="1538" dirty="0"/>
          </a:p>
        </p:txBody>
      </p:sp>
      <p:sp>
        <p:nvSpPr>
          <p:cNvPr id="5" name="Text 3"/>
          <p:cNvSpPr txBox="1"/>
          <p:nvPr/>
        </p:nvSpPr>
        <p:spPr>
          <a:xfrm>
            <a:off x="4724400" y="2730550"/>
            <a:ext cx="3573161" cy="292894"/>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All 274 pieces give back the photo exactly.</a:t>
            </a:r>
            <a:endParaRPr lang="en-US" sz="1538" dirty="0"/>
          </a:p>
        </p:txBody>
      </p:sp>
      <p:sp>
        <p:nvSpPr>
          <p:cNvPr id="6" name="Text 4"/>
          <p:cNvSpPr txBox="1"/>
          <p:nvPr/>
        </p:nvSpPr>
        <p:spPr>
          <a:xfrm>
            <a:off x="4943475" y="3525887"/>
            <a:ext cx="6403491"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LoRA bets that the change fine-tuning makes to a weight</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matrix is like this photo: a few pieces carry almost all of it.</a:t>
            </a:r>
            <a:endParaRPr lang="en-US" sz="1875" dirty="0"/>
          </a:p>
        </p:txBody>
      </p:sp>
      <p:sp>
        <p:nvSpPr>
          <p:cNvPr id="7" name="Text 5"/>
          <p:cNvSpPr txBox="1"/>
          <p:nvPr/>
        </p:nvSpPr>
        <p:spPr>
          <a:xfrm>
            <a:off x="762000" y="6290816"/>
            <a:ext cx="1048631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Not from the paper: the best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approximation (SVD) of an Oxford Pets photo, Jia et al. 2022, Fig. 10. The low-rank bet follows Li et al. 2018 and Aghajanyan et al. 2021.</a:t>
            </a:r>
            <a:endParaRPr lang="en-US" sz="1125" dirty="0"/>
          </a:p>
        </p:txBody>
      </p:sp>
      <p:sp>
        <p:nvSpPr>
          <p:cNvPr id="8" name="Text 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25</a:t>
            </a:r>
            <a:endParaRPr lang="en-US" sz="1125"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0712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adds a trainable bypass to a frozen weight</a:t>
            </a:r>
            <a:endParaRPr lang="en-US" sz="2625" dirty="0"/>
          </a:p>
        </p:txBody>
      </p:sp>
      <p:sp>
        <p:nvSpPr>
          <p:cNvPr id="3" name="Text 1"/>
          <p:cNvSpPr txBox="1"/>
          <p:nvPr/>
        </p:nvSpPr>
        <p:spPr>
          <a:xfrm>
            <a:off x="6248400" y="1736378"/>
            <a:ext cx="5227308" cy="114300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The input goes through the frozen weight</a:t>
            </a:r>
            <a:pPr algn="l" indent="0" marL="0">
              <a:lnSpc>
                <a:spcPts val="2250"/>
              </a:lnSpc>
              <a:buNone/>
            </a:pPr>
            <a:r>
              <a:rPr lang="en-US" sz="1575" i="1" dirty="0">
                <a:solidFill>
                  <a:srgbClr val="2D5D92"/>
                </a:solidFill>
                <a:latin typeface="Source Serif 4" pitchFamily="34" charset="0"/>
                <a:ea typeface="Source Serif 4" pitchFamily="34" charset="-122"/>
                <a:cs typeface="Source Serif 4" pitchFamily="34" charset="-120"/>
              </a:rPr>
              <a:t> W</a:t>
            </a:r>
            <a:pPr algn="l" indent="0" marL="0">
              <a:lnSpc>
                <a:spcPts val="2250"/>
              </a:lnSpc>
              <a:buNone/>
            </a:pPr>
            <a:r>
              <a:rPr lang="en-US" sz="1250" dirty="0">
                <a:solidFill>
                  <a:srgbClr val="2D5D92"/>
                </a:solidFill>
                <a:latin typeface="Source Sans 3 ExtraLight" pitchFamily="34" charset="0"/>
                <a:ea typeface="Source Sans 3 ExtraLight" pitchFamily="34" charset="-122"/>
                <a:cs typeface="Source Sans 3 ExtraLight" pitchFamily="34" charset="-120"/>
              </a:rPr>
              <a:t>0</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and, in parallel,</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through</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A</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and</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B</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which are trained. The two results are added.</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The full change Δ</a:t>
            </a:r>
            <a:pPr algn="l" indent="0" marL="0">
              <a:lnSpc>
                <a:spcPts val="2250"/>
              </a:lnSpc>
              <a:buNone/>
            </a:pPr>
            <a:r>
              <a:rPr lang="en-US" sz="1575" i="1" dirty="0">
                <a:solidFill>
                  <a:srgbClr val="474D54"/>
                </a:solidFill>
                <a:latin typeface="Source Serif 4" pitchFamily="34" charset="0"/>
                <a:ea typeface="Source Serif 4" pitchFamily="34" charset="-122"/>
                <a:cs typeface="Source Serif 4" pitchFamily="34" charset="-120"/>
              </a:rPr>
              <a:t>W</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is never built; LoRA trains the thin matrices</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directly, with a rank</a:t>
            </a:r>
            <a:pPr algn="l" indent="0" marL="0">
              <a:lnSpc>
                <a:spcPts val="2250"/>
              </a:lnSpc>
              <a:buNone/>
            </a:pPr>
            <a:r>
              <a:rPr lang="en-US" sz="1575" i="1" dirty="0">
                <a:solidFill>
                  <a:srgbClr val="474D54"/>
                </a:solidFill>
                <a:latin typeface="Source Serif 4" pitchFamily="34" charset="0"/>
                <a:ea typeface="Source Serif 4" pitchFamily="34" charset="-122"/>
                <a:cs typeface="Source Serif 4" pitchFamily="34" charset="-120"/>
              </a:rPr>
              <a:t> r</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chosen by hand.</a:t>
            </a:r>
            <a:endParaRPr lang="en-US" sz="1500" dirty="0"/>
          </a:p>
        </p:txBody>
      </p:sp>
      <p:sp>
        <p:nvSpPr>
          <p:cNvPr id="4" name="Text 2"/>
          <p:cNvSpPr txBox="1"/>
          <p:nvPr/>
        </p:nvSpPr>
        <p:spPr>
          <a:xfrm>
            <a:off x="6248400" y="3068389"/>
            <a:ext cx="2160782" cy="433388"/>
          </a:xfrm>
          <a:prstGeom prst="rect">
            <a:avLst/>
          </a:prstGeom>
          <a:noFill/>
          <a:ln/>
        </p:spPr>
        <p:txBody>
          <a:bodyPr wrap="none" lIns="0" tIns="0" rIns="0" bIns="0" rtlCol="0" anchor="t"/>
          <a:lstStyle/>
          <a:p>
            <a:pPr algn="l" indent="0" marL="0">
              <a:lnSpc>
                <a:spcPts val="3413"/>
              </a:lnSpc>
              <a:buNone/>
            </a:pPr>
            <a:r>
              <a:rPr lang="en-US" sz="1950" i="1" dirty="0">
                <a:solidFill>
                  <a:srgbClr val="1B1E22"/>
                </a:solidFill>
                <a:latin typeface="Source Serif 4" pitchFamily="34" charset="0"/>
                <a:ea typeface="Source Serif 4" pitchFamily="34" charset="-122"/>
                <a:cs typeface="Source Serif 4" pitchFamily="34" charset="-120"/>
              </a:rPr>
              <a:t>h</a:t>
            </a:r>
            <a:pPr algn="l" indent="0" marL="0">
              <a:lnSpc>
                <a:spcPts val="3413"/>
              </a:lnSpc>
              <a:buNone/>
            </a:pPr>
            <a:r>
              <a:rPr lang="en-US" sz="1950" dirty="0">
                <a:solidFill>
                  <a:srgbClr val="1B1E22"/>
                </a:solidFill>
                <a:latin typeface="Source Serif 4" pitchFamily="34" charset="0"/>
                <a:ea typeface="Source Serif 4" pitchFamily="34" charset="-122"/>
                <a:cs typeface="Source Serif 4" pitchFamily="34" charset="-120"/>
              </a:rPr>
              <a:t> =</a:t>
            </a:r>
            <a:pPr algn="l" indent="0" marL="0">
              <a:lnSpc>
                <a:spcPts val="3413"/>
              </a:lnSpc>
              <a:buNone/>
            </a:pPr>
            <a:r>
              <a:rPr lang="en-US" sz="1950" i="1" dirty="0">
                <a:solidFill>
                  <a:srgbClr val="2D5D92"/>
                </a:solidFill>
                <a:latin typeface="Source Serif 4" pitchFamily="34" charset="0"/>
                <a:ea typeface="Source Serif 4" pitchFamily="34" charset="-122"/>
                <a:cs typeface="Source Serif 4" pitchFamily="34" charset="-120"/>
              </a:rPr>
              <a:t> W</a:t>
            </a:r>
            <a:pPr algn="l" indent="0" marL="0">
              <a:lnSpc>
                <a:spcPts val="3413"/>
              </a:lnSpc>
              <a:buNone/>
            </a:pPr>
            <a:r>
              <a:rPr lang="en-US" sz="1287" dirty="0">
                <a:solidFill>
                  <a:srgbClr val="2D5D92"/>
                </a:solidFill>
                <a:latin typeface="Source Serif 4" pitchFamily="34" charset="0"/>
                <a:ea typeface="Source Serif 4" pitchFamily="34" charset="-122"/>
                <a:cs typeface="Source Serif 4" pitchFamily="34" charset="-120"/>
              </a:rPr>
              <a:t>0</a:t>
            </a:r>
            <a:pPr algn="l" indent="0" marL="0">
              <a:lnSpc>
                <a:spcPts val="3413"/>
              </a:lnSpc>
              <a:buNone/>
            </a:pPr>
            <a:r>
              <a:rPr lang="en-US" sz="1950" i="1" dirty="0">
                <a:solidFill>
                  <a:srgbClr val="1B1E22"/>
                </a:solidFill>
                <a:latin typeface="Source Serif 4" pitchFamily="34" charset="0"/>
                <a:ea typeface="Source Serif 4" pitchFamily="34" charset="-122"/>
                <a:cs typeface="Source Serif 4" pitchFamily="34" charset="-120"/>
              </a:rPr>
              <a:t>x</a:t>
            </a:r>
            <a:pPr algn="l" indent="0" marL="0">
              <a:lnSpc>
                <a:spcPts val="3413"/>
              </a:lnSpc>
              <a:buNone/>
            </a:pPr>
            <a:r>
              <a:rPr lang="en-US" sz="1950" dirty="0">
                <a:solidFill>
                  <a:srgbClr val="1B1E22"/>
                </a:solidFill>
                <a:latin typeface="Source Serif 4" pitchFamily="34" charset="0"/>
                <a:ea typeface="Source Serif 4" pitchFamily="34" charset="-122"/>
                <a:cs typeface="Source Serif 4" pitchFamily="34" charset="-120"/>
              </a:rPr>
              <a:t> +</a:t>
            </a:r>
            <a:pPr algn="l" indent="0" marL="0">
              <a:lnSpc>
                <a:spcPts val="3413"/>
              </a:lnSpc>
              <a:buNone/>
            </a:pPr>
            <a:r>
              <a:rPr lang="en-US" sz="1950" dirty="0">
                <a:solidFill>
                  <a:srgbClr val="C4432C"/>
                </a:solidFill>
                <a:latin typeface="Source Serif 4" pitchFamily="34" charset="0"/>
                <a:ea typeface="Source Serif 4" pitchFamily="34" charset="-122"/>
                <a:cs typeface="Source Serif 4" pitchFamily="34" charset="-120"/>
              </a:rPr>
              <a:t> (α/</a:t>
            </a:r>
            <a:pPr algn="l" indent="0" marL="0">
              <a:lnSpc>
                <a:spcPts val="3413"/>
              </a:lnSpc>
              <a:buNone/>
            </a:pPr>
            <a:r>
              <a:rPr lang="en-US" sz="1950" i="1" dirty="0">
                <a:solidFill>
                  <a:srgbClr val="C4432C"/>
                </a:solidFill>
                <a:latin typeface="Source Serif 4" pitchFamily="34" charset="0"/>
                <a:ea typeface="Source Serif 4" pitchFamily="34" charset="-122"/>
                <a:cs typeface="Source Serif 4" pitchFamily="34" charset="-120"/>
              </a:rPr>
              <a:t>r</a:t>
            </a:r>
            <a:pPr algn="l" indent="0" marL="0">
              <a:lnSpc>
                <a:spcPts val="3413"/>
              </a:lnSpc>
              <a:buNone/>
            </a:pPr>
            <a:r>
              <a:rPr lang="en-US" sz="1950" dirty="0">
                <a:solidFill>
                  <a:srgbClr val="C4432C"/>
                </a:solidFill>
                <a:latin typeface="Source Serif 4" pitchFamily="34" charset="0"/>
                <a:ea typeface="Source Serif 4" pitchFamily="34" charset="-122"/>
                <a:cs typeface="Source Serif 4" pitchFamily="34" charset="-120"/>
              </a:rPr>
              <a:t>)</a:t>
            </a:r>
            <a:pPr algn="l" indent="0" marL="0">
              <a:lnSpc>
                <a:spcPts val="3413"/>
              </a:lnSpc>
              <a:buNone/>
            </a:pPr>
            <a:r>
              <a:rPr lang="en-US" sz="1950" i="1" dirty="0">
                <a:solidFill>
                  <a:srgbClr val="C4432C"/>
                </a:solidFill>
                <a:latin typeface="Source Serif 4" pitchFamily="34" charset="0"/>
                <a:ea typeface="Source Serif 4" pitchFamily="34" charset="-122"/>
                <a:cs typeface="Source Serif 4" pitchFamily="34" charset="-120"/>
              </a:rPr>
              <a:t> BA</a:t>
            </a:r>
            <a:pPr algn="l" indent="0" marL="0">
              <a:lnSpc>
                <a:spcPts val="3413"/>
              </a:lnSpc>
              <a:buNone/>
            </a:pPr>
            <a:r>
              <a:rPr lang="en-US" sz="1950" i="1" dirty="0">
                <a:solidFill>
                  <a:srgbClr val="1B1E22"/>
                </a:solidFill>
                <a:latin typeface="Source Serif 4" pitchFamily="34" charset="0"/>
                <a:ea typeface="Source Serif 4" pitchFamily="34" charset="-122"/>
                <a:cs typeface="Source Serif 4" pitchFamily="34" charset="-120"/>
              </a:rPr>
              <a:t>x</a:t>
            </a:r>
            <a:endParaRPr lang="en-US" sz="1950" dirty="0"/>
          </a:p>
        </p:txBody>
      </p:sp>
      <p:sp>
        <p:nvSpPr>
          <p:cNvPr id="5" name="Text 3"/>
          <p:cNvSpPr txBox="1"/>
          <p:nvPr/>
        </p:nvSpPr>
        <p:spPr>
          <a:xfrm>
            <a:off x="6248400" y="5010894"/>
            <a:ext cx="5360730" cy="557213"/>
          </a:xfrm>
          <a:prstGeom prst="rect">
            <a:avLst/>
          </a:prstGeom>
          <a:noFill/>
          <a:ln/>
        </p:spPr>
        <p:txBody>
          <a:bodyPr wrap="none" lIns="0" tIns="0" rIns="0" bIns="0" rtlCol="0" anchor="t"/>
          <a:lstStyle/>
          <a:p>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B</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starts at zero, so training begins exactly at the pretrained model.</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Only</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A</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and</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get gradients and optimizer state.</a:t>
            </a:r>
            <a:endParaRPr lang="en-US" sz="1536" dirty="0"/>
          </a:p>
        </p:txBody>
      </p:sp>
      <p:sp>
        <p:nvSpPr>
          <p:cNvPr id="6" name="Text 4"/>
          <p:cNvSpPr txBox="1"/>
          <p:nvPr/>
        </p:nvSpPr>
        <p:spPr>
          <a:xfrm>
            <a:off x="762000" y="6290816"/>
            <a:ext cx="8418743"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 Hu et al. 2022, Fig. 1, where orange is trained. Equation (3) and Sec. 4.1. The paper sets α to the first</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it tries and does not tune it.</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26</a:t>
            </a:r>
            <a:endParaRPr lang="en-US" sz="1125"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0712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adds a trainable bypass to a frozen weight</a:t>
            </a:r>
            <a:endParaRPr lang="en-US" sz="2625" dirty="0"/>
          </a:p>
        </p:txBody>
      </p:sp>
      <p:sp>
        <p:nvSpPr>
          <p:cNvPr id="3" name="Text 1"/>
          <p:cNvSpPr txBox="1"/>
          <p:nvPr/>
        </p:nvSpPr>
        <p:spPr>
          <a:xfrm>
            <a:off x="6248400" y="1717328"/>
            <a:ext cx="5356086" cy="857250"/>
          </a:xfrm>
          <a:prstGeom prst="rect">
            <a:avLst/>
          </a:prstGeom>
          <a:noFill/>
          <a:ln/>
        </p:spPr>
        <p:txBody>
          <a:bodyPr wrap="none" lIns="0" tIns="0" rIns="0" bIns="0" rtlCol="0" anchor="t"/>
          <a:lstStyle/>
          <a:p>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After training, the product</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BA</a:t>
            </a: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 is added into the weight once. The</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model is again one matrix per layer, of the same size, so it runs</a:t>
            </a:r>
            <a:br/>
            <a:pPr algn="l" indent="0" marL="0">
              <a:lnSpc>
                <a:spcPts val="225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exactly as fast as before.</a:t>
            </a:r>
            <a:endParaRPr lang="en-US" sz="1500" dirty="0"/>
          </a:p>
        </p:txBody>
      </p:sp>
      <p:sp>
        <p:nvSpPr>
          <p:cNvPr id="4" name="Text 2"/>
          <p:cNvSpPr txBox="1"/>
          <p:nvPr/>
        </p:nvSpPr>
        <p:spPr>
          <a:xfrm>
            <a:off x="6248400" y="2687389"/>
            <a:ext cx="1982629" cy="866775"/>
          </a:xfrm>
          <a:prstGeom prst="rect">
            <a:avLst/>
          </a:prstGeom>
          <a:noFill/>
          <a:ln/>
        </p:spPr>
        <p:txBody>
          <a:bodyPr wrap="none" lIns="0" tIns="0" rIns="0" bIns="0" rtlCol="0" anchor="t"/>
          <a:lstStyle/>
          <a:p>
            <a:pPr algn="l" indent="0" marL="0">
              <a:lnSpc>
                <a:spcPts val="3413"/>
              </a:lnSpc>
              <a:buNone/>
            </a:pPr>
            <a:r>
              <a:rPr lang="en-US" sz="1950" i="1" dirty="0">
                <a:solidFill>
                  <a:srgbClr val="1B1E22"/>
                </a:solidFill>
                <a:latin typeface="Source Serif 4" pitchFamily="34" charset="0"/>
                <a:ea typeface="Source Serif 4" pitchFamily="34" charset="-122"/>
                <a:cs typeface="Source Serif 4" pitchFamily="34" charset="-120"/>
              </a:rPr>
              <a:t>W</a:t>
            </a:r>
            <a:pPr algn="l" indent="0" marL="0">
              <a:lnSpc>
                <a:spcPts val="3413"/>
              </a:lnSpc>
              <a:buNone/>
            </a:pPr>
            <a:r>
              <a:rPr lang="en-US" sz="1950" dirty="0">
                <a:solidFill>
                  <a:srgbClr val="1B1E22"/>
                </a:solidFill>
                <a:latin typeface="Source Serif 4" pitchFamily="34" charset="0"/>
                <a:ea typeface="Source Serif 4" pitchFamily="34" charset="-122"/>
                <a:cs typeface="Source Serif 4" pitchFamily="34" charset="-120"/>
              </a:rPr>
              <a:t> =</a:t>
            </a:r>
            <a:pPr algn="l" indent="0" marL="0">
              <a:lnSpc>
                <a:spcPts val="3413"/>
              </a:lnSpc>
              <a:buNone/>
            </a:pPr>
            <a:r>
              <a:rPr lang="en-US" sz="1950" i="1" dirty="0">
                <a:solidFill>
                  <a:srgbClr val="2D5D92"/>
                </a:solidFill>
                <a:latin typeface="Source Serif 4" pitchFamily="34" charset="0"/>
                <a:ea typeface="Source Serif 4" pitchFamily="34" charset="-122"/>
                <a:cs typeface="Source Serif 4" pitchFamily="34" charset="-120"/>
              </a:rPr>
              <a:t> W</a:t>
            </a:r>
            <a:pPr algn="l" indent="0" marL="0">
              <a:lnSpc>
                <a:spcPts val="3413"/>
              </a:lnSpc>
              <a:buNone/>
            </a:pPr>
            <a:r>
              <a:rPr lang="en-US" sz="1287" dirty="0">
                <a:solidFill>
                  <a:srgbClr val="2D5D92"/>
                </a:solidFill>
                <a:latin typeface="Source Serif 4" pitchFamily="34" charset="0"/>
                <a:ea typeface="Source Serif 4" pitchFamily="34" charset="-122"/>
                <a:cs typeface="Source Serif 4" pitchFamily="34" charset="-120"/>
              </a:rPr>
              <a:t>0</a:t>
            </a:r>
            <a:pPr algn="l" indent="0" marL="0">
              <a:lnSpc>
                <a:spcPts val="3413"/>
              </a:lnSpc>
              <a:buNone/>
            </a:pPr>
            <a:r>
              <a:rPr lang="en-US" sz="1950" dirty="0">
                <a:solidFill>
                  <a:srgbClr val="1B1E22"/>
                </a:solidFill>
                <a:latin typeface="Source Serif 4" pitchFamily="34" charset="0"/>
                <a:ea typeface="Source Serif 4" pitchFamily="34" charset="-122"/>
                <a:cs typeface="Source Serif 4" pitchFamily="34" charset="-120"/>
              </a:rPr>
              <a:t> +</a:t>
            </a:r>
            <a:pPr algn="l" indent="0" marL="0">
              <a:lnSpc>
                <a:spcPts val="3413"/>
              </a:lnSpc>
              <a:buNone/>
            </a:pPr>
            <a:r>
              <a:rPr lang="en-US" sz="1950" dirty="0">
                <a:solidFill>
                  <a:srgbClr val="C4432C"/>
                </a:solidFill>
                <a:latin typeface="Source Serif 4" pitchFamily="34" charset="0"/>
                <a:ea typeface="Source Serif 4" pitchFamily="34" charset="-122"/>
                <a:cs typeface="Source Serif 4" pitchFamily="34" charset="-120"/>
              </a:rPr>
              <a:t> (α/</a:t>
            </a:r>
            <a:pPr algn="l" indent="0" marL="0">
              <a:lnSpc>
                <a:spcPts val="3413"/>
              </a:lnSpc>
              <a:buNone/>
            </a:pPr>
            <a:r>
              <a:rPr lang="en-US" sz="1950" i="1" dirty="0">
                <a:solidFill>
                  <a:srgbClr val="C4432C"/>
                </a:solidFill>
                <a:latin typeface="Source Serif 4" pitchFamily="34" charset="0"/>
                <a:ea typeface="Source Serif 4" pitchFamily="34" charset="-122"/>
                <a:cs typeface="Source Serif 4" pitchFamily="34" charset="-120"/>
              </a:rPr>
              <a:t>r</a:t>
            </a:r>
            <a:pPr algn="l" indent="0" marL="0">
              <a:lnSpc>
                <a:spcPts val="3413"/>
              </a:lnSpc>
              <a:buNone/>
            </a:pPr>
            <a:r>
              <a:rPr lang="en-US" sz="1950" dirty="0">
                <a:solidFill>
                  <a:srgbClr val="C4432C"/>
                </a:solidFill>
                <a:latin typeface="Source Serif 4" pitchFamily="34" charset="0"/>
                <a:ea typeface="Source Serif 4" pitchFamily="34" charset="-122"/>
                <a:cs typeface="Source Serif 4" pitchFamily="34" charset="-120"/>
              </a:rPr>
              <a:t>)</a:t>
            </a:r>
            <a:pPr algn="l" indent="0" marL="0">
              <a:lnSpc>
                <a:spcPts val="3413"/>
              </a:lnSpc>
              <a:buNone/>
            </a:pPr>
            <a:r>
              <a:rPr lang="en-US" sz="1950" i="1" dirty="0">
                <a:solidFill>
                  <a:srgbClr val="C4432C"/>
                </a:solidFill>
                <a:latin typeface="Source Serif 4" pitchFamily="34" charset="0"/>
                <a:ea typeface="Source Serif 4" pitchFamily="34" charset="-122"/>
                <a:cs typeface="Source Serif 4" pitchFamily="34" charset="-120"/>
              </a:rPr>
              <a:t> BA</a:t>
            </a:r>
            <a:br/>
            <a:pPr algn="l" indent="0" marL="0">
              <a:lnSpc>
                <a:spcPts val="3413"/>
              </a:lnSpc>
              <a:buNone/>
            </a:pPr>
            <a:r>
              <a:rPr lang="en-US" sz="1950" i="1" dirty="0">
                <a:solidFill>
                  <a:srgbClr val="1B1E22"/>
                </a:solidFill>
                <a:latin typeface="Source Serif 4" pitchFamily="34" charset="0"/>
                <a:ea typeface="Source Serif 4" pitchFamily="34" charset="-122"/>
                <a:cs typeface="Source Serif 4" pitchFamily="34" charset="-120"/>
              </a:rPr>
              <a:t>h</a:t>
            </a:r>
            <a:pPr algn="l" indent="0" marL="0">
              <a:lnSpc>
                <a:spcPts val="3413"/>
              </a:lnSpc>
              <a:buNone/>
            </a:pPr>
            <a:r>
              <a:rPr lang="en-US" sz="1950" dirty="0">
                <a:solidFill>
                  <a:srgbClr val="1B1E22"/>
                </a:solidFill>
                <a:latin typeface="Source Serif 4" pitchFamily="34" charset="0"/>
                <a:ea typeface="Source Serif 4" pitchFamily="34" charset="-122"/>
                <a:cs typeface="Source Serif 4" pitchFamily="34" charset="-120"/>
              </a:rPr>
              <a:t> =</a:t>
            </a:r>
            <a:pPr algn="l" indent="0" marL="0">
              <a:lnSpc>
                <a:spcPts val="3413"/>
              </a:lnSpc>
              <a:buNone/>
            </a:pPr>
            <a:r>
              <a:rPr lang="en-US" sz="1950" i="1" dirty="0">
                <a:solidFill>
                  <a:srgbClr val="1B1E22"/>
                </a:solidFill>
                <a:latin typeface="Source Serif 4" pitchFamily="34" charset="0"/>
                <a:ea typeface="Source Serif 4" pitchFamily="34" charset="-122"/>
                <a:cs typeface="Source Serif 4" pitchFamily="34" charset="-120"/>
              </a:rPr>
              <a:t> Wx</a:t>
            </a:r>
            <a:endParaRPr lang="en-US" sz="1950" dirty="0"/>
          </a:p>
        </p:txBody>
      </p:sp>
      <p:sp>
        <p:nvSpPr>
          <p:cNvPr id="5" name="Text 3"/>
          <p:cNvSpPr txBox="1"/>
          <p:nvPr/>
        </p:nvSpPr>
        <p:spPr>
          <a:xfrm>
            <a:off x="6248400" y="5010894"/>
            <a:ext cx="5289840" cy="557213"/>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To switch task, subtract this</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and add that task's</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Per task,</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only</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A</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and</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are stored.</a:t>
            </a:r>
            <a:endParaRPr lang="en-US" sz="1463" dirty="0"/>
          </a:p>
        </p:txBody>
      </p:sp>
      <p:sp>
        <p:nvSpPr>
          <p:cNvPr id="6" name="Text 4"/>
          <p:cNvSpPr txBox="1"/>
          <p:nvPr/>
        </p:nvSpPr>
        <p:spPr>
          <a:xfrm>
            <a:off x="762000" y="6290816"/>
            <a:ext cx="8418743"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Figure: Hu et al. 2022, Fig. 1, where orange is trained. Equation (3) and Sec. 4.1. The paper sets α to the first</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it tries and does not tune it.</a:t>
            </a:r>
            <a:endParaRPr lang="en-US" sz="1125" dirty="0"/>
          </a:p>
        </p:txBody>
      </p:sp>
      <p:sp>
        <p:nvSpPr>
          <p:cNvPr id="7" name="Text 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26</a:t>
            </a:r>
            <a:endParaRPr lang="en-US" sz="1125"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5386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a 3 × 3 weight matrix</a:t>
            </a:r>
            <a:endParaRPr lang="en-US" sz="2625" dirty="0"/>
          </a:p>
        </p:txBody>
      </p:sp>
      <p:sp>
        <p:nvSpPr>
          <p:cNvPr id="3" name="Text 1"/>
          <p:cNvSpPr txBox="1"/>
          <p:nvPr/>
        </p:nvSpPr>
        <p:spPr>
          <a:xfrm>
            <a:off x="762000" y="2070675"/>
            <a:ext cx="1173742"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During training</a:t>
            </a:r>
            <a:endParaRPr lang="en-US" sz="1350" dirty="0"/>
          </a:p>
        </p:txBody>
      </p:sp>
      <p:sp>
        <p:nvSpPr>
          <p:cNvPr id="4" name="Text 2"/>
          <p:cNvSpPr txBox="1"/>
          <p:nvPr/>
        </p:nvSpPr>
        <p:spPr>
          <a:xfrm>
            <a:off x="248037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5" name="Text 3"/>
          <p:cNvSpPr txBox="1"/>
          <p:nvPr/>
        </p:nvSpPr>
        <p:spPr>
          <a:xfrm>
            <a:off x="2794695"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6" name="Text 4"/>
          <p:cNvSpPr txBox="1"/>
          <p:nvPr/>
        </p:nvSpPr>
        <p:spPr>
          <a:xfrm>
            <a:off x="3109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 name="Text 5"/>
          <p:cNvSpPr txBox="1"/>
          <p:nvPr/>
        </p:nvSpPr>
        <p:spPr>
          <a:xfrm>
            <a:off x="248037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8" name="Text 6"/>
          <p:cNvSpPr txBox="1"/>
          <p:nvPr/>
        </p:nvSpPr>
        <p:spPr>
          <a:xfrm>
            <a:off x="2794695"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9" name="Text 7"/>
          <p:cNvSpPr txBox="1"/>
          <p:nvPr/>
        </p:nvSpPr>
        <p:spPr>
          <a:xfrm>
            <a:off x="3109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0" name="Text 8"/>
          <p:cNvSpPr txBox="1"/>
          <p:nvPr/>
        </p:nvSpPr>
        <p:spPr>
          <a:xfrm>
            <a:off x="248037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1" name="Text 9"/>
          <p:cNvSpPr txBox="1"/>
          <p:nvPr/>
        </p:nvSpPr>
        <p:spPr>
          <a:xfrm>
            <a:off x="2794695"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12" name="Text 10"/>
          <p:cNvSpPr txBox="1"/>
          <p:nvPr/>
        </p:nvSpPr>
        <p:spPr>
          <a:xfrm>
            <a:off x="3109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13" name="Text 11"/>
          <p:cNvSpPr txBox="1"/>
          <p:nvPr/>
        </p:nvSpPr>
        <p:spPr>
          <a:xfrm>
            <a:off x="2762399" y="2693640"/>
            <a:ext cx="21533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14" name="Text 12"/>
          <p:cNvSpPr txBox="1"/>
          <p:nvPr/>
        </p:nvSpPr>
        <p:spPr>
          <a:xfrm>
            <a:off x="3490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15" name="Text 13"/>
          <p:cNvSpPr txBox="1"/>
          <p:nvPr/>
        </p:nvSpPr>
        <p:spPr>
          <a:xfrm>
            <a:off x="3490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16" name="Text 14"/>
          <p:cNvSpPr txBox="1"/>
          <p:nvPr/>
        </p:nvSpPr>
        <p:spPr>
          <a:xfrm>
            <a:off x="3490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17" name="Text 15"/>
          <p:cNvSpPr txBox="1"/>
          <p:nvPr/>
        </p:nvSpPr>
        <p:spPr>
          <a:xfrm>
            <a:off x="3487936"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18" name="Text 16"/>
          <p:cNvSpPr txBox="1"/>
          <p:nvPr/>
        </p:nvSpPr>
        <p:spPr>
          <a:xfrm>
            <a:off x="3771900"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19" name="Text 17"/>
          <p:cNvSpPr txBox="1"/>
          <p:nvPr/>
        </p:nvSpPr>
        <p:spPr>
          <a:xfrm>
            <a:off x="4095006"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5</a:t>
            </a:r>
            <a:endParaRPr lang="en-US" sz="1350" dirty="0"/>
          </a:p>
        </p:txBody>
      </p:sp>
      <p:sp>
        <p:nvSpPr>
          <p:cNvPr id="20" name="Text 18"/>
          <p:cNvSpPr txBox="1"/>
          <p:nvPr/>
        </p:nvSpPr>
        <p:spPr>
          <a:xfrm>
            <a:off x="4095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21" name="Text 19"/>
          <p:cNvSpPr txBox="1"/>
          <p:nvPr/>
        </p:nvSpPr>
        <p:spPr>
          <a:xfrm>
            <a:off x="4095006" y="23955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22" name="Text 20"/>
          <p:cNvSpPr txBox="1"/>
          <p:nvPr/>
        </p:nvSpPr>
        <p:spPr>
          <a:xfrm>
            <a:off x="4021634" y="2693640"/>
            <a:ext cx="304026"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Wx</a:t>
            </a:r>
            <a:endParaRPr lang="en-US" sz="1350" dirty="0"/>
          </a:p>
        </p:txBody>
      </p:sp>
      <p:sp>
        <p:nvSpPr>
          <p:cNvPr id="23" name="Text 21"/>
          <p:cNvSpPr txBox="1"/>
          <p:nvPr/>
        </p:nvSpPr>
        <p:spPr>
          <a:xfrm>
            <a:off x="762000" y="3327975"/>
            <a:ext cx="1462719" cy="222885"/>
          </a:xfrm>
          <a:prstGeom prst="rect">
            <a:avLst/>
          </a:prstGeom>
          <a:noFill/>
          <a:ln/>
        </p:spPr>
        <p:txBody>
          <a:bodyPr wrap="none" lIns="0" tIns="0" rIns="0" bIns="0" rtlCol="0" anchor="t"/>
          <a:lstStyle/>
          <a:p>
            <a:pPr algn="l" indent="0" marL="0">
              <a:lnSpc>
                <a:spcPts val="1755"/>
              </a:lnSpc>
              <a:buNone/>
            </a:pPr>
            <a:r>
              <a:rPr lang="en-US" sz="1350" dirty="0">
                <a:solidFill>
                  <a:srgbClr val="DAD6CD"/>
                </a:solidFill>
                <a:latin typeface="Source Sans 3 ExtraLight" pitchFamily="34" charset="0"/>
                <a:ea typeface="Source Sans 3 ExtraLight" pitchFamily="34" charset="-122"/>
                <a:cs typeface="Source Sans 3 ExtraLight" pitchFamily="34" charset="-120"/>
              </a:rPr>
              <a:t>After training, once</a:t>
            </a:r>
            <a:endParaRPr lang="en-US" sz="1350" dirty="0"/>
          </a:p>
        </p:txBody>
      </p:sp>
      <p:sp>
        <p:nvSpPr>
          <p:cNvPr id="24" name="Text 22"/>
          <p:cNvSpPr txBox="1"/>
          <p:nvPr/>
        </p:nvSpPr>
        <p:spPr>
          <a:xfrm>
            <a:off x="762000" y="4356675"/>
            <a:ext cx="901482" cy="222885"/>
          </a:xfrm>
          <a:prstGeom prst="rect">
            <a:avLst/>
          </a:prstGeom>
          <a:noFill/>
          <a:ln/>
        </p:spPr>
        <p:txBody>
          <a:bodyPr wrap="none" lIns="0" tIns="0" rIns="0" bIns="0" rtlCol="0" anchor="t"/>
          <a:lstStyle/>
          <a:p>
            <a:pPr algn="l" indent="0" marL="0">
              <a:lnSpc>
                <a:spcPts val="1755"/>
              </a:lnSpc>
              <a:buNone/>
            </a:pPr>
            <a:r>
              <a:rPr lang="en-US" sz="1350" dirty="0">
                <a:solidFill>
                  <a:srgbClr val="DAD6CD"/>
                </a:solidFill>
                <a:latin typeface="Source Sans 3 ExtraLight" pitchFamily="34" charset="0"/>
                <a:ea typeface="Source Sans 3 ExtraLight" pitchFamily="34" charset="-122"/>
                <a:cs typeface="Source Sans 3 ExtraLight" pitchFamily="34" charset="-120"/>
              </a:rPr>
              <a:t>At test time</a:t>
            </a:r>
            <a:endParaRPr lang="en-US" sz="1350" dirty="0"/>
          </a:p>
        </p:txBody>
      </p:sp>
      <p:sp>
        <p:nvSpPr>
          <p:cNvPr id="25" name="Text 23"/>
          <p:cNvSpPr txBox="1"/>
          <p:nvPr/>
        </p:nvSpPr>
        <p:spPr>
          <a:xfrm>
            <a:off x="762000" y="5584478"/>
            <a:ext cx="8610981" cy="28575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Take a tiny weight</a:t>
            </a:r>
            <a:pPr algn="l" indent="0" marL="0">
              <a:lnSpc>
                <a:spcPts val="2250"/>
              </a:lnSpc>
              <a:buNone/>
            </a:pPr>
            <a:r>
              <a:rPr lang="en-US" sz="1575" i="1" dirty="0">
                <a:solidFill>
                  <a:srgbClr val="2D5D92"/>
                </a:solidFill>
                <a:latin typeface="Source Serif 4" pitchFamily="34" charset="0"/>
                <a:ea typeface="Source Serif 4" pitchFamily="34" charset="-122"/>
                <a:cs typeface="Source Serif 4" pitchFamily="34" charset="-120"/>
              </a:rPr>
              <a:t> W</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and an input</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 x</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The frozen path is just the pretrained layer, and</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 Wx</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gives 5, 7 and 8.</a:t>
            </a:r>
            <a:endParaRPr lang="en-US" sz="1500" dirty="0"/>
          </a:p>
        </p:txBody>
      </p:sp>
      <p:sp>
        <p:nvSpPr>
          <p:cNvPr id="26" name="Text 24"/>
          <p:cNvSpPr txBox="1"/>
          <p:nvPr/>
        </p:nvSpPr>
        <p:spPr>
          <a:xfrm>
            <a:off x="762000" y="6290816"/>
            <a:ext cx="90562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Made-up numbers with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and α/</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so every product can be checked by eye. In ViT-B the same happens with 768 × 768 weights and</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8.</a:t>
            </a:r>
            <a:endParaRPr lang="en-US" sz="1125" dirty="0"/>
          </a:p>
        </p:txBody>
      </p:sp>
      <p:sp>
        <p:nvSpPr>
          <p:cNvPr id="27" name="Text 2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27</a:t>
            </a:r>
            <a:endParaRPr lang="en-US" sz="1125"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5386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a 3 × 3 weight matrix</a:t>
            </a:r>
            <a:endParaRPr lang="en-US" sz="2625" dirty="0"/>
          </a:p>
        </p:txBody>
      </p:sp>
      <p:sp>
        <p:nvSpPr>
          <p:cNvPr id="3" name="Text 1"/>
          <p:cNvSpPr txBox="1"/>
          <p:nvPr/>
        </p:nvSpPr>
        <p:spPr>
          <a:xfrm>
            <a:off x="762000" y="2070675"/>
            <a:ext cx="1173742"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During training</a:t>
            </a:r>
            <a:endParaRPr lang="en-US" sz="1350" dirty="0"/>
          </a:p>
        </p:txBody>
      </p:sp>
      <p:sp>
        <p:nvSpPr>
          <p:cNvPr id="4" name="Text 2"/>
          <p:cNvSpPr txBox="1"/>
          <p:nvPr/>
        </p:nvSpPr>
        <p:spPr>
          <a:xfrm>
            <a:off x="248037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5" name="Text 3"/>
          <p:cNvSpPr txBox="1"/>
          <p:nvPr/>
        </p:nvSpPr>
        <p:spPr>
          <a:xfrm>
            <a:off x="2794695"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6" name="Text 4"/>
          <p:cNvSpPr txBox="1"/>
          <p:nvPr/>
        </p:nvSpPr>
        <p:spPr>
          <a:xfrm>
            <a:off x="3109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 name="Text 5"/>
          <p:cNvSpPr txBox="1"/>
          <p:nvPr/>
        </p:nvSpPr>
        <p:spPr>
          <a:xfrm>
            <a:off x="248037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8" name="Text 6"/>
          <p:cNvSpPr txBox="1"/>
          <p:nvPr/>
        </p:nvSpPr>
        <p:spPr>
          <a:xfrm>
            <a:off x="2794695"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9" name="Text 7"/>
          <p:cNvSpPr txBox="1"/>
          <p:nvPr/>
        </p:nvSpPr>
        <p:spPr>
          <a:xfrm>
            <a:off x="3109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0" name="Text 8"/>
          <p:cNvSpPr txBox="1"/>
          <p:nvPr/>
        </p:nvSpPr>
        <p:spPr>
          <a:xfrm>
            <a:off x="248037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1" name="Text 9"/>
          <p:cNvSpPr txBox="1"/>
          <p:nvPr/>
        </p:nvSpPr>
        <p:spPr>
          <a:xfrm>
            <a:off x="2794695"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12" name="Text 10"/>
          <p:cNvSpPr txBox="1"/>
          <p:nvPr/>
        </p:nvSpPr>
        <p:spPr>
          <a:xfrm>
            <a:off x="3109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13" name="Text 11"/>
          <p:cNvSpPr txBox="1"/>
          <p:nvPr/>
        </p:nvSpPr>
        <p:spPr>
          <a:xfrm>
            <a:off x="2762399" y="2693640"/>
            <a:ext cx="21533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14" name="Text 12"/>
          <p:cNvSpPr txBox="1"/>
          <p:nvPr/>
        </p:nvSpPr>
        <p:spPr>
          <a:xfrm>
            <a:off x="3490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15" name="Text 13"/>
          <p:cNvSpPr txBox="1"/>
          <p:nvPr/>
        </p:nvSpPr>
        <p:spPr>
          <a:xfrm>
            <a:off x="3490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16" name="Text 14"/>
          <p:cNvSpPr txBox="1"/>
          <p:nvPr/>
        </p:nvSpPr>
        <p:spPr>
          <a:xfrm>
            <a:off x="3490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17" name="Text 15"/>
          <p:cNvSpPr txBox="1"/>
          <p:nvPr/>
        </p:nvSpPr>
        <p:spPr>
          <a:xfrm>
            <a:off x="3487936"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18" name="Text 16"/>
          <p:cNvSpPr txBox="1"/>
          <p:nvPr/>
        </p:nvSpPr>
        <p:spPr>
          <a:xfrm>
            <a:off x="3771900"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19" name="Text 17"/>
          <p:cNvSpPr txBox="1"/>
          <p:nvPr/>
        </p:nvSpPr>
        <p:spPr>
          <a:xfrm>
            <a:off x="4095006"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0" name="Text 18"/>
          <p:cNvSpPr txBox="1"/>
          <p:nvPr/>
        </p:nvSpPr>
        <p:spPr>
          <a:xfrm>
            <a:off x="4095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21" name="Text 19"/>
          <p:cNvSpPr txBox="1"/>
          <p:nvPr/>
        </p:nvSpPr>
        <p:spPr>
          <a:xfrm>
            <a:off x="4095006" y="23955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22" name="Text 20"/>
          <p:cNvSpPr txBox="1"/>
          <p:nvPr/>
        </p:nvSpPr>
        <p:spPr>
          <a:xfrm>
            <a:off x="4086969" y="2693640"/>
            <a:ext cx="168283"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t>
            </a:r>
            <a:endParaRPr lang="en-US" sz="1350" dirty="0"/>
          </a:p>
        </p:txBody>
      </p:sp>
      <p:sp>
        <p:nvSpPr>
          <p:cNvPr id="23" name="Text 21"/>
          <p:cNvSpPr txBox="1"/>
          <p:nvPr/>
        </p:nvSpPr>
        <p:spPr>
          <a:xfrm>
            <a:off x="4476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4" name="Text 22"/>
          <p:cNvSpPr txBox="1"/>
          <p:nvPr/>
        </p:nvSpPr>
        <p:spPr>
          <a:xfrm>
            <a:off x="4790331"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5" name="Text 23"/>
          <p:cNvSpPr txBox="1"/>
          <p:nvPr/>
        </p:nvSpPr>
        <p:spPr>
          <a:xfrm>
            <a:off x="510465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26" name="Text 24"/>
          <p:cNvSpPr txBox="1"/>
          <p:nvPr/>
        </p:nvSpPr>
        <p:spPr>
          <a:xfrm>
            <a:off x="4777532" y="2693640"/>
            <a:ext cx="178189"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A</a:t>
            </a:r>
            <a:endParaRPr lang="en-US" sz="1350" dirty="0"/>
          </a:p>
        </p:txBody>
      </p:sp>
      <p:sp>
        <p:nvSpPr>
          <p:cNvPr id="27" name="Text 25"/>
          <p:cNvSpPr txBox="1"/>
          <p:nvPr/>
        </p:nvSpPr>
        <p:spPr>
          <a:xfrm>
            <a:off x="5487293"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28" name="Text 26"/>
          <p:cNvSpPr txBox="1"/>
          <p:nvPr/>
        </p:nvSpPr>
        <p:spPr>
          <a:xfrm>
            <a:off x="5487293"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29" name="Text 27"/>
          <p:cNvSpPr txBox="1"/>
          <p:nvPr/>
        </p:nvSpPr>
        <p:spPr>
          <a:xfrm>
            <a:off x="5487293"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30" name="Text 28"/>
          <p:cNvSpPr txBox="1"/>
          <p:nvPr/>
        </p:nvSpPr>
        <p:spPr>
          <a:xfrm>
            <a:off x="5485209"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31" name="Text 29"/>
          <p:cNvSpPr txBox="1"/>
          <p:nvPr/>
        </p:nvSpPr>
        <p:spPr>
          <a:xfrm>
            <a:off x="5769173"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32" name="Text 30"/>
          <p:cNvSpPr txBox="1"/>
          <p:nvPr/>
        </p:nvSpPr>
        <p:spPr>
          <a:xfrm>
            <a:off x="6093916"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5</a:t>
            </a:r>
            <a:endParaRPr lang="en-US" sz="1350" dirty="0"/>
          </a:p>
        </p:txBody>
      </p:sp>
      <p:sp>
        <p:nvSpPr>
          <p:cNvPr id="33" name="Text 31"/>
          <p:cNvSpPr txBox="1"/>
          <p:nvPr/>
        </p:nvSpPr>
        <p:spPr>
          <a:xfrm>
            <a:off x="6093916"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34" name="Text 32"/>
          <p:cNvSpPr txBox="1"/>
          <p:nvPr/>
        </p:nvSpPr>
        <p:spPr>
          <a:xfrm>
            <a:off x="6093916"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35" name="Text 33"/>
          <p:cNvSpPr txBox="1"/>
          <p:nvPr/>
        </p:nvSpPr>
        <p:spPr>
          <a:xfrm>
            <a:off x="6018907" y="2693640"/>
            <a:ext cx="304026"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Wx</a:t>
            </a:r>
            <a:endParaRPr lang="en-US" sz="1350" dirty="0"/>
          </a:p>
        </p:txBody>
      </p:sp>
      <p:sp>
        <p:nvSpPr>
          <p:cNvPr id="36" name="Text 34"/>
          <p:cNvSpPr txBox="1"/>
          <p:nvPr/>
        </p:nvSpPr>
        <p:spPr>
          <a:xfrm>
            <a:off x="6375797"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37" name="Text 35"/>
          <p:cNvSpPr txBox="1"/>
          <p:nvPr/>
        </p:nvSpPr>
        <p:spPr>
          <a:xfrm>
            <a:off x="6712744"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38" name="Text 36"/>
          <p:cNvSpPr txBox="1"/>
          <p:nvPr/>
        </p:nvSpPr>
        <p:spPr>
          <a:xfrm>
            <a:off x="6712744"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0</a:t>
            </a:r>
            <a:endParaRPr lang="en-US" sz="1350" dirty="0"/>
          </a:p>
        </p:txBody>
      </p:sp>
      <p:sp>
        <p:nvSpPr>
          <p:cNvPr id="39" name="Text 37"/>
          <p:cNvSpPr txBox="1"/>
          <p:nvPr/>
        </p:nvSpPr>
        <p:spPr>
          <a:xfrm>
            <a:off x="6712744"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6</a:t>
            </a:r>
            <a:endParaRPr lang="en-US" sz="1350" dirty="0"/>
          </a:p>
        </p:txBody>
      </p:sp>
      <p:sp>
        <p:nvSpPr>
          <p:cNvPr id="40" name="Text 38"/>
          <p:cNvSpPr txBox="1"/>
          <p:nvPr/>
        </p:nvSpPr>
        <p:spPr>
          <a:xfrm>
            <a:off x="6601420" y="2693640"/>
            <a:ext cx="379714"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BAx</a:t>
            </a:r>
            <a:endParaRPr lang="en-US" sz="1350" dirty="0"/>
          </a:p>
        </p:txBody>
      </p:sp>
      <p:sp>
        <p:nvSpPr>
          <p:cNvPr id="41" name="Text 39"/>
          <p:cNvSpPr txBox="1"/>
          <p:nvPr/>
        </p:nvSpPr>
        <p:spPr>
          <a:xfrm>
            <a:off x="7006828"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42" name="Text 40"/>
          <p:cNvSpPr txBox="1"/>
          <p:nvPr/>
        </p:nvSpPr>
        <p:spPr>
          <a:xfrm>
            <a:off x="7329934"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43" name="Text 41"/>
          <p:cNvSpPr txBox="1"/>
          <p:nvPr/>
        </p:nvSpPr>
        <p:spPr>
          <a:xfrm>
            <a:off x="7329934"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44" name="Text 42"/>
          <p:cNvSpPr txBox="1"/>
          <p:nvPr/>
        </p:nvSpPr>
        <p:spPr>
          <a:xfrm>
            <a:off x="7284541" y="2395508"/>
            <a:ext cx="24582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14</a:t>
            </a:r>
            <a:endParaRPr lang="en-US" sz="1350" dirty="0"/>
          </a:p>
        </p:txBody>
      </p:sp>
      <p:sp>
        <p:nvSpPr>
          <p:cNvPr id="45" name="Text 43"/>
          <p:cNvSpPr txBox="1"/>
          <p:nvPr/>
        </p:nvSpPr>
        <p:spPr>
          <a:xfrm>
            <a:off x="7327553" y="2693640"/>
            <a:ext cx="15636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h</a:t>
            </a:r>
            <a:endParaRPr lang="en-US" sz="1350" dirty="0"/>
          </a:p>
        </p:txBody>
      </p:sp>
      <p:sp>
        <p:nvSpPr>
          <p:cNvPr id="46" name="Text 44"/>
          <p:cNvSpPr txBox="1"/>
          <p:nvPr/>
        </p:nvSpPr>
        <p:spPr>
          <a:xfrm>
            <a:off x="762000" y="3327975"/>
            <a:ext cx="1462719" cy="222885"/>
          </a:xfrm>
          <a:prstGeom prst="rect">
            <a:avLst/>
          </a:prstGeom>
          <a:noFill/>
          <a:ln/>
        </p:spPr>
        <p:txBody>
          <a:bodyPr wrap="none" lIns="0" tIns="0" rIns="0" bIns="0" rtlCol="0" anchor="t"/>
          <a:lstStyle/>
          <a:p>
            <a:pPr algn="l" indent="0" marL="0">
              <a:lnSpc>
                <a:spcPts val="1755"/>
              </a:lnSpc>
              <a:buNone/>
            </a:pPr>
            <a:r>
              <a:rPr lang="en-US" sz="1350" dirty="0">
                <a:solidFill>
                  <a:srgbClr val="DAD6CD"/>
                </a:solidFill>
                <a:latin typeface="Source Sans 3 ExtraLight" pitchFamily="34" charset="0"/>
                <a:ea typeface="Source Sans 3 ExtraLight" pitchFamily="34" charset="-122"/>
                <a:cs typeface="Source Sans 3 ExtraLight" pitchFamily="34" charset="-120"/>
              </a:rPr>
              <a:t>After training, once</a:t>
            </a:r>
            <a:endParaRPr lang="en-US" sz="1350" dirty="0"/>
          </a:p>
        </p:txBody>
      </p:sp>
      <p:sp>
        <p:nvSpPr>
          <p:cNvPr id="47" name="Text 45"/>
          <p:cNvSpPr txBox="1"/>
          <p:nvPr/>
        </p:nvSpPr>
        <p:spPr>
          <a:xfrm>
            <a:off x="762000" y="4356675"/>
            <a:ext cx="901482" cy="222885"/>
          </a:xfrm>
          <a:prstGeom prst="rect">
            <a:avLst/>
          </a:prstGeom>
          <a:noFill/>
          <a:ln/>
        </p:spPr>
        <p:txBody>
          <a:bodyPr wrap="none" lIns="0" tIns="0" rIns="0" bIns="0" rtlCol="0" anchor="t"/>
          <a:lstStyle/>
          <a:p>
            <a:pPr algn="l" indent="0" marL="0">
              <a:lnSpc>
                <a:spcPts val="1755"/>
              </a:lnSpc>
              <a:buNone/>
            </a:pPr>
            <a:r>
              <a:rPr lang="en-US" sz="1350" dirty="0">
                <a:solidFill>
                  <a:srgbClr val="DAD6CD"/>
                </a:solidFill>
                <a:latin typeface="Source Sans 3 ExtraLight" pitchFamily="34" charset="0"/>
                <a:ea typeface="Source Sans 3 ExtraLight" pitchFamily="34" charset="-122"/>
                <a:cs typeface="Source Sans 3 ExtraLight" pitchFamily="34" charset="-120"/>
              </a:rPr>
              <a:t>At test time</a:t>
            </a:r>
            <a:endParaRPr lang="en-US" sz="1350" dirty="0"/>
          </a:p>
        </p:txBody>
      </p:sp>
      <p:sp>
        <p:nvSpPr>
          <p:cNvPr id="48" name="Text 46"/>
          <p:cNvSpPr txBox="1"/>
          <p:nvPr/>
        </p:nvSpPr>
        <p:spPr>
          <a:xfrm>
            <a:off x="762000" y="5584478"/>
            <a:ext cx="10427029"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LoRA adds a second path.</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A</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squeezes the input to</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 r</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numbers, here a single 3, and</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B</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expands it back to three; the two paths are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added. In training, only the six red numbers change.</a:t>
            </a:r>
            <a:endParaRPr lang="en-US" sz="1500" dirty="0"/>
          </a:p>
        </p:txBody>
      </p:sp>
      <p:sp>
        <p:nvSpPr>
          <p:cNvPr id="49" name="Text 47"/>
          <p:cNvSpPr txBox="1"/>
          <p:nvPr/>
        </p:nvSpPr>
        <p:spPr>
          <a:xfrm>
            <a:off x="762000" y="6290816"/>
            <a:ext cx="90562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Made-up numbers with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and α/</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so every product can be checked by eye. In ViT-B the same happens with 768 × 768 weights and</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8.</a:t>
            </a:r>
            <a:endParaRPr lang="en-US" sz="1125" dirty="0"/>
          </a:p>
        </p:txBody>
      </p:sp>
      <p:sp>
        <p:nvSpPr>
          <p:cNvPr id="50" name="Text 48"/>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27</a:t>
            </a:r>
            <a:endParaRPr lang="en-US" sz="1125"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5386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a 3 × 3 weight matrix</a:t>
            </a:r>
            <a:endParaRPr lang="en-US" sz="2625" dirty="0"/>
          </a:p>
        </p:txBody>
      </p:sp>
      <p:sp>
        <p:nvSpPr>
          <p:cNvPr id="3" name="Text 1"/>
          <p:cNvSpPr txBox="1"/>
          <p:nvPr/>
        </p:nvSpPr>
        <p:spPr>
          <a:xfrm>
            <a:off x="762000" y="2070675"/>
            <a:ext cx="1173742"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During training</a:t>
            </a:r>
            <a:endParaRPr lang="en-US" sz="1350" dirty="0"/>
          </a:p>
        </p:txBody>
      </p:sp>
      <p:sp>
        <p:nvSpPr>
          <p:cNvPr id="4" name="Text 2"/>
          <p:cNvSpPr txBox="1"/>
          <p:nvPr/>
        </p:nvSpPr>
        <p:spPr>
          <a:xfrm>
            <a:off x="248037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5" name="Text 3"/>
          <p:cNvSpPr txBox="1"/>
          <p:nvPr/>
        </p:nvSpPr>
        <p:spPr>
          <a:xfrm>
            <a:off x="2794695"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6" name="Text 4"/>
          <p:cNvSpPr txBox="1"/>
          <p:nvPr/>
        </p:nvSpPr>
        <p:spPr>
          <a:xfrm>
            <a:off x="3109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 name="Text 5"/>
          <p:cNvSpPr txBox="1"/>
          <p:nvPr/>
        </p:nvSpPr>
        <p:spPr>
          <a:xfrm>
            <a:off x="248037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8" name="Text 6"/>
          <p:cNvSpPr txBox="1"/>
          <p:nvPr/>
        </p:nvSpPr>
        <p:spPr>
          <a:xfrm>
            <a:off x="2794695"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9" name="Text 7"/>
          <p:cNvSpPr txBox="1"/>
          <p:nvPr/>
        </p:nvSpPr>
        <p:spPr>
          <a:xfrm>
            <a:off x="3109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0" name="Text 8"/>
          <p:cNvSpPr txBox="1"/>
          <p:nvPr/>
        </p:nvSpPr>
        <p:spPr>
          <a:xfrm>
            <a:off x="248037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1" name="Text 9"/>
          <p:cNvSpPr txBox="1"/>
          <p:nvPr/>
        </p:nvSpPr>
        <p:spPr>
          <a:xfrm>
            <a:off x="2794695"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12" name="Text 10"/>
          <p:cNvSpPr txBox="1"/>
          <p:nvPr/>
        </p:nvSpPr>
        <p:spPr>
          <a:xfrm>
            <a:off x="3109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13" name="Text 11"/>
          <p:cNvSpPr txBox="1"/>
          <p:nvPr/>
        </p:nvSpPr>
        <p:spPr>
          <a:xfrm>
            <a:off x="2762399" y="2693640"/>
            <a:ext cx="21533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14" name="Text 12"/>
          <p:cNvSpPr txBox="1"/>
          <p:nvPr/>
        </p:nvSpPr>
        <p:spPr>
          <a:xfrm>
            <a:off x="3490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15" name="Text 13"/>
          <p:cNvSpPr txBox="1"/>
          <p:nvPr/>
        </p:nvSpPr>
        <p:spPr>
          <a:xfrm>
            <a:off x="3490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16" name="Text 14"/>
          <p:cNvSpPr txBox="1"/>
          <p:nvPr/>
        </p:nvSpPr>
        <p:spPr>
          <a:xfrm>
            <a:off x="3490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17" name="Text 15"/>
          <p:cNvSpPr txBox="1"/>
          <p:nvPr/>
        </p:nvSpPr>
        <p:spPr>
          <a:xfrm>
            <a:off x="3487936"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18" name="Text 16"/>
          <p:cNvSpPr txBox="1"/>
          <p:nvPr/>
        </p:nvSpPr>
        <p:spPr>
          <a:xfrm>
            <a:off x="3771900"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19" name="Text 17"/>
          <p:cNvSpPr txBox="1"/>
          <p:nvPr/>
        </p:nvSpPr>
        <p:spPr>
          <a:xfrm>
            <a:off x="4095006"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0" name="Text 18"/>
          <p:cNvSpPr txBox="1"/>
          <p:nvPr/>
        </p:nvSpPr>
        <p:spPr>
          <a:xfrm>
            <a:off x="4095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21" name="Text 19"/>
          <p:cNvSpPr txBox="1"/>
          <p:nvPr/>
        </p:nvSpPr>
        <p:spPr>
          <a:xfrm>
            <a:off x="4095006" y="23955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22" name="Text 20"/>
          <p:cNvSpPr txBox="1"/>
          <p:nvPr/>
        </p:nvSpPr>
        <p:spPr>
          <a:xfrm>
            <a:off x="4086969" y="2693640"/>
            <a:ext cx="168283"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t>
            </a:r>
            <a:endParaRPr lang="en-US" sz="1350" dirty="0"/>
          </a:p>
        </p:txBody>
      </p:sp>
      <p:sp>
        <p:nvSpPr>
          <p:cNvPr id="23" name="Text 21"/>
          <p:cNvSpPr txBox="1"/>
          <p:nvPr/>
        </p:nvSpPr>
        <p:spPr>
          <a:xfrm>
            <a:off x="4476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4" name="Text 22"/>
          <p:cNvSpPr txBox="1"/>
          <p:nvPr/>
        </p:nvSpPr>
        <p:spPr>
          <a:xfrm>
            <a:off x="4790331"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5" name="Text 23"/>
          <p:cNvSpPr txBox="1"/>
          <p:nvPr/>
        </p:nvSpPr>
        <p:spPr>
          <a:xfrm>
            <a:off x="510465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26" name="Text 24"/>
          <p:cNvSpPr txBox="1"/>
          <p:nvPr/>
        </p:nvSpPr>
        <p:spPr>
          <a:xfrm>
            <a:off x="4777532" y="2693640"/>
            <a:ext cx="178189"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A</a:t>
            </a:r>
            <a:endParaRPr lang="en-US" sz="1350" dirty="0"/>
          </a:p>
        </p:txBody>
      </p:sp>
      <p:sp>
        <p:nvSpPr>
          <p:cNvPr id="27" name="Text 25"/>
          <p:cNvSpPr txBox="1"/>
          <p:nvPr/>
        </p:nvSpPr>
        <p:spPr>
          <a:xfrm>
            <a:off x="5487293"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28" name="Text 26"/>
          <p:cNvSpPr txBox="1"/>
          <p:nvPr/>
        </p:nvSpPr>
        <p:spPr>
          <a:xfrm>
            <a:off x="5487293"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29" name="Text 27"/>
          <p:cNvSpPr txBox="1"/>
          <p:nvPr/>
        </p:nvSpPr>
        <p:spPr>
          <a:xfrm>
            <a:off x="5487293"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30" name="Text 28"/>
          <p:cNvSpPr txBox="1"/>
          <p:nvPr/>
        </p:nvSpPr>
        <p:spPr>
          <a:xfrm>
            <a:off x="5485209"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31" name="Text 29"/>
          <p:cNvSpPr txBox="1"/>
          <p:nvPr/>
        </p:nvSpPr>
        <p:spPr>
          <a:xfrm>
            <a:off x="5769173"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32" name="Text 30"/>
          <p:cNvSpPr txBox="1"/>
          <p:nvPr/>
        </p:nvSpPr>
        <p:spPr>
          <a:xfrm>
            <a:off x="6093916"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5</a:t>
            </a:r>
            <a:endParaRPr lang="en-US" sz="1350" dirty="0"/>
          </a:p>
        </p:txBody>
      </p:sp>
      <p:sp>
        <p:nvSpPr>
          <p:cNvPr id="33" name="Text 31"/>
          <p:cNvSpPr txBox="1"/>
          <p:nvPr/>
        </p:nvSpPr>
        <p:spPr>
          <a:xfrm>
            <a:off x="6093916"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34" name="Text 32"/>
          <p:cNvSpPr txBox="1"/>
          <p:nvPr/>
        </p:nvSpPr>
        <p:spPr>
          <a:xfrm>
            <a:off x="6093916"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35" name="Text 33"/>
          <p:cNvSpPr txBox="1"/>
          <p:nvPr/>
        </p:nvSpPr>
        <p:spPr>
          <a:xfrm>
            <a:off x="6018907" y="2693640"/>
            <a:ext cx="304026"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Wx</a:t>
            </a:r>
            <a:endParaRPr lang="en-US" sz="1350" dirty="0"/>
          </a:p>
        </p:txBody>
      </p:sp>
      <p:sp>
        <p:nvSpPr>
          <p:cNvPr id="36" name="Text 34"/>
          <p:cNvSpPr txBox="1"/>
          <p:nvPr/>
        </p:nvSpPr>
        <p:spPr>
          <a:xfrm>
            <a:off x="6375797"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37" name="Text 35"/>
          <p:cNvSpPr txBox="1"/>
          <p:nvPr/>
        </p:nvSpPr>
        <p:spPr>
          <a:xfrm>
            <a:off x="6712744"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38" name="Text 36"/>
          <p:cNvSpPr txBox="1"/>
          <p:nvPr/>
        </p:nvSpPr>
        <p:spPr>
          <a:xfrm>
            <a:off x="6712744"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0</a:t>
            </a:r>
            <a:endParaRPr lang="en-US" sz="1350" dirty="0"/>
          </a:p>
        </p:txBody>
      </p:sp>
      <p:sp>
        <p:nvSpPr>
          <p:cNvPr id="39" name="Text 37"/>
          <p:cNvSpPr txBox="1"/>
          <p:nvPr/>
        </p:nvSpPr>
        <p:spPr>
          <a:xfrm>
            <a:off x="6712744"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6</a:t>
            </a:r>
            <a:endParaRPr lang="en-US" sz="1350" dirty="0"/>
          </a:p>
        </p:txBody>
      </p:sp>
      <p:sp>
        <p:nvSpPr>
          <p:cNvPr id="40" name="Text 38"/>
          <p:cNvSpPr txBox="1"/>
          <p:nvPr/>
        </p:nvSpPr>
        <p:spPr>
          <a:xfrm>
            <a:off x="6601420" y="2693640"/>
            <a:ext cx="379714"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BAx</a:t>
            </a:r>
            <a:endParaRPr lang="en-US" sz="1350" dirty="0"/>
          </a:p>
        </p:txBody>
      </p:sp>
      <p:sp>
        <p:nvSpPr>
          <p:cNvPr id="41" name="Text 39"/>
          <p:cNvSpPr txBox="1"/>
          <p:nvPr/>
        </p:nvSpPr>
        <p:spPr>
          <a:xfrm>
            <a:off x="7006828"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42" name="Text 40"/>
          <p:cNvSpPr txBox="1"/>
          <p:nvPr/>
        </p:nvSpPr>
        <p:spPr>
          <a:xfrm>
            <a:off x="7329934"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43" name="Text 41"/>
          <p:cNvSpPr txBox="1"/>
          <p:nvPr/>
        </p:nvSpPr>
        <p:spPr>
          <a:xfrm>
            <a:off x="7329934"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44" name="Text 42"/>
          <p:cNvSpPr txBox="1"/>
          <p:nvPr/>
        </p:nvSpPr>
        <p:spPr>
          <a:xfrm>
            <a:off x="7284541" y="2395508"/>
            <a:ext cx="24582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14</a:t>
            </a:r>
            <a:endParaRPr lang="en-US" sz="1350" dirty="0"/>
          </a:p>
        </p:txBody>
      </p:sp>
      <p:sp>
        <p:nvSpPr>
          <p:cNvPr id="45" name="Text 43"/>
          <p:cNvSpPr txBox="1"/>
          <p:nvPr/>
        </p:nvSpPr>
        <p:spPr>
          <a:xfrm>
            <a:off x="7327553" y="2693640"/>
            <a:ext cx="15636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h</a:t>
            </a:r>
            <a:endParaRPr lang="en-US" sz="1350" dirty="0"/>
          </a:p>
        </p:txBody>
      </p:sp>
      <p:sp>
        <p:nvSpPr>
          <p:cNvPr id="46" name="Text 44"/>
          <p:cNvSpPr txBox="1"/>
          <p:nvPr/>
        </p:nvSpPr>
        <p:spPr>
          <a:xfrm>
            <a:off x="762000" y="3327975"/>
            <a:ext cx="1462719"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After training, once</a:t>
            </a:r>
            <a:endParaRPr lang="en-US" sz="1350" dirty="0"/>
          </a:p>
        </p:txBody>
      </p:sp>
      <p:sp>
        <p:nvSpPr>
          <p:cNvPr id="47" name="Text 45"/>
          <p:cNvSpPr txBox="1"/>
          <p:nvPr/>
        </p:nvSpPr>
        <p:spPr>
          <a:xfrm>
            <a:off x="2478732"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48" name="Text 46"/>
          <p:cNvSpPr txBox="1"/>
          <p:nvPr/>
        </p:nvSpPr>
        <p:spPr>
          <a:xfrm>
            <a:off x="2478732"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49" name="Text 47"/>
          <p:cNvSpPr txBox="1"/>
          <p:nvPr/>
        </p:nvSpPr>
        <p:spPr>
          <a:xfrm>
            <a:off x="2478732"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50" name="Text 48"/>
          <p:cNvSpPr txBox="1"/>
          <p:nvPr/>
        </p:nvSpPr>
        <p:spPr>
          <a:xfrm>
            <a:off x="2470696" y="3950940"/>
            <a:ext cx="168283"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t>
            </a:r>
            <a:endParaRPr lang="en-US" sz="1350" dirty="0"/>
          </a:p>
        </p:txBody>
      </p:sp>
      <p:sp>
        <p:nvSpPr>
          <p:cNvPr id="51" name="Text 49"/>
          <p:cNvSpPr txBox="1"/>
          <p:nvPr/>
        </p:nvSpPr>
        <p:spPr>
          <a:xfrm>
            <a:off x="2859732"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2" name="Text 50"/>
          <p:cNvSpPr txBox="1"/>
          <p:nvPr/>
        </p:nvSpPr>
        <p:spPr>
          <a:xfrm>
            <a:off x="3174057"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3" name="Text 51"/>
          <p:cNvSpPr txBox="1"/>
          <p:nvPr/>
        </p:nvSpPr>
        <p:spPr>
          <a:xfrm>
            <a:off x="3488382"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54" name="Text 52"/>
          <p:cNvSpPr txBox="1"/>
          <p:nvPr/>
        </p:nvSpPr>
        <p:spPr>
          <a:xfrm>
            <a:off x="3161258" y="3950940"/>
            <a:ext cx="178189"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A</a:t>
            </a:r>
            <a:endParaRPr lang="en-US" sz="1350" dirty="0"/>
          </a:p>
        </p:txBody>
      </p:sp>
      <p:sp>
        <p:nvSpPr>
          <p:cNvPr id="55" name="Text 53"/>
          <p:cNvSpPr txBox="1"/>
          <p:nvPr/>
        </p:nvSpPr>
        <p:spPr>
          <a:xfrm>
            <a:off x="3771900" y="32927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56" name="Text 54"/>
          <p:cNvSpPr txBox="1"/>
          <p:nvPr/>
        </p:nvSpPr>
        <p:spPr>
          <a:xfrm>
            <a:off x="4095006"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7" name="Text 55"/>
          <p:cNvSpPr txBox="1"/>
          <p:nvPr/>
        </p:nvSpPr>
        <p:spPr>
          <a:xfrm>
            <a:off x="4409331"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8" name="Text 56"/>
          <p:cNvSpPr txBox="1"/>
          <p:nvPr/>
        </p:nvSpPr>
        <p:spPr>
          <a:xfrm>
            <a:off x="4723656"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59" name="Text 57"/>
          <p:cNvSpPr txBox="1"/>
          <p:nvPr/>
        </p:nvSpPr>
        <p:spPr>
          <a:xfrm>
            <a:off x="4095006"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0" name="Text 58"/>
          <p:cNvSpPr txBox="1"/>
          <p:nvPr/>
        </p:nvSpPr>
        <p:spPr>
          <a:xfrm>
            <a:off x="4409331"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1" name="Text 59"/>
          <p:cNvSpPr txBox="1"/>
          <p:nvPr/>
        </p:nvSpPr>
        <p:spPr>
          <a:xfrm>
            <a:off x="4723656"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2" name="Text 60"/>
          <p:cNvSpPr txBox="1"/>
          <p:nvPr/>
        </p:nvSpPr>
        <p:spPr>
          <a:xfrm>
            <a:off x="4095006"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63" name="Text 61"/>
          <p:cNvSpPr txBox="1"/>
          <p:nvPr/>
        </p:nvSpPr>
        <p:spPr>
          <a:xfrm>
            <a:off x="4409331"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64" name="Text 62"/>
          <p:cNvSpPr txBox="1"/>
          <p:nvPr/>
        </p:nvSpPr>
        <p:spPr>
          <a:xfrm>
            <a:off x="4723656"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5" name="Text 63"/>
          <p:cNvSpPr txBox="1"/>
          <p:nvPr/>
        </p:nvSpPr>
        <p:spPr>
          <a:xfrm>
            <a:off x="4345335" y="3950940"/>
            <a:ext cx="284524"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a:t>
            </a:r>
            <a:endParaRPr lang="en-US" sz="1350" dirty="0"/>
          </a:p>
        </p:txBody>
      </p:sp>
      <p:sp>
        <p:nvSpPr>
          <p:cNvPr id="66" name="Text 64"/>
          <p:cNvSpPr txBox="1"/>
          <p:nvPr/>
        </p:nvSpPr>
        <p:spPr>
          <a:xfrm>
            <a:off x="5620643"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67" name="Text 65"/>
          <p:cNvSpPr txBox="1"/>
          <p:nvPr/>
        </p:nvSpPr>
        <p:spPr>
          <a:xfrm>
            <a:off x="5934968"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68" name="Text 66"/>
          <p:cNvSpPr txBox="1"/>
          <p:nvPr/>
        </p:nvSpPr>
        <p:spPr>
          <a:xfrm>
            <a:off x="6249293"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69" name="Text 67"/>
          <p:cNvSpPr txBox="1"/>
          <p:nvPr/>
        </p:nvSpPr>
        <p:spPr>
          <a:xfrm>
            <a:off x="5620643"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0" name="Text 68"/>
          <p:cNvSpPr txBox="1"/>
          <p:nvPr/>
        </p:nvSpPr>
        <p:spPr>
          <a:xfrm>
            <a:off x="5934968"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71" name="Text 69"/>
          <p:cNvSpPr txBox="1"/>
          <p:nvPr/>
        </p:nvSpPr>
        <p:spPr>
          <a:xfrm>
            <a:off x="6249293"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72" name="Text 70"/>
          <p:cNvSpPr txBox="1"/>
          <p:nvPr/>
        </p:nvSpPr>
        <p:spPr>
          <a:xfrm>
            <a:off x="5620643"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73" name="Text 71"/>
          <p:cNvSpPr txBox="1"/>
          <p:nvPr/>
        </p:nvSpPr>
        <p:spPr>
          <a:xfrm>
            <a:off x="5934968"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4" name="Text 72"/>
          <p:cNvSpPr txBox="1"/>
          <p:nvPr/>
        </p:nvSpPr>
        <p:spPr>
          <a:xfrm>
            <a:off x="6249293"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75" name="Text 73"/>
          <p:cNvSpPr txBox="1"/>
          <p:nvPr/>
        </p:nvSpPr>
        <p:spPr>
          <a:xfrm>
            <a:off x="5902672" y="3950940"/>
            <a:ext cx="21533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76" name="Text 74"/>
          <p:cNvSpPr txBox="1"/>
          <p:nvPr/>
        </p:nvSpPr>
        <p:spPr>
          <a:xfrm>
            <a:off x="6531173" y="32927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77" name="Text 75"/>
          <p:cNvSpPr txBox="1"/>
          <p:nvPr/>
        </p:nvSpPr>
        <p:spPr>
          <a:xfrm>
            <a:off x="6854279"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78" name="Text 76"/>
          <p:cNvSpPr txBox="1"/>
          <p:nvPr/>
        </p:nvSpPr>
        <p:spPr>
          <a:xfrm>
            <a:off x="7168604"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79" name="Text 77"/>
          <p:cNvSpPr txBox="1"/>
          <p:nvPr/>
        </p:nvSpPr>
        <p:spPr>
          <a:xfrm>
            <a:off x="7482929"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0" name="Text 78"/>
          <p:cNvSpPr txBox="1"/>
          <p:nvPr/>
        </p:nvSpPr>
        <p:spPr>
          <a:xfrm>
            <a:off x="6854279"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1" name="Text 79"/>
          <p:cNvSpPr txBox="1"/>
          <p:nvPr/>
        </p:nvSpPr>
        <p:spPr>
          <a:xfrm>
            <a:off x="7168604"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2" name="Text 80"/>
          <p:cNvSpPr txBox="1"/>
          <p:nvPr/>
        </p:nvSpPr>
        <p:spPr>
          <a:xfrm>
            <a:off x="7482929"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3" name="Text 81"/>
          <p:cNvSpPr txBox="1"/>
          <p:nvPr/>
        </p:nvSpPr>
        <p:spPr>
          <a:xfrm>
            <a:off x="6854279"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84" name="Text 82"/>
          <p:cNvSpPr txBox="1"/>
          <p:nvPr/>
        </p:nvSpPr>
        <p:spPr>
          <a:xfrm>
            <a:off x="7168604"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85" name="Text 83"/>
          <p:cNvSpPr txBox="1"/>
          <p:nvPr/>
        </p:nvSpPr>
        <p:spPr>
          <a:xfrm>
            <a:off x="7482929"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6" name="Text 84"/>
          <p:cNvSpPr txBox="1"/>
          <p:nvPr/>
        </p:nvSpPr>
        <p:spPr>
          <a:xfrm>
            <a:off x="7104608" y="3950940"/>
            <a:ext cx="284524"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a:t>
            </a:r>
            <a:endParaRPr lang="en-US" sz="1350" dirty="0"/>
          </a:p>
        </p:txBody>
      </p:sp>
      <p:sp>
        <p:nvSpPr>
          <p:cNvPr id="87" name="Text 85"/>
          <p:cNvSpPr txBox="1"/>
          <p:nvPr/>
        </p:nvSpPr>
        <p:spPr>
          <a:xfrm>
            <a:off x="7766447" y="32927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88" name="Text 86"/>
          <p:cNvSpPr txBox="1"/>
          <p:nvPr/>
        </p:nvSpPr>
        <p:spPr>
          <a:xfrm>
            <a:off x="8089553"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3</a:t>
            </a:r>
            <a:endParaRPr lang="en-US" sz="1350" dirty="0"/>
          </a:p>
        </p:txBody>
      </p:sp>
      <p:sp>
        <p:nvSpPr>
          <p:cNvPr id="89" name="Text 87"/>
          <p:cNvSpPr txBox="1"/>
          <p:nvPr/>
        </p:nvSpPr>
        <p:spPr>
          <a:xfrm>
            <a:off x="8403878"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90" name="Text 88"/>
          <p:cNvSpPr txBox="1"/>
          <p:nvPr/>
        </p:nvSpPr>
        <p:spPr>
          <a:xfrm>
            <a:off x="8719840"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91" name="Text 89"/>
          <p:cNvSpPr txBox="1"/>
          <p:nvPr/>
        </p:nvSpPr>
        <p:spPr>
          <a:xfrm>
            <a:off x="8091190"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92" name="Text 90"/>
          <p:cNvSpPr txBox="1"/>
          <p:nvPr/>
        </p:nvSpPr>
        <p:spPr>
          <a:xfrm>
            <a:off x="8405515"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93" name="Text 91"/>
          <p:cNvSpPr txBox="1"/>
          <p:nvPr/>
        </p:nvSpPr>
        <p:spPr>
          <a:xfrm>
            <a:off x="8719840"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94" name="Text 92"/>
          <p:cNvSpPr txBox="1"/>
          <p:nvPr/>
        </p:nvSpPr>
        <p:spPr>
          <a:xfrm>
            <a:off x="8089553"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95" name="Text 93"/>
          <p:cNvSpPr txBox="1"/>
          <p:nvPr/>
        </p:nvSpPr>
        <p:spPr>
          <a:xfrm>
            <a:off x="8403878"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3</a:t>
            </a:r>
            <a:endParaRPr lang="en-US" sz="1350" dirty="0"/>
          </a:p>
        </p:txBody>
      </p:sp>
      <p:sp>
        <p:nvSpPr>
          <p:cNvPr id="96" name="Text 94"/>
          <p:cNvSpPr txBox="1"/>
          <p:nvPr/>
        </p:nvSpPr>
        <p:spPr>
          <a:xfrm>
            <a:off x="8719840"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97" name="Text 95"/>
          <p:cNvSpPr txBox="1"/>
          <p:nvPr/>
        </p:nvSpPr>
        <p:spPr>
          <a:xfrm>
            <a:off x="8351044" y="3950940"/>
            <a:ext cx="26130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98" name="Text 96"/>
          <p:cNvSpPr txBox="1"/>
          <p:nvPr/>
        </p:nvSpPr>
        <p:spPr>
          <a:xfrm>
            <a:off x="762000" y="4585275"/>
            <a:ext cx="901482" cy="222885"/>
          </a:xfrm>
          <a:prstGeom prst="rect">
            <a:avLst/>
          </a:prstGeom>
          <a:noFill/>
          <a:ln/>
        </p:spPr>
        <p:txBody>
          <a:bodyPr wrap="none" lIns="0" tIns="0" rIns="0" bIns="0" rtlCol="0" anchor="t"/>
          <a:lstStyle/>
          <a:p>
            <a:pPr algn="l" indent="0" marL="0">
              <a:lnSpc>
                <a:spcPts val="1755"/>
              </a:lnSpc>
              <a:buNone/>
            </a:pPr>
            <a:r>
              <a:rPr lang="en-US" sz="1350" dirty="0">
                <a:solidFill>
                  <a:srgbClr val="DAD6CD"/>
                </a:solidFill>
                <a:latin typeface="Source Sans 3 ExtraLight" pitchFamily="34" charset="0"/>
                <a:ea typeface="Source Sans 3 ExtraLight" pitchFamily="34" charset="-122"/>
                <a:cs typeface="Source Sans 3 ExtraLight" pitchFamily="34" charset="-120"/>
              </a:rPr>
              <a:t>At test time</a:t>
            </a:r>
            <a:endParaRPr lang="en-US" sz="1350" dirty="0"/>
          </a:p>
        </p:txBody>
      </p:sp>
      <p:sp>
        <p:nvSpPr>
          <p:cNvPr id="99" name="Text 97"/>
          <p:cNvSpPr txBox="1"/>
          <p:nvPr/>
        </p:nvSpPr>
        <p:spPr>
          <a:xfrm>
            <a:off x="762000" y="5584478"/>
            <a:ext cx="10678239"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After training,</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B</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times</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A</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is worked out once. A column times a row is a full 3 × 3 matrix, the same shape as</a:t>
            </a:r>
            <a:pPr algn="l" indent="0" marL="0">
              <a:lnSpc>
                <a:spcPts val="2250"/>
              </a:lnSpc>
              <a:buNone/>
            </a:pPr>
            <a:r>
              <a:rPr lang="en-US" sz="1575" i="1" dirty="0">
                <a:solidFill>
                  <a:srgbClr val="2D5D92"/>
                </a:solidFill>
                <a:latin typeface="Source Serif 4" pitchFamily="34" charset="0"/>
                <a:ea typeface="Source Serif 4" pitchFamily="34" charset="-122"/>
                <a:cs typeface="Source Serif 4" pitchFamily="34" charset="-120"/>
              </a:rPr>
              <a:t> W</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so it is simply added</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to it; the red cells are the ones that changed.</a:t>
            </a:r>
            <a:endParaRPr lang="en-US" sz="1500" dirty="0"/>
          </a:p>
        </p:txBody>
      </p:sp>
      <p:sp>
        <p:nvSpPr>
          <p:cNvPr id="100" name="Text 98"/>
          <p:cNvSpPr txBox="1"/>
          <p:nvPr/>
        </p:nvSpPr>
        <p:spPr>
          <a:xfrm>
            <a:off x="762000" y="6290816"/>
            <a:ext cx="90562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Made-up numbers with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and α/</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so every product can be checked by eye. In ViT-B the same happens with 768 × 768 weights and</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8.</a:t>
            </a:r>
            <a:endParaRPr lang="en-US" sz="1125" dirty="0"/>
          </a:p>
        </p:txBody>
      </p:sp>
      <p:sp>
        <p:nvSpPr>
          <p:cNvPr id="101" name="Text 9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27</a:t>
            </a:r>
            <a:endParaRPr lang="en-US" sz="1125"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45386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a 3 × 3 weight matrix</a:t>
            </a:r>
            <a:endParaRPr lang="en-US" sz="2625" dirty="0"/>
          </a:p>
        </p:txBody>
      </p:sp>
      <p:sp>
        <p:nvSpPr>
          <p:cNvPr id="3" name="Text 1"/>
          <p:cNvSpPr txBox="1"/>
          <p:nvPr/>
        </p:nvSpPr>
        <p:spPr>
          <a:xfrm>
            <a:off x="762000" y="2070675"/>
            <a:ext cx="1173742"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During training</a:t>
            </a:r>
            <a:endParaRPr lang="en-US" sz="1350" dirty="0"/>
          </a:p>
        </p:txBody>
      </p:sp>
      <p:sp>
        <p:nvSpPr>
          <p:cNvPr id="4" name="Text 2"/>
          <p:cNvSpPr txBox="1"/>
          <p:nvPr/>
        </p:nvSpPr>
        <p:spPr>
          <a:xfrm>
            <a:off x="248037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5" name="Text 3"/>
          <p:cNvSpPr txBox="1"/>
          <p:nvPr/>
        </p:nvSpPr>
        <p:spPr>
          <a:xfrm>
            <a:off x="2794695"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6" name="Text 4"/>
          <p:cNvSpPr txBox="1"/>
          <p:nvPr/>
        </p:nvSpPr>
        <p:spPr>
          <a:xfrm>
            <a:off x="3109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 name="Text 5"/>
          <p:cNvSpPr txBox="1"/>
          <p:nvPr/>
        </p:nvSpPr>
        <p:spPr>
          <a:xfrm>
            <a:off x="248037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8" name="Text 6"/>
          <p:cNvSpPr txBox="1"/>
          <p:nvPr/>
        </p:nvSpPr>
        <p:spPr>
          <a:xfrm>
            <a:off x="2794695"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9" name="Text 7"/>
          <p:cNvSpPr txBox="1"/>
          <p:nvPr/>
        </p:nvSpPr>
        <p:spPr>
          <a:xfrm>
            <a:off x="3109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0" name="Text 8"/>
          <p:cNvSpPr txBox="1"/>
          <p:nvPr/>
        </p:nvSpPr>
        <p:spPr>
          <a:xfrm>
            <a:off x="248037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1" name="Text 9"/>
          <p:cNvSpPr txBox="1"/>
          <p:nvPr/>
        </p:nvSpPr>
        <p:spPr>
          <a:xfrm>
            <a:off x="2794695"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12" name="Text 10"/>
          <p:cNvSpPr txBox="1"/>
          <p:nvPr/>
        </p:nvSpPr>
        <p:spPr>
          <a:xfrm>
            <a:off x="3109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13" name="Text 11"/>
          <p:cNvSpPr txBox="1"/>
          <p:nvPr/>
        </p:nvSpPr>
        <p:spPr>
          <a:xfrm>
            <a:off x="2762399" y="2693640"/>
            <a:ext cx="21533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14" name="Text 12"/>
          <p:cNvSpPr txBox="1"/>
          <p:nvPr/>
        </p:nvSpPr>
        <p:spPr>
          <a:xfrm>
            <a:off x="3490020"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15" name="Text 13"/>
          <p:cNvSpPr txBox="1"/>
          <p:nvPr/>
        </p:nvSpPr>
        <p:spPr>
          <a:xfrm>
            <a:off x="3490020"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16" name="Text 14"/>
          <p:cNvSpPr txBox="1"/>
          <p:nvPr/>
        </p:nvSpPr>
        <p:spPr>
          <a:xfrm>
            <a:off x="3490020"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17" name="Text 15"/>
          <p:cNvSpPr txBox="1"/>
          <p:nvPr/>
        </p:nvSpPr>
        <p:spPr>
          <a:xfrm>
            <a:off x="3487936"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18" name="Text 16"/>
          <p:cNvSpPr txBox="1"/>
          <p:nvPr/>
        </p:nvSpPr>
        <p:spPr>
          <a:xfrm>
            <a:off x="3771900"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19" name="Text 17"/>
          <p:cNvSpPr txBox="1"/>
          <p:nvPr/>
        </p:nvSpPr>
        <p:spPr>
          <a:xfrm>
            <a:off x="4095006"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0" name="Text 18"/>
          <p:cNvSpPr txBox="1"/>
          <p:nvPr/>
        </p:nvSpPr>
        <p:spPr>
          <a:xfrm>
            <a:off x="4095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21" name="Text 19"/>
          <p:cNvSpPr txBox="1"/>
          <p:nvPr/>
        </p:nvSpPr>
        <p:spPr>
          <a:xfrm>
            <a:off x="4095006" y="23955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22" name="Text 20"/>
          <p:cNvSpPr txBox="1"/>
          <p:nvPr/>
        </p:nvSpPr>
        <p:spPr>
          <a:xfrm>
            <a:off x="4086969" y="2693640"/>
            <a:ext cx="168283"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t>
            </a:r>
            <a:endParaRPr lang="en-US" sz="1350" dirty="0"/>
          </a:p>
        </p:txBody>
      </p:sp>
      <p:sp>
        <p:nvSpPr>
          <p:cNvPr id="23" name="Text 21"/>
          <p:cNvSpPr txBox="1"/>
          <p:nvPr/>
        </p:nvSpPr>
        <p:spPr>
          <a:xfrm>
            <a:off x="447600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4" name="Text 22"/>
          <p:cNvSpPr txBox="1"/>
          <p:nvPr/>
        </p:nvSpPr>
        <p:spPr>
          <a:xfrm>
            <a:off x="4790331"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25" name="Text 23"/>
          <p:cNvSpPr txBox="1"/>
          <p:nvPr/>
        </p:nvSpPr>
        <p:spPr>
          <a:xfrm>
            <a:off x="5104656"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26" name="Text 24"/>
          <p:cNvSpPr txBox="1"/>
          <p:nvPr/>
        </p:nvSpPr>
        <p:spPr>
          <a:xfrm>
            <a:off x="4777532" y="2693640"/>
            <a:ext cx="178189"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A</a:t>
            </a:r>
            <a:endParaRPr lang="en-US" sz="1350" dirty="0"/>
          </a:p>
        </p:txBody>
      </p:sp>
      <p:sp>
        <p:nvSpPr>
          <p:cNvPr id="27" name="Text 25"/>
          <p:cNvSpPr txBox="1"/>
          <p:nvPr/>
        </p:nvSpPr>
        <p:spPr>
          <a:xfrm>
            <a:off x="5487293"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28" name="Text 26"/>
          <p:cNvSpPr txBox="1"/>
          <p:nvPr/>
        </p:nvSpPr>
        <p:spPr>
          <a:xfrm>
            <a:off x="5487293"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29" name="Text 27"/>
          <p:cNvSpPr txBox="1"/>
          <p:nvPr/>
        </p:nvSpPr>
        <p:spPr>
          <a:xfrm>
            <a:off x="5487293"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30" name="Text 28"/>
          <p:cNvSpPr txBox="1"/>
          <p:nvPr/>
        </p:nvSpPr>
        <p:spPr>
          <a:xfrm>
            <a:off x="5485209" y="26936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31" name="Text 29"/>
          <p:cNvSpPr txBox="1"/>
          <p:nvPr/>
        </p:nvSpPr>
        <p:spPr>
          <a:xfrm>
            <a:off x="5769173"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32" name="Text 30"/>
          <p:cNvSpPr txBox="1"/>
          <p:nvPr/>
        </p:nvSpPr>
        <p:spPr>
          <a:xfrm>
            <a:off x="6093916"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5</a:t>
            </a:r>
            <a:endParaRPr lang="en-US" sz="1350" dirty="0"/>
          </a:p>
        </p:txBody>
      </p:sp>
      <p:sp>
        <p:nvSpPr>
          <p:cNvPr id="33" name="Text 31"/>
          <p:cNvSpPr txBox="1"/>
          <p:nvPr/>
        </p:nvSpPr>
        <p:spPr>
          <a:xfrm>
            <a:off x="6093916"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34" name="Text 32"/>
          <p:cNvSpPr txBox="1"/>
          <p:nvPr/>
        </p:nvSpPr>
        <p:spPr>
          <a:xfrm>
            <a:off x="6093916"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35" name="Text 33"/>
          <p:cNvSpPr txBox="1"/>
          <p:nvPr/>
        </p:nvSpPr>
        <p:spPr>
          <a:xfrm>
            <a:off x="6018907" y="2693640"/>
            <a:ext cx="304026"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Wx</a:t>
            </a:r>
            <a:endParaRPr lang="en-US" sz="1350" dirty="0"/>
          </a:p>
        </p:txBody>
      </p:sp>
      <p:sp>
        <p:nvSpPr>
          <p:cNvPr id="36" name="Text 34"/>
          <p:cNvSpPr txBox="1"/>
          <p:nvPr/>
        </p:nvSpPr>
        <p:spPr>
          <a:xfrm>
            <a:off x="6375797"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37" name="Text 35"/>
          <p:cNvSpPr txBox="1"/>
          <p:nvPr/>
        </p:nvSpPr>
        <p:spPr>
          <a:xfrm>
            <a:off x="6712744" y="17668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38" name="Text 36"/>
          <p:cNvSpPr txBox="1"/>
          <p:nvPr/>
        </p:nvSpPr>
        <p:spPr>
          <a:xfrm>
            <a:off x="6712744" y="20811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0</a:t>
            </a:r>
            <a:endParaRPr lang="en-US" sz="1350" dirty="0"/>
          </a:p>
        </p:txBody>
      </p:sp>
      <p:sp>
        <p:nvSpPr>
          <p:cNvPr id="39" name="Text 37"/>
          <p:cNvSpPr txBox="1"/>
          <p:nvPr/>
        </p:nvSpPr>
        <p:spPr>
          <a:xfrm>
            <a:off x="6712744" y="23955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6</a:t>
            </a:r>
            <a:endParaRPr lang="en-US" sz="1350" dirty="0"/>
          </a:p>
        </p:txBody>
      </p:sp>
      <p:sp>
        <p:nvSpPr>
          <p:cNvPr id="40" name="Text 38"/>
          <p:cNvSpPr txBox="1"/>
          <p:nvPr/>
        </p:nvSpPr>
        <p:spPr>
          <a:xfrm>
            <a:off x="6601420" y="2693640"/>
            <a:ext cx="379714"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BAx</a:t>
            </a:r>
            <a:endParaRPr lang="en-US" sz="1350" dirty="0"/>
          </a:p>
        </p:txBody>
      </p:sp>
      <p:sp>
        <p:nvSpPr>
          <p:cNvPr id="41" name="Text 39"/>
          <p:cNvSpPr txBox="1"/>
          <p:nvPr/>
        </p:nvSpPr>
        <p:spPr>
          <a:xfrm>
            <a:off x="7006828" y="20354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42" name="Text 40"/>
          <p:cNvSpPr txBox="1"/>
          <p:nvPr/>
        </p:nvSpPr>
        <p:spPr>
          <a:xfrm>
            <a:off x="7329934" y="17668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43" name="Text 41"/>
          <p:cNvSpPr txBox="1"/>
          <p:nvPr/>
        </p:nvSpPr>
        <p:spPr>
          <a:xfrm>
            <a:off x="7329934" y="20811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44" name="Text 42"/>
          <p:cNvSpPr txBox="1"/>
          <p:nvPr/>
        </p:nvSpPr>
        <p:spPr>
          <a:xfrm>
            <a:off x="7284541" y="2395508"/>
            <a:ext cx="24582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14</a:t>
            </a:r>
            <a:endParaRPr lang="en-US" sz="1350" dirty="0"/>
          </a:p>
        </p:txBody>
      </p:sp>
      <p:sp>
        <p:nvSpPr>
          <p:cNvPr id="45" name="Text 43"/>
          <p:cNvSpPr txBox="1"/>
          <p:nvPr/>
        </p:nvSpPr>
        <p:spPr>
          <a:xfrm>
            <a:off x="7327553" y="2693640"/>
            <a:ext cx="15636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h</a:t>
            </a:r>
            <a:endParaRPr lang="en-US" sz="1350" dirty="0"/>
          </a:p>
        </p:txBody>
      </p:sp>
      <p:sp>
        <p:nvSpPr>
          <p:cNvPr id="46" name="Text 44"/>
          <p:cNvSpPr txBox="1"/>
          <p:nvPr/>
        </p:nvSpPr>
        <p:spPr>
          <a:xfrm>
            <a:off x="762000" y="3327975"/>
            <a:ext cx="1462719"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After training, once</a:t>
            </a:r>
            <a:endParaRPr lang="en-US" sz="1350" dirty="0"/>
          </a:p>
        </p:txBody>
      </p:sp>
      <p:sp>
        <p:nvSpPr>
          <p:cNvPr id="47" name="Text 45"/>
          <p:cNvSpPr txBox="1"/>
          <p:nvPr/>
        </p:nvSpPr>
        <p:spPr>
          <a:xfrm>
            <a:off x="2478732"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48" name="Text 46"/>
          <p:cNvSpPr txBox="1"/>
          <p:nvPr/>
        </p:nvSpPr>
        <p:spPr>
          <a:xfrm>
            <a:off x="2478732"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49" name="Text 47"/>
          <p:cNvSpPr txBox="1"/>
          <p:nvPr/>
        </p:nvSpPr>
        <p:spPr>
          <a:xfrm>
            <a:off x="2478732"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50" name="Text 48"/>
          <p:cNvSpPr txBox="1"/>
          <p:nvPr/>
        </p:nvSpPr>
        <p:spPr>
          <a:xfrm>
            <a:off x="2470696" y="3950940"/>
            <a:ext cx="168283"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t>
            </a:r>
            <a:endParaRPr lang="en-US" sz="1350" dirty="0"/>
          </a:p>
        </p:txBody>
      </p:sp>
      <p:sp>
        <p:nvSpPr>
          <p:cNvPr id="51" name="Text 49"/>
          <p:cNvSpPr txBox="1"/>
          <p:nvPr/>
        </p:nvSpPr>
        <p:spPr>
          <a:xfrm>
            <a:off x="2859732"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2" name="Text 50"/>
          <p:cNvSpPr txBox="1"/>
          <p:nvPr/>
        </p:nvSpPr>
        <p:spPr>
          <a:xfrm>
            <a:off x="3174057"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3" name="Text 51"/>
          <p:cNvSpPr txBox="1"/>
          <p:nvPr/>
        </p:nvSpPr>
        <p:spPr>
          <a:xfrm>
            <a:off x="3488382"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54" name="Text 52"/>
          <p:cNvSpPr txBox="1"/>
          <p:nvPr/>
        </p:nvSpPr>
        <p:spPr>
          <a:xfrm>
            <a:off x="3161258" y="3950940"/>
            <a:ext cx="178189"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A</a:t>
            </a:r>
            <a:endParaRPr lang="en-US" sz="1350" dirty="0"/>
          </a:p>
        </p:txBody>
      </p:sp>
      <p:sp>
        <p:nvSpPr>
          <p:cNvPr id="55" name="Text 53"/>
          <p:cNvSpPr txBox="1"/>
          <p:nvPr/>
        </p:nvSpPr>
        <p:spPr>
          <a:xfrm>
            <a:off x="3771900" y="32927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56" name="Text 54"/>
          <p:cNvSpPr txBox="1"/>
          <p:nvPr/>
        </p:nvSpPr>
        <p:spPr>
          <a:xfrm>
            <a:off x="4095006"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7" name="Text 55"/>
          <p:cNvSpPr txBox="1"/>
          <p:nvPr/>
        </p:nvSpPr>
        <p:spPr>
          <a:xfrm>
            <a:off x="4409331"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58" name="Text 56"/>
          <p:cNvSpPr txBox="1"/>
          <p:nvPr/>
        </p:nvSpPr>
        <p:spPr>
          <a:xfrm>
            <a:off x="4723656"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59" name="Text 57"/>
          <p:cNvSpPr txBox="1"/>
          <p:nvPr/>
        </p:nvSpPr>
        <p:spPr>
          <a:xfrm>
            <a:off x="4095006"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0" name="Text 58"/>
          <p:cNvSpPr txBox="1"/>
          <p:nvPr/>
        </p:nvSpPr>
        <p:spPr>
          <a:xfrm>
            <a:off x="4409331"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1" name="Text 59"/>
          <p:cNvSpPr txBox="1"/>
          <p:nvPr/>
        </p:nvSpPr>
        <p:spPr>
          <a:xfrm>
            <a:off x="4723656"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2" name="Text 60"/>
          <p:cNvSpPr txBox="1"/>
          <p:nvPr/>
        </p:nvSpPr>
        <p:spPr>
          <a:xfrm>
            <a:off x="4095006"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63" name="Text 61"/>
          <p:cNvSpPr txBox="1"/>
          <p:nvPr/>
        </p:nvSpPr>
        <p:spPr>
          <a:xfrm>
            <a:off x="4409331"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64" name="Text 62"/>
          <p:cNvSpPr txBox="1"/>
          <p:nvPr/>
        </p:nvSpPr>
        <p:spPr>
          <a:xfrm>
            <a:off x="4723656"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65" name="Text 63"/>
          <p:cNvSpPr txBox="1"/>
          <p:nvPr/>
        </p:nvSpPr>
        <p:spPr>
          <a:xfrm>
            <a:off x="4345335" y="3950940"/>
            <a:ext cx="284524"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a:t>
            </a:r>
            <a:endParaRPr lang="en-US" sz="1350" dirty="0"/>
          </a:p>
        </p:txBody>
      </p:sp>
      <p:sp>
        <p:nvSpPr>
          <p:cNvPr id="66" name="Text 64"/>
          <p:cNvSpPr txBox="1"/>
          <p:nvPr/>
        </p:nvSpPr>
        <p:spPr>
          <a:xfrm>
            <a:off x="5620643"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67" name="Text 65"/>
          <p:cNvSpPr txBox="1"/>
          <p:nvPr/>
        </p:nvSpPr>
        <p:spPr>
          <a:xfrm>
            <a:off x="5934968"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68" name="Text 66"/>
          <p:cNvSpPr txBox="1"/>
          <p:nvPr/>
        </p:nvSpPr>
        <p:spPr>
          <a:xfrm>
            <a:off x="6249293"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69" name="Text 67"/>
          <p:cNvSpPr txBox="1"/>
          <p:nvPr/>
        </p:nvSpPr>
        <p:spPr>
          <a:xfrm>
            <a:off x="5620643"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0" name="Text 68"/>
          <p:cNvSpPr txBox="1"/>
          <p:nvPr/>
        </p:nvSpPr>
        <p:spPr>
          <a:xfrm>
            <a:off x="5934968"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71" name="Text 69"/>
          <p:cNvSpPr txBox="1"/>
          <p:nvPr/>
        </p:nvSpPr>
        <p:spPr>
          <a:xfrm>
            <a:off x="6249293"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72" name="Text 70"/>
          <p:cNvSpPr txBox="1"/>
          <p:nvPr/>
        </p:nvSpPr>
        <p:spPr>
          <a:xfrm>
            <a:off x="5620643"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73" name="Text 71"/>
          <p:cNvSpPr txBox="1"/>
          <p:nvPr/>
        </p:nvSpPr>
        <p:spPr>
          <a:xfrm>
            <a:off x="5934968"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74" name="Text 72"/>
          <p:cNvSpPr txBox="1"/>
          <p:nvPr/>
        </p:nvSpPr>
        <p:spPr>
          <a:xfrm>
            <a:off x="6249293"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75" name="Text 73"/>
          <p:cNvSpPr txBox="1"/>
          <p:nvPr/>
        </p:nvSpPr>
        <p:spPr>
          <a:xfrm>
            <a:off x="5902672" y="3950940"/>
            <a:ext cx="21533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76" name="Text 74"/>
          <p:cNvSpPr txBox="1"/>
          <p:nvPr/>
        </p:nvSpPr>
        <p:spPr>
          <a:xfrm>
            <a:off x="6531173" y="32927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77" name="Text 75"/>
          <p:cNvSpPr txBox="1"/>
          <p:nvPr/>
        </p:nvSpPr>
        <p:spPr>
          <a:xfrm>
            <a:off x="6854279"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78" name="Text 76"/>
          <p:cNvSpPr txBox="1"/>
          <p:nvPr/>
        </p:nvSpPr>
        <p:spPr>
          <a:xfrm>
            <a:off x="7168604"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79" name="Text 77"/>
          <p:cNvSpPr txBox="1"/>
          <p:nvPr/>
        </p:nvSpPr>
        <p:spPr>
          <a:xfrm>
            <a:off x="7482929"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0" name="Text 78"/>
          <p:cNvSpPr txBox="1"/>
          <p:nvPr/>
        </p:nvSpPr>
        <p:spPr>
          <a:xfrm>
            <a:off x="6854279"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1" name="Text 79"/>
          <p:cNvSpPr txBox="1"/>
          <p:nvPr/>
        </p:nvSpPr>
        <p:spPr>
          <a:xfrm>
            <a:off x="7168604"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2" name="Text 80"/>
          <p:cNvSpPr txBox="1"/>
          <p:nvPr/>
        </p:nvSpPr>
        <p:spPr>
          <a:xfrm>
            <a:off x="7482929" y="33384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3" name="Text 81"/>
          <p:cNvSpPr txBox="1"/>
          <p:nvPr/>
        </p:nvSpPr>
        <p:spPr>
          <a:xfrm>
            <a:off x="6854279"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84" name="Text 82"/>
          <p:cNvSpPr txBox="1"/>
          <p:nvPr/>
        </p:nvSpPr>
        <p:spPr>
          <a:xfrm>
            <a:off x="7168604"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85" name="Text 83"/>
          <p:cNvSpPr txBox="1"/>
          <p:nvPr/>
        </p:nvSpPr>
        <p:spPr>
          <a:xfrm>
            <a:off x="7482929"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0</a:t>
            </a:r>
            <a:endParaRPr lang="en-US" sz="1350" dirty="0"/>
          </a:p>
        </p:txBody>
      </p:sp>
      <p:sp>
        <p:nvSpPr>
          <p:cNvPr id="86" name="Text 84"/>
          <p:cNvSpPr txBox="1"/>
          <p:nvPr/>
        </p:nvSpPr>
        <p:spPr>
          <a:xfrm>
            <a:off x="7104608" y="3950940"/>
            <a:ext cx="284524" cy="171450"/>
          </a:xfrm>
          <a:prstGeom prst="rect">
            <a:avLst/>
          </a:prstGeom>
          <a:noFill/>
          <a:ln/>
        </p:spPr>
        <p:txBody>
          <a:bodyPr wrap="none" lIns="0" tIns="0" rIns="0" bIns="0" rtlCol="0" anchor="t"/>
          <a:lstStyle/>
          <a:p>
            <a:pPr algn="l" indent="0" marL="0">
              <a:lnSpc>
                <a:spcPts val="1350"/>
              </a:lnSpc>
              <a:buNone/>
            </a:pPr>
            <a:r>
              <a:rPr lang="en-US" sz="1350" i="1" dirty="0">
                <a:solidFill>
                  <a:srgbClr val="C4432C"/>
                </a:solidFill>
                <a:latin typeface="Source Serif 4" pitchFamily="34" charset="0"/>
                <a:ea typeface="Source Serif 4" pitchFamily="34" charset="-122"/>
                <a:cs typeface="Source Serif 4" pitchFamily="34" charset="-120"/>
              </a:rPr>
              <a:t>BA</a:t>
            </a:r>
            <a:endParaRPr lang="en-US" sz="1350" dirty="0"/>
          </a:p>
        </p:txBody>
      </p:sp>
      <p:sp>
        <p:nvSpPr>
          <p:cNvPr id="87" name="Text 85"/>
          <p:cNvSpPr txBox="1"/>
          <p:nvPr/>
        </p:nvSpPr>
        <p:spPr>
          <a:xfrm>
            <a:off x="7766447" y="32927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88" name="Text 86"/>
          <p:cNvSpPr txBox="1"/>
          <p:nvPr/>
        </p:nvSpPr>
        <p:spPr>
          <a:xfrm>
            <a:off x="8089553"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3</a:t>
            </a:r>
            <a:endParaRPr lang="en-US" sz="1350" dirty="0"/>
          </a:p>
        </p:txBody>
      </p:sp>
      <p:sp>
        <p:nvSpPr>
          <p:cNvPr id="89" name="Text 87"/>
          <p:cNvSpPr txBox="1"/>
          <p:nvPr/>
        </p:nvSpPr>
        <p:spPr>
          <a:xfrm>
            <a:off x="8403878" y="30241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90" name="Text 88"/>
          <p:cNvSpPr txBox="1"/>
          <p:nvPr/>
        </p:nvSpPr>
        <p:spPr>
          <a:xfrm>
            <a:off x="8719840" y="30241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91" name="Text 89"/>
          <p:cNvSpPr txBox="1"/>
          <p:nvPr/>
        </p:nvSpPr>
        <p:spPr>
          <a:xfrm>
            <a:off x="8091190"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92" name="Text 90"/>
          <p:cNvSpPr txBox="1"/>
          <p:nvPr/>
        </p:nvSpPr>
        <p:spPr>
          <a:xfrm>
            <a:off x="8405515"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93" name="Text 91"/>
          <p:cNvSpPr txBox="1"/>
          <p:nvPr/>
        </p:nvSpPr>
        <p:spPr>
          <a:xfrm>
            <a:off x="8719840" y="33384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94" name="Text 92"/>
          <p:cNvSpPr txBox="1"/>
          <p:nvPr/>
        </p:nvSpPr>
        <p:spPr>
          <a:xfrm>
            <a:off x="8089553"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95" name="Text 93"/>
          <p:cNvSpPr txBox="1"/>
          <p:nvPr/>
        </p:nvSpPr>
        <p:spPr>
          <a:xfrm>
            <a:off x="8403878" y="36528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3</a:t>
            </a:r>
            <a:endParaRPr lang="en-US" sz="1350" dirty="0"/>
          </a:p>
        </p:txBody>
      </p:sp>
      <p:sp>
        <p:nvSpPr>
          <p:cNvPr id="96" name="Text 94"/>
          <p:cNvSpPr txBox="1"/>
          <p:nvPr/>
        </p:nvSpPr>
        <p:spPr>
          <a:xfrm>
            <a:off x="8719840" y="36528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97" name="Text 95"/>
          <p:cNvSpPr txBox="1"/>
          <p:nvPr/>
        </p:nvSpPr>
        <p:spPr>
          <a:xfrm>
            <a:off x="8351044" y="3950940"/>
            <a:ext cx="26130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98" name="Text 96"/>
          <p:cNvSpPr txBox="1"/>
          <p:nvPr/>
        </p:nvSpPr>
        <p:spPr>
          <a:xfrm>
            <a:off x="762000" y="4585275"/>
            <a:ext cx="901482" cy="222885"/>
          </a:xfrm>
          <a:prstGeom prst="rect">
            <a:avLst/>
          </a:prstGeom>
          <a:noFill/>
          <a:ln/>
        </p:spPr>
        <p:txBody>
          <a:bodyPr wrap="none" lIns="0" tIns="0" rIns="0" bIns="0" rtlCol="0" anchor="t"/>
          <a:lstStyle/>
          <a:p>
            <a:pPr algn="l" indent="0" marL="0">
              <a:lnSpc>
                <a:spcPts val="1755"/>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At test time</a:t>
            </a:r>
            <a:endParaRPr lang="en-US" sz="1350" dirty="0"/>
          </a:p>
        </p:txBody>
      </p:sp>
      <p:sp>
        <p:nvSpPr>
          <p:cNvPr id="99" name="Text 97"/>
          <p:cNvSpPr txBox="1"/>
          <p:nvPr/>
        </p:nvSpPr>
        <p:spPr>
          <a:xfrm>
            <a:off x="2478732" y="42814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3</a:t>
            </a:r>
            <a:endParaRPr lang="en-US" sz="1350" dirty="0"/>
          </a:p>
        </p:txBody>
      </p:sp>
      <p:sp>
        <p:nvSpPr>
          <p:cNvPr id="100" name="Text 98"/>
          <p:cNvSpPr txBox="1"/>
          <p:nvPr/>
        </p:nvSpPr>
        <p:spPr>
          <a:xfrm>
            <a:off x="2793057" y="42814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1</a:t>
            </a:r>
            <a:endParaRPr lang="en-US" sz="1350" dirty="0"/>
          </a:p>
        </p:txBody>
      </p:sp>
      <p:sp>
        <p:nvSpPr>
          <p:cNvPr id="101" name="Text 99"/>
          <p:cNvSpPr txBox="1"/>
          <p:nvPr/>
        </p:nvSpPr>
        <p:spPr>
          <a:xfrm>
            <a:off x="3109020" y="42814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102" name="Text 100"/>
          <p:cNvSpPr txBox="1"/>
          <p:nvPr/>
        </p:nvSpPr>
        <p:spPr>
          <a:xfrm>
            <a:off x="2480370" y="45957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1</a:t>
            </a:r>
            <a:endParaRPr lang="en-US" sz="1350" dirty="0"/>
          </a:p>
        </p:txBody>
      </p:sp>
      <p:sp>
        <p:nvSpPr>
          <p:cNvPr id="103" name="Text 101"/>
          <p:cNvSpPr txBox="1"/>
          <p:nvPr/>
        </p:nvSpPr>
        <p:spPr>
          <a:xfrm>
            <a:off x="2794695" y="45957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3</a:t>
            </a:r>
            <a:endParaRPr lang="en-US" sz="1350" dirty="0"/>
          </a:p>
        </p:txBody>
      </p:sp>
      <p:sp>
        <p:nvSpPr>
          <p:cNvPr id="104" name="Text 102"/>
          <p:cNvSpPr txBox="1"/>
          <p:nvPr/>
        </p:nvSpPr>
        <p:spPr>
          <a:xfrm>
            <a:off x="3109020" y="45957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0</a:t>
            </a:r>
            <a:endParaRPr lang="en-US" sz="1350" dirty="0"/>
          </a:p>
        </p:txBody>
      </p:sp>
      <p:sp>
        <p:nvSpPr>
          <p:cNvPr id="105" name="Text 103"/>
          <p:cNvSpPr txBox="1"/>
          <p:nvPr/>
        </p:nvSpPr>
        <p:spPr>
          <a:xfrm>
            <a:off x="2478732" y="49101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2</a:t>
            </a:r>
            <a:endParaRPr lang="en-US" sz="1350" dirty="0"/>
          </a:p>
        </p:txBody>
      </p:sp>
      <p:sp>
        <p:nvSpPr>
          <p:cNvPr id="106" name="Text 104"/>
          <p:cNvSpPr txBox="1"/>
          <p:nvPr/>
        </p:nvSpPr>
        <p:spPr>
          <a:xfrm>
            <a:off x="2793057" y="491010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erif 4" pitchFamily="34" charset="0"/>
                <a:ea typeface="Source Serif 4" pitchFamily="34" charset="-122"/>
                <a:cs typeface="Source Serif 4" pitchFamily="34" charset="-120"/>
              </a:rPr>
              <a:t>3</a:t>
            </a:r>
            <a:endParaRPr lang="en-US" sz="1350" dirty="0"/>
          </a:p>
        </p:txBody>
      </p:sp>
      <p:sp>
        <p:nvSpPr>
          <p:cNvPr id="107" name="Text 105"/>
          <p:cNvSpPr txBox="1"/>
          <p:nvPr/>
        </p:nvSpPr>
        <p:spPr>
          <a:xfrm>
            <a:off x="3109020" y="49101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erif 4" pitchFamily="34" charset="0"/>
                <a:ea typeface="Source Serif 4" pitchFamily="34" charset="-122"/>
                <a:cs typeface="Source Serif 4" pitchFamily="34" charset="-120"/>
              </a:rPr>
              <a:t>2</a:t>
            </a:r>
            <a:endParaRPr lang="en-US" sz="1350" dirty="0"/>
          </a:p>
        </p:txBody>
      </p:sp>
      <p:sp>
        <p:nvSpPr>
          <p:cNvPr id="108" name="Text 106"/>
          <p:cNvSpPr txBox="1"/>
          <p:nvPr/>
        </p:nvSpPr>
        <p:spPr>
          <a:xfrm>
            <a:off x="2740223" y="5208240"/>
            <a:ext cx="261306" cy="171450"/>
          </a:xfrm>
          <a:prstGeom prst="rect">
            <a:avLst/>
          </a:prstGeom>
          <a:noFill/>
          <a:ln/>
        </p:spPr>
        <p:txBody>
          <a:bodyPr wrap="none" lIns="0" tIns="0" rIns="0" bIns="0" rtlCol="0" anchor="t"/>
          <a:lstStyle/>
          <a:p>
            <a:pPr algn="l" indent="0" marL="0">
              <a:lnSpc>
                <a:spcPts val="1350"/>
              </a:lnSpc>
              <a:buNone/>
            </a:pPr>
            <a:r>
              <a:rPr lang="en-US" sz="1350" i="1" dirty="0">
                <a:solidFill>
                  <a:srgbClr val="2D5D92"/>
                </a:solidFill>
                <a:latin typeface="Source Serif 4" pitchFamily="34" charset="0"/>
                <a:ea typeface="Source Serif 4" pitchFamily="34" charset="-122"/>
                <a:cs typeface="Source Serif 4" pitchFamily="34" charset="-120"/>
              </a:rPr>
              <a:t>W′</a:t>
            </a:r>
            <a:endParaRPr lang="en-US" sz="1350" dirty="0"/>
          </a:p>
        </p:txBody>
      </p:sp>
      <p:sp>
        <p:nvSpPr>
          <p:cNvPr id="109" name="Text 107"/>
          <p:cNvSpPr txBox="1"/>
          <p:nvPr/>
        </p:nvSpPr>
        <p:spPr>
          <a:xfrm>
            <a:off x="3490020" y="428145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1</a:t>
            </a:r>
            <a:endParaRPr lang="en-US" sz="1350" dirty="0"/>
          </a:p>
        </p:txBody>
      </p:sp>
      <p:sp>
        <p:nvSpPr>
          <p:cNvPr id="110" name="Text 108"/>
          <p:cNvSpPr txBox="1"/>
          <p:nvPr/>
        </p:nvSpPr>
        <p:spPr>
          <a:xfrm>
            <a:off x="3490020" y="4595783"/>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2</a:t>
            </a:r>
            <a:endParaRPr lang="en-US" sz="1350" dirty="0"/>
          </a:p>
        </p:txBody>
      </p:sp>
      <p:sp>
        <p:nvSpPr>
          <p:cNvPr id="111" name="Text 109"/>
          <p:cNvSpPr txBox="1"/>
          <p:nvPr/>
        </p:nvSpPr>
        <p:spPr>
          <a:xfrm>
            <a:off x="3490020" y="4910108"/>
            <a:ext cx="148161" cy="205740"/>
          </a:xfrm>
          <a:prstGeom prst="rect">
            <a:avLst/>
          </a:prstGeom>
          <a:noFill/>
          <a:ln/>
        </p:spPr>
        <p:txBody>
          <a:bodyPr wrap="none" lIns="0" tIns="0" rIns="0" bIns="0" rtlCol="0" anchor="t"/>
          <a:lstStyle/>
          <a:p>
            <a:pPr algn="l" indent="0" marL="0">
              <a:lnSpc>
                <a:spcPts val="1620"/>
              </a:lnSpc>
              <a:buNone/>
            </a:pPr>
            <a:r>
              <a:rPr lang="en-US" sz="1350" dirty="0">
                <a:solidFill>
                  <a:srgbClr val="1B1E22"/>
                </a:solidFill>
                <a:latin typeface="Source Serif 4" pitchFamily="34" charset="0"/>
                <a:ea typeface="Source Serif 4" pitchFamily="34" charset="-122"/>
                <a:cs typeface="Source Serif 4" pitchFamily="34" charset="-120"/>
              </a:rPr>
              <a:t>3</a:t>
            </a:r>
            <a:endParaRPr lang="en-US" sz="1350" dirty="0"/>
          </a:p>
        </p:txBody>
      </p:sp>
      <p:sp>
        <p:nvSpPr>
          <p:cNvPr id="112" name="Text 110"/>
          <p:cNvSpPr txBox="1"/>
          <p:nvPr/>
        </p:nvSpPr>
        <p:spPr>
          <a:xfrm>
            <a:off x="3487936" y="5208240"/>
            <a:ext cx="15249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x</a:t>
            </a:r>
            <a:endParaRPr lang="en-US" sz="1350" dirty="0"/>
          </a:p>
        </p:txBody>
      </p:sp>
      <p:sp>
        <p:nvSpPr>
          <p:cNvPr id="113" name="Text 111"/>
          <p:cNvSpPr txBox="1"/>
          <p:nvPr/>
        </p:nvSpPr>
        <p:spPr>
          <a:xfrm>
            <a:off x="3771900" y="4550063"/>
            <a:ext cx="192738" cy="297180"/>
          </a:xfrm>
          <a:prstGeom prst="rect">
            <a:avLst/>
          </a:prstGeom>
          <a:noFill/>
          <a:ln/>
        </p:spPr>
        <p:txBody>
          <a:bodyPr wrap="none" lIns="0" tIns="0" rIns="0" bIns="0" rtlCol="0" anchor="t"/>
          <a:lstStyle/>
          <a:p>
            <a:pPr algn="l" indent="0" marL="0">
              <a:lnSpc>
                <a:spcPts val="2340"/>
              </a:lnSpc>
              <a:buNone/>
            </a:pPr>
            <a:r>
              <a:rPr lang="en-US" sz="1950" dirty="0">
                <a:solidFill>
                  <a:srgbClr val="777E86"/>
                </a:solidFill>
                <a:latin typeface="Source Serif 4" pitchFamily="34" charset="0"/>
                <a:ea typeface="Source Serif 4" pitchFamily="34" charset="-122"/>
                <a:cs typeface="Source Serif 4" pitchFamily="34" charset="-120"/>
              </a:rPr>
              <a:t>=</a:t>
            </a:r>
            <a:endParaRPr lang="en-US" sz="1950" dirty="0"/>
          </a:p>
        </p:txBody>
      </p:sp>
      <p:sp>
        <p:nvSpPr>
          <p:cNvPr id="114" name="Text 112"/>
          <p:cNvSpPr txBox="1"/>
          <p:nvPr/>
        </p:nvSpPr>
        <p:spPr>
          <a:xfrm>
            <a:off x="4095006" y="4281458"/>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8</a:t>
            </a:r>
            <a:endParaRPr lang="en-US" sz="1350" dirty="0"/>
          </a:p>
        </p:txBody>
      </p:sp>
      <p:sp>
        <p:nvSpPr>
          <p:cNvPr id="115" name="Text 113"/>
          <p:cNvSpPr txBox="1"/>
          <p:nvPr/>
        </p:nvSpPr>
        <p:spPr>
          <a:xfrm>
            <a:off x="4095006" y="4595783"/>
            <a:ext cx="15156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7</a:t>
            </a:r>
            <a:endParaRPr lang="en-US" sz="1350" dirty="0"/>
          </a:p>
        </p:txBody>
      </p:sp>
      <p:sp>
        <p:nvSpPr>
          <p:cNvPr id="116" name="Text 114"/>
          <p:cNvSpPr txBox="1"/>
          <p:nvPr/>
        </p:nvSpPr>
        <p:spPr>
          <a:xfrm>
            <a:off x="4049613" y="4910108"/>
            <a:ext cx="24582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erif 4" pitchFamily="34" charset="0"/>
                <a:ea typeface="Source Serif 4" pitchFamily="34" charset="-122"/>
                <a:cs typeface="Source Serif 4" pitchFamily="34" charset="-120"/>
              </a:rPr>
              <a:t>14</a:t>
            </a:r>
            <a:endParaRPr lang="en-US" sz="1350" dirty="0"/>
          </a:p>
        </p:txBody>
      </p:sp>
      <p:sp>
        <p:nvSpPr>
          <p:cNvPr id="117" name="Text 115"/>
          <p:cNvSpPr txBox="1"/>
          <p:nvPr/>
        </p:nvSpPr>
        <p:spPr>
          <a:xfrm>
            <a:off x="4092625" y="5208240"/>
            <a:ext cx="156365" cy="171450"/>
          </a:xfrm>
          <a:prstGeom prst="rect">
            <a:avLst/>
          </a:prstGeom>
          <a:noFill/>
          <a:ln/>
        </p:spPr>
        <p:txBody>
          <a:bodyPr wrap="none" lIns="0" tIns="0" rIns="0" bIns="0" rtlCol="0" anchor="t"/>
          <a:lstStyle/>
          <a:p>
            <a:pPr algn="l" indent="0" marL="0">
              <a:lnSpc>
                <a:spcPts val="1350"/>
              </a:lnSpc>
              <a:buNone/>
            </a:pPr>
            <a:r>
              <a:rPr lang="en-US" sz="1350" i="1" dirty="0">
                <a:solidFill>
                  <a:srgbClr val="474D54"/>
                </a:solidFill>
                <a:latin typeface="Source Serif 4" pitchFamily="34" charset="0"/>
                <a:ea typeface="Source Serif 4" pitchFamily="34" charset="-122"/>
                <a:cs typeface="Source Serif 4" pitchFamily="34" charset="-120"/>
              </a:rPr>
              <a:t>h</a:t>
            </a:r>
            <a:endParaRPr lang="en-US" sz="1350" dirty="0"/>
          </a:p>
        </p:txBody>
      </p:sp>
      <p:sp>
        <p:nvSpPr>
          <p:cNvPr id="118" name="Text 116"/>
          <p:cNvSpPr txBox="1"/>
          <p:nvPr/>
        </p:nvSpPr>
        <p:spPr>
          <a:xfrm>
            <a:off x="762000" y="5584478"/>
            <a:ext cx="10356604" cy="5715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The merged weight gives exactly the same output, because</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 Wx</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 B</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Ax</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 (</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W</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 BA</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t>
            </a:r>
            <a:pPr algn="l" indent="0" marL="0">
              <a:lnSpc>
                <a:spcPts val="2250"/>
              </a:lnSpc>
              <a:buNone/>
            </a:pPr>
            <a:r>
              <a:rPr lang="en-US" sz="1575" i="1" dirty="0">
                <a:solidFill>
                  <a:srgbClr val="1B1E22"/>
                </a:solidFill>
                <a:latin typeface="Source Serif 4" pitchFamily="34" charset="0"/>
                <a:ea typeface="Source Serif 4" pitchFamily="34" charset="-122"/>
                <a:cs typeface="Source Serif 4" pitchFamily="34" charset="-120"/>
              </a:rPr>
              <a:t>x</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B</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and</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A</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are deleted, and the layer is one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ordinary matrix again.</a:t>
            </a:r>
            <a:endParaRPr lang="en-US" sz="1500" dirty="0"/>
          </a:p>
        </p:txBody>
      </p:sp>
      <p:sp>
        <p:nvSpPr>
          <p:cNvPr id="119" name="Text 117"/>
          <p:cNvSpPr txBox="1"/>
          <p:nvPr/>
        </p:nvSpPr>
        <p:spPr>
          <a:xfrm>
            <a:off x="762000" y="6290816"/>
            <a:ext cx="9056287"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Made-up numbers with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and α/</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 so every product can be checked by eye. In ViT-B the same happens with 768 × 768 weights and</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8.</a:t>
            </a:r>
            <a:endParaRPr lang="en-US" sz="1125" dirty="0"/>
          </a:p>
        </p:txBody>
      </p:sp>
      <p:sp>
        <p:nvSpPr>
          <p:cNvPr id="120" name="Text 118"/>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27</a:t>
            </a:r>
            <a:endParaRPr lang="en-US" sz="1125"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27146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LoRA goes in a Vision Transformer</a:t>
            </a:r>
            <a:endParaRPr lang="en-US" sz="2625" dirty="0"/>
          </a:p>
        </p:txBody>
      </p:sp>
      <p:sp>
        <p:nvSpPr>
          <p:cNvPr id="3" name="Text 1"/>
          <p:cNvSpPr txBox="1"/>
          <p:nvPr/>
        </p:nvSpPr>
        <p:spPr>
          <a:xfrm>
            <a:off x="6572250" y="1717328"/>
            <a:ext cx="5014329"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LoRA puts a trained pair</a:t>
            </a:r>
            <a:pPr algn="l" indent="0" marL="0">
              <a:lnSpc>
                <a:spcPts val="2250"/>
              </a:lnSpc>
              <a:buNone/>
            </a:pPr>
            <a:r>
              <a:rPr lang="en-US" sz="1575" i="1" dirty="0">
                <a:solidFill>
                  <a:srgbClr val="C4432C"/>
                </a:solidFill>
                <a:latin typeface="Source Serif 4" pitchFamily="34" charset="0"/>
                <a:ea typeface="Source Serif 4" pitchFamily="34" charset="-122"/>
                <a:cs typeface="Source Serif 4" pitchFamily="34" charset="-120"/>
              </a:rPr>
              <a:t> B A</a:t>
            </a: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beside the query and value</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weights of the attention, in all 12 blocks. The key and output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weights, the MLP and the layer norms stay frozen. After</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merging, the block is exactly the original.</a:t>
            </a:r>
            <a:endParaRPr lang="en-US" sz="1500" dirty="0"/>
          </a:p>
        </p:txBody>
      </p:sp>
      <p:sp>
        <p:nvSpPr>
          <p:cNvPr id="4" name="Text 2"/>
          <p:cNvSpPr txBox="1"/>
          <p:nvPr/>
        </p:nvSpPr>
        <p:spPr>
          <a:xfrm>
            <a:off x="762000" y="6296025"/>
            <a:ext cx="1047176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One of the 12 blocks of ViT-B/16. Placement as in Hu et al. 2022, Sec. 4.2, and Houlsby et al. 2019. Zhang et al. 2022, Fig. 1a, draws LoRA, the adapter and VPT in one block.</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28</a:t>
            </a:r>
            <a:endParaRPr lang="en-US" sz="1125"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27146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LoRA goes in a Vision Transformer</a:t>
            </a:r>
            <a:endParaRPr lang="en-US" sz="2625" dirty="0"/>
          </a:p>
        </p:txBody>
      </p:sp>
      <p:sp>
        <p:nvSpPr>
          <p:cNvPr id="3" name="Text 1"/>
          <p:cNvSpPr txBox="1"/>
          <p:nvPr/>
        </p:nvSpPr>
        <p:spPr>
          <a:xfrm>
            <a:off x="6572250" y="1707803"/>
            <a:ext cx="5072372" cy="1143000"/>
          </a:xfrm>
          <a:prstGeom prst="rect">
            <a:avLst/>
          </a:prstGeom>
          <a:noFill/>
          <a:ln/>
        </p:spPr>
        <p:txBody>
          <a:bodyPr wrap="none" lIns="0" tIns="0" rIns="0" bIns="0" rtlCol="0" anchor="t"/>
          <a:lstStyle/>
          <a:p>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An adapter, for contrast, is a small trained two-layer network</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inserted after the MLP. It is an extra layer that every input</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must pass through, which is where its extra time comes from;</a:t>
            </a:r>
            <a:br/>
            <a:pPr algn="l" indent="0" marL="0">
              <a:lnSpc>
                <a:spcPts val="2250"/>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LoRA sits beside weights that already exist.</a:t>
            </a:r>
            <a:endParaRPr lang="en-US" sz="1500" dirty="0"/>
          </a:p>
        </p:txBody>
      </p:sp>
      <p:sp>
        <p:nvSpPr>
          <p:cNvPr id="4" name="Text 2"/>
          <p:cNvSpPr txBox="1"/>
          <p:nvPr/>
        </p:nvSpPr>
        <p:spPr>
          <a:xfrm>
            <a:off x="762000" y="6296025"/>
            <a:ext cx="1047176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One of the 12 blocks of ViT-B/16. Placement as in Hu et al. 2022, Sec. 4.2, and Houlsby et al. 2019. Zhang et al. 2022, Fig. 1a, draws LoRA, the adapter and VPT in one block.</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28</a:t>
            </a:r>
            <a:endParaRPr lang="en-US" sz="1125"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97961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and LoRA side by side</a:t>
            </a:r>
            <a:endParaRPr lang="en-US" sz="2625" dirty="0"/>
          </a:p>
        </p:txBody>
      </p:sp>
      <p:sp>
        <p:nvSpPr>
          <p:cNvPr id="3" name="Text 1"/>
          <p:cNvSpPr txBox="1"/>
          <p:nvPr/>
        </p:nvSpPr>
        <p:spPr>
          <a:xfrm>
            <a:off x="762000" y="4692700"/>
            <a:ext cx="5148215"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VPT learns extra input vectors. The same 50 per layer are placed</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in front of every image of the task; they start random and are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not taken from any image.</a:t>
            </a:r>
            <a:endParaRPr lang="en-US" sz="1463" dirty="0"/>
          </a:p>
        </p:txBody>
      </p:sp>
      <p:sp>
        <p:nvSpPr>
          <p:cNvPr id="4" name="Text 2"/>
          <p:cNvSpPr txBox="1"/>
          <p:nvPr/>
        </p:nvSpPr>
        <p:spPr>
          <a:xfrm>
            <a:off x="6477000" y="4706987"/>
            <a:ext cx="5149144"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LoRA learns a correction to the weights, the pair</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and</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A</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beside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the query and value weights. It is also one pair for the whole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task, and</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starts at zero.</a:t>
            </a:r>
            <a:endParaRPr lang="en-US" sz="1463" dirty="0"/>
          </a:p>
        </p:txBody>
      </p:sp>
      <p:sp>
        <p:nvSpPr>
          <p:cNvPr id="5" name="Text 3"/>
          <p:cNvSpPr txBox="1"/>
          <p:nvPr/>
        </p:nvSpPr>
        <p:spPr>
          <a:xfrm>
            <a:off x="762000" y="6096000"/>
            <a:ext cx="10814292"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One layer of ViT-B/16 drawn for each. VPT-deep with 50 prompts per layer (Jia et al. 2022); LoRA with rank 8 on the query and value weights (Hu et al. 2022). Both train the same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102-class head.</a:t>
            </a:r>
            <a:endParaRPr lang="en-US" sz="112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29</a:t>
            </a:r>
            <a:endParaRPr lang="en-US" sz="1125"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97961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and LoRA side by side</a:t>
            </a:r>
            <a:endParaRPr lang="en-US" sz="2625" dirty="0"/>
          </a:p>
        </p:txBody>
      </p:sp>
      <p:sp>
        <p:nvSpPr>
          <p:cNvPr id="3" name="Text 1"/>
          <p:cNvSpPr txBox="1"/>
          <p:nvPr/>
        </p:nvSpPr>
        <p:spPr>
          <a:xfrm>
            <a:off x="762000" y="4692700"/>
            <a:ext cx="5059370"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Each training image goes through the frozen model with the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prompts attached. The loss sends gradients back, and only the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prompts and the head change.</a:t>
            </a:r>
            <a:endParaRPr lang="en-US" sz="1463" dirty="0"/>
          </a:p>
        </p:txBody>
      </p:sp>
      <p:sp>
        <p:nvSpPr>
          <p:cNvPr id="4" name="Text 2"/>
          <p:cNvSpPr txBox="1"/>
          <p:nvPr/>
        </p:nvSpPr>
        <p:spPr>
          <a:xfrm>
            <a:off x="6477000" y="4706987"/>
            <a:ext cx="4985695" cy="557213"/>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Each training image takes both paths,</a:t>
            </a:r>
            <a:pPr algn="l" indent="0" marL="0">
              <a:lnSpc>
                <a:spcPts val="2194"/>
              </a:lnSpc>
              <a:buNone/>
            </a:pPr>
            <a:r>
              <a:rPr lang="en-US" sz="1536" i="1" dirty="0">
                <a:solidFill>
                  <a:srgbClr val="1B1E22"/>
                </a:solidFill>
                <a:latin typeface="Source Serif 4" pitchFamily="34" charset="0"/>
                <a:ea typeface="Source Serif 4" pitchFamily="34" charset="-122"/>
                <a:cs typeface="Source Serif 4" pitchFamily="34" charset="-120"/>
              </a:rPr>
              <a:t> Wx</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and</a:t>
            </a:r>
            <a:pPr algn="l" indent="0" marL="0">
              <a:lnSpc>
                <a:spcPts val="2194"/>
              </a:lnSpc>
              <a:buNone/>
            </a:pPr>
            <a:r>
              <a:rPr lang="en-US" sz="1536" i="1" dirty="0">
                <a:solidFill>
                  <a:srgbClr val="1B1E22"/>
                </a:solidFill>
                <a:latin typeface="Source Serif 4" pitchFamily="34" charset="0"/>
                <a:ea typeface="Source Serif 4" pitchFamily="34" charset="-122"/>
                <a:cs typeface="Source Serif 4" pitchFamily="34" charset="-120"/>
              </a:rPr>
              <a:t> BAx</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Only</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B</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a:t>
            </a:r>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 A</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and the head change;</a:t>
            </a:r>
            <a:pPr algn="l" indent="0" marL="0">
              <a:lnSpc>
                <a:spcPts val="2194"/>
              </a:lnSpc>
              <a:buNone/>
            </a:pPr>
            <a:r>
              <a:rPr lang="en-US" sz="1536" i="1" dirty="0">
                <a:solidFill>
                  <a:srgbClr val="2D5D92"/>
                </a:solidFill>
                <a:latin typeface="Source Serif 4" pitchFamily="34" charset="0"/>
                <a:ea typeface="Source Serif 4" pitchFamily="34" charset="-122"/>
                <a:cs typeface="Source Serif 4" pitchFamily="34" charset="-120"/>
              </a:rPr>
              <a:t> W</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never receives a gradient.</a:t>
            </a:r>
            <a:endParaRPr lang="en-US" sz="1463" dirty="0"/>
          </a:p>
        </p:txBody>
      </p:sp>
      <p:sp>
        <p:nvSpPr>
          <p:cNvPr id="5" name="Text 3"/>
          <p:cNvSpPr txBox="1"/>
          <p:nvPr/>
        </p:nvSpPr>
        <p:spPr>
          <a:xfrm>
            <a:off x="762000" y="6096000"/>
            <a:ext cx="10814292"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One layer of ViT-B/16 drawn for each. VPT-deep with 50 prompts per layer (Jia et al. 2022); LoRA with rank 8 on the query and value weights (Hu et al. 2022). Both train the same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102-class head.</a:t>
            </a:r>
            <a:endParaRPr lang="en-US" sz="112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29</a:t>
            </a:r>
            <a:endParaRPr lang="en-US" sz="1125"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97961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and LoRA side by side</a:t>
            </a:r>
            <a:endParaRPr lang="en-US" sz="2625" dirty="0"/>
          </a:p>
        </p:txBody>
      </p:sp>
      <p:sp>
        <p:nvSpPr>
          <p:cNvPr id="3" name="Text 1"/>
          <p:cNvSpPr txBox="1"/>
          <p:nvPr/>
        </p:nvSpPr>
        <p:spPr>
          <a:xfrm>
            <a:off x="762000" y="4692700"/>
            <a:ext cx="4892981"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The prompts must be attached to every test image, so each</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layer works on 247 tokens instead of 197. They are inputs, so</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they can never be folded into the weights.</a:t>
            </a:r>
            <a:endParaRPr lang="en-US" sz="1463" dirty="0"/>
          </a:p>
        </p:txBody>
      </p:sp>
      <p:sp>
        <p:nvSpPr>
          <p:cNvPr id="4" name="Text 2"/>
          <p:cNvSpPr txBox="1"/>
          <p:nvPr/>
        </p:nvSpPr>
        <p:spPr>
          <a:xfrm>
            <a:off x="6477000" y="4706987"/>
            <a:ext cx="5035225" cy="557213"/>
          </a:xfrm>
          <a:prstGeom prst="rect">
            <a:avLst/>
          </a:prstGeom>
          <a:noFill/>
          <a:ln/>
        </p:spPr>
        <p:txBody>
          <a:bodyPr wrap="none" lIns="0" tIns="0" rIns="0" bIns="0" rtlCol="0" anchor="t"/>
          <a:lstStyle/>
          <a:p>
            <a:pPr algn="l" indent="0" marL="0">
              <a:lnSpc>
                <a:spcPts val="2194"/>
              </a:lnSpc>
              <a:buNone/>
            </a:pPr>
            <a:r>
              <a:rPr lang="en-US" sz="1536" i="1" dirty="0">
                <a:solidFill>
                  <a:srgbClr val="C4432C"/>
                </a:solidFill>
                <a:latin typeface="Source Serif 4" pitchFamily="34" charset="0"/>
                <a:ea typeface="Source Serif 4" pitchFamily="34" charset="-122"/>
                <a:cs typeface="Source Serif 4" pitchFamily="34" charset="-120"/>
              </a:rPr>
              <a:t>BA</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is added into</a:t>
            </a:r>
            <a:pPr algn="l" indent="0" marL="0">
              <a:lnSpc>
                <a:spcPts val="2194"/>
              </a:lnSpc>
              <a:buNone/>
            </a:pPr>
            <a:r>
              <a:rPr lang="en-US" sz="1536" i="1" dirty="0">
                <a:solidFill>
                  <a:srgbClr val="2D5D92"/>
                </a:solidFill>
                <a:latin typeface="Source Serif 4" pitchFamily="34" charset="0"/>
                <a:ea typeface="Source Serif 4" pitchFamily="34" charset="-122"/>
                <a:cs typeface="Source Serif 4" pitchFamily="34" charset="-120"/>
              </a:rPr>
              <a:t> W</a:t>
            </a: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 once, and the layer is one plain matrix</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again. The test image goes through exactly the original model.</a:t>
            </a:r>
            <a:endParaRPr lang="en-US" sz="1536" dirty="0"/>
          </a:p>
        </p:txBody>
      </p:sp>
      <p:sp>
        <p:nvSpPr>
          <p:cNvPr id="5" name="Text 3"/>
          <p:cNvSpPr txBox="1"/>
          <p:nvPr/>
        </p:nvSpPr>
        <p:spPr>
          <a:xfrm>
            <a:off x="762000" y="6096000"/>
            <a:ext cx="10814292"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One layer of ViT-B/16 drawn for each. VPT-deep with 50 prompts per layer (Jia et al. 2022); LoRA with rank 8 on the query and value weights (Hu et al. 2022). Both train the same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102-class head.</a:t>
            </a:r>
            <a:endParaRPr lang="en-US" sz="112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29</a:t>
            </a:r>
            <a:endParaRPr lang="en-US" sz="1125"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358140"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much LoRA trains and stores per task</a:t>
            </a:r>
            <a:endParaRPr lang="en-US" sz="2625" dirty="0"/>
          </a:p>
        </p:txBody>
      </p:sp>
      <p:sp>
        <p:nvSpPr>
          <p:cNvPr id="3" name="Text 1"/>
          <p:cNvSpPr txBox="1"/>
          <p:nvPr/>
        </p:nvSpPr>
        <p:spPr>
          <a:xfrm>
            <a:off x="762000" y="1143446"/>
            <a:ext cx="9436584" cy="385763"/>
          </a:xfrm>
          <a:prstGeom prst="rect">
            <a:avLst/>
          </a:prstGeom>
          <a:noFill/>
          <a:ln/>
        </p:spPr>
        <p:txBody>
          <a:bodyPr wrap="none" lIns="0" tIns="0" rIns="0" bIns="0" rtlCol="0" anchor="t"/>
          <a:lstStyle/>
          <a:p>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2 ·</a:t>
            </a:r>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 N</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 m</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 d</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3038"/>
              </a:lnSpc>
              <a:buNone/>
            </a:pPr>
            <a:r>
              <a:rPr lang="en-US" sz="2126" i="1" dirty="0">
                <a:solidFill>
                  <a:srgbClr val="1B1E22"/>
                </a:solidFill>
                <a:latin typeface="Source Serif 4" pitchFamily="34" charset="0"/>
                <a:ea typeface="Source Serif 4" pitchFamily="34" charset="-122"/>
                <a:cs typeface="Source Serif 4" pitchFamily="34" charset="-120"/>
              </a:rPr>
              <a:t> r</a:t>
            </a:r>
            <a:pPr algn="l" indent="0" marL="0">
              <a:lnSpc>
                <a:spcPts val="3038"/>
              </a:lnSpc>
              <a:buNone/>
            </a:pPr>
            <a:r>
              <a:rPr lang="en-US" sz="2025" dirty="0">
                <a:solidFill>
                  <a:srgbClr val="777E86"/>
                </a:solidFill>
                <a:latin typeface="Source Serif 4" pitchFamily="34" charset="0"/>
                <a:ea typeface="Source Serif 4" pitchFamily="34" charset="-122"/>
                <a:cs typeface="Source Serif 4" pitchFamily="34" charset="-120"/>
              </a:rPr>
              <a:t> =</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2 × 12 ×</a:t>
            </a:r>
            <a:pPr algn="l" indent="0" marL="0">
              <a:lnSpc>
                <a:spcPts val="3038"/>
              </a:lnSpc>
              <a:buNone/>
            </a:pPr>
            <a:r>
              <a:rPr lang="en-US" sz="2025" dirty="0">
                <a:solidFill>
                  <a:srgbClr val="1B1E22"/>
                </a:solidFill>
                <a:latin typeface="Source Serif 4" pitchFamily="34" charset="0"/>
                <a:ea typeface="Source Serif 4" pitchFamily="34" charset="-122"/>
                <a:cs typeface="Source Serif 4" pitchFamily="34" charset="-120"/>
              </a:rPr>
              <a:t> 2</a:t>
            </a:r>
            <a:pPr algn="l" indent="0" marL="0">
              <a:lnSpc>
                <a:spcPts val="3038"/>
              </a:lnSpc>
              <a:buNone/>
            </a:pPr>
            <a:r>
              <a:rPr lang="en-US" sz="2025" dirty="0">
                <a:solidFill>
                  <a:srgbClr val="1B1E22"/>
                </a:solidFill>
                <a:latin typeface="Source Sans 3 ExtraLight" pitchFamily="34" charset="0"/>
                <a:ea typeface="Source Sans 3 ExtraLight" pitchFamily="34" charset="-122"/>
                <a:cs typeface="Source Sans 3 ExtraLight" pitchFamily="34" charset="-120"/>
              </a:rPr>
              <a:t> × 768 ×</a:t>
            </a:r>
            <a:pPr algn="l" indent="0" marL="0">
              <a:lnSpc>
                <a:spcPts val="3038"/>
              </a:lnSpc>
              <a:buNone/>
            </a:pPr>
            <a:r>
              <a:rPr lang="en-US" sz="2025" dirty="0">
                <a:solidFill>
                  <a:srgbClr val="1B1E22"/>
                </a:solidFill>
                <a:latin typeface="Source Serif 4" pitchFamily="34" charset="0"/>
                <a:ea typeface="Source Serif 4" pitchFamily="34" charset="-122"/>
                <a:cs typeface="Source Serif 4" pitchFamily="34" charset="-120"/>
              </a:rPr>
              <a:t> 8</a:t>
            </a:r>
            <a:pPr algn="l" indent="0" marL="0">
              <a:lnSpc>
                <a:spcPts val="3038"/>
              </a:lnSpc>
              <a:buNone/>
            </a:pPr>
            <a:r>
              <a:rPr lang="en-US" sz="2025" dirty="0">
                <a:solidFill>
                  <a:srgbClr val="777E86"/>
                </a:solidFill>
                <a:latin typeface="Source Serif 4" pitchFamily="34" charset="0"/>
                <a:ea typeface="Source Serif 4" pitchFamily="34" charset="-122"/>
                <a:cs typeface="Source Serif 4" pitchFamily="34" charset="-120"/>
              </a:rPr>
              <a:t> =</a:t>
            </a:r>
            <a:pPr algn="l" indent="0" marL="0">
              <a:lnSpc>
                <a:spcPts val="3038"/>
              </a:lnSpc>
              <a:buNone/>
            </a:pPr>
            <a:r>
              <a:rPr lang="en-US" sz="2025" b="1" dirty="0">
                <a:solidFill>
                  <a:srgbClr val="C4432C"/>
                </a:solidFill>
                <a:latin typeface="Source Serif 4" pitchFamily="34" charset="0"/>
                <a:ea typeface="Source Serif 4" pitchFamily="34" charset="-122"/>
                <a:cs typeface="Source Serif 4" pitchFamily="34" charset="-120"/>
              </a:rPr>
              <a:t> 294,912</a:t>
            </a:r>
            <a:pPr algn="l" indent="0" marL="0">
              <a:lnSpc>
                <a:spcPts val="3038"/>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numbers in the pairs, plus 78,438 for a 102-class head</a:t>
            </a:r>
            <a:endParaRPr lang="en-US" sz="2025" dirty="0"/>
          </a:p>
        </p:txBody>
      </p:sp>
      <p:sp>
        <p:nvSpPr>
          <p:cNvPr id="4" name="Text 2"/>
          <p:cNvSpPr txBox="1"/>
          <p:nvPr/>
        </p:nvSpPr>
        <p:spPr>
          <a:xfrm>
            <a:off x="762000" y="1724620"/>
            <a:ext cx="3658291"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Numbers trained and stored per task</a:t>
            </a:r>
            <a:endParaRPr lang="en-US" sz="1650" dirty="0"/>
          </a:p>
        </p:txBody>
      </p:sp>
      <p:sp>
        <p:nvSpPr>
          <p:cNvPr id="5" name="Text 3"/>
          <p:cNvSpPr txBox="1"/>
          <p:nvPr/>
        </p:nvSpPr>
        <p:spPr>
          <a:xfrm>
            <a:off x="762000" y="2151817"/>
            <a:ext cx="1249585"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6" name="Text 4"/>
          <p:cNvSpPr txBox="1"/>
          <p:nvPr/>
        </p:nvSpPr>
        <p:spPr>
          <a:xfrm>
            <a:off x="2857500" y="2157532"/>
            <a:ext cx="3421011"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all 85.8 million weights, retrained for this task</a:t>
            </a:r>
            <a:endParaRPr lang="en-US" sz="1350" dirty="0"/>
          </a:p>
        </p:txBody>
      </p:sp>
      <p:sp>
        <p:nvSpPr>
          <p:cNvPr id="7" name="Text 5"/>
          <p:cNvSpPr txBox="1"/>
          <p:nvPr/>
        </p:nvSpPr>
        <p:spPr>
          <a:xfrm>
            <a:off x="9048750" y="2151817"/>
            <a:ext cx="1320320" cy="217170"/>
          </a:xfrm>
          <a:prstGeom prst="rect">
            <a:avLst/>
          </a:prstGeom>
          <a:noFill/>
          <a:ln/>
        </p:spPr>
        <p:txBody>
          <a:bodyPr wrap="none" lIns="0" tIns="0" rIns="0" bIns="0" rtlCol="0" anchor="t"/>
          <a:lstStyle/>
          <a:p>
            <a:pPr algn="l" indent="0" marL="0">
              <a:lnSpc>
                <a:spcPts val="1710"/>
              </a:lnSpc>
              <a:buNone/>
            </a:pPr>
            <a:r>
              <a:rPr lang="en-US" sz="1875" b="1" dirty="0">
                <a:solidFill>
                  <a:srgbClr val="1B1E22"/>
                </a:solidFill>
                <a:latin typeface="Source Serif 4" pitchFamily="34" charset="0"/>
                <a:ea typeface="Source Serif 4" pitchFamily="34" charset="-122"/>
                <a:cs typeface="Source Serif 4" pitchFamily="34" charset="-120"/>
              </a:rPr>
              <a:t>343 MB</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100%</a:t>
            </a:r>
            <a:endParaRPr lang="en-US" sz="1875" dirty="0"/>
          </a:p>
        </p:txBody>
      </p:sp>
      <p:sp>
        <p:nvSpPr>
          <p:cNvPr id="8" name="Text 6"/>
          <p:cNvSpPr txBox="1"/>
          <p:nvPr/>
        </p:nvSpPr>
        <p:spPr>
          <a:xfrm>
            <a:off x="762000" y="2589967"/>
            <a:ext cx="1772591"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50 prompts</a:t>
            </a:r>
            <a:endParaRPr lang="en-US" sz="1425" dirty="0"/>
          </a:p>
        </p:txBody>
      </p:sp>
      <p:sp>
        <p:nvSpPr>
          <p:cNvPr id="9" name="Text 7"/>
          <p:cNvSpPr txBox="1"/>
          <p:nvPr/>
        </p:nvSpPr>
        <p:spPr>
          <a:xfrm>
            <a:off x="2896046" y="2595682"/>
            <a:ext cx="2399300"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ans 3 ExtraLight" pitchFamily="34" charset="0"/>
                <a:ea typeface="Source Sans 3 ExtraLight" pitchFamily="34" charset="-122"/>
                <a:cs typeface="Source Sans 3 ExtraLight" pitchFamily="34" charset="-120"/>
              </a:rPr>
              <a:t>frozen and shared by every task</a:t>
            </a:r>
            <a:endParaRPr lang="en-US" sz="1350" dirty="0"/>
          </a:p>
        </p:txBody>
      </p:sp>
      <p:sp>
        <p:nvSpPr>
          <p:cNvPr id="10" name="Text 8"/>
          <p:cNvSpPr txBox="1"/>
          <p:nvPr/>
        </p:nvSpPr>
        <p:spPr>
          <a:xfrm>
            <a:off x="9048750" y="2589967"/>
            <a:ext cx="1307473" cy="217170"/>
          </a:xfrm>
          <a:prstGeom prst="rect">
            <a:avLst/>
          </a:prstGeom>
          <a:noFill/>
          <a:ln/>
        </p:spPr>
        <p:txBody>
          <a:bodyPr wrap="none" lIns="0" tIns="0" rIns="0" bIns="0" rtlCol="0" anchor="t"/>
          <a:lstStyle/>
          <a:p>
            <a:pPr algn="l" indent="0" marL="0">
              <a:lnSpc>
                <a:spcPts val="1710"/>
              </a:lnSpc>
              <a:buNone/>
            </a:pPr>
            <a:r>
              <a:rPr lang="en-US" sz="1875" b="1" dirty="0">
                <a:solidFill>
                  <a:srgbClr val="1B1E22"/>
                </a:solidFill>
                <a:latin typeface="Source Serif 4" pitchFamily="34" charset="0"/>
                <a:ea typeface="Source Serif 4" pitchFamily="34" charset="-122"/>
                <a:cs typeface="Source Serif 4" pitchFamily="34" charset="-120"/>
              </a:rPr>
              <a:t>2.2 MB</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0.63%</a:t>
            </a:r>
            <a:endParaRPr lang="en-US" sz="1875" dirty="0"/>
          </a:p>
        </p:txBody>
      </p:sp>
      <p:sp>
        <p:nvSpPr>
          <p:cNvPr id="11" name="Text 9"/>
          <p:cNvSpPr txBox="1"/>
          <p:nvPr/>
        </p:nvSpPr>
        <p:spPr>
          <a:xfrm>
            <a:off x="762000" y="3028117"/>
            <a:ext cx="457105"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a:t>
            </a:r>
            <a:endParaRPr lang="en-US" sz="1425" dirty="0"/>
          </a:p>
        </p:txBody>
      </p:sp>
      <p:sp>
        <p:nvSpPr>
          <p:cNvPr id="12" name="Text 10"/>
          <p:cNvSpPr txBox="1"/>
          <p:nvPr/>
        </p:nvSpPr>
        <p:spPr>
          <a:xfrm>
            <a:off x="2886075" y="3033832"/>
            <a:ext cx="2399300" cy="205740"/>
          </a:xfrm>
          <a:prstGeom prst="rect">
            <a:avLst/>
          </a:prstGeom>
          <a:noFill/>
          <a:ln/>
        </p:spPr>
        <p:txBody>
          <a:bodyPr wrap="none" lIns="0" tIns="0" rIns="0" bIns="0" rtlCol="0" anchor="t"/>
          <a:lstStyle/>
          <a:p>
            <a:pPr algn="l" indent="0" marL="0">
              <a:lnSpc>
                <a:spcPts val="1620"/>
              </a:lnSpc>
              <a:buNone/>
            </a:pPr>
            <a:r>
              <a:rPr lang="en-US" sz="1350" dirty="0">
                <a:solidFill>
                  <a:srgbClr val="2D5D92"/>
                </a:solidFill>
                <a:latin typeface="Source Sans 3 ExtraLight" pitchFamily="34" charset="0"/>
                <a:ea typeface="Source Sans 3 ExtraLight" pitchFamily="34" charset="-122"/>
                <a:cs typeface="Source Sans 3 ExtraLight" pitchFamily="34" charset="-120"/>
              </a:rPr>
              <a:t>frozen and shared by every task</a:t>
            </a:r>
            <a:endParaRPr lang="en-US" sz="1350" dirty="0"/>
          </a:p>
        </p:txBody>
      </p:sp>
      <p:sp>
        <p:nvSpPr>
          <p:cNvPr id="13" name="Text 11"/>
          <p:cNvSpPr txBox="1"/>
          <p:nvPr/>
        </p:nvSpPr>
        <p:spPr>
          <a:xfrm>
            <a:off x="9048750" y="3028117"/>
            <a:ext cx="1307473" cy="217170"/>
          </a:xfrm>
          <a:prstGeom prst="rect">
            <a:avLst/>
          </a:prstGeom>
          <a:noFill/>
          <a:ln/>
        </p:spPr>
        <p:txBody>
          <a:bodyPr wrap="none" lIns="0" tIns="0" rIns="0" bIns="0" rtlCol="0" anchor="t"/>
          <a:lstStyle/>
          <a:p>
            <a:pPr algn="l" indent="0" marL="0">
              <a:lnSpc>
                <a:spcPts val="1710"/>
              </a:lnSpc>
              <a:buNone/>
            </a:pPr>
            <a:r>
              <a:rPr lang="en-US" sz="1875" b="1" dirty="0">
                <a:solidFill>
                  <a:srgbClr val="C4432C"/>
                </a:solidFill>
                <a:latin typeface="Source Serif 4" pitchFamily="34" charset="0"/>
                <a:ea typeface="Source Serif 4" pitchFamily="34" charset="-122"/>
                <a:cs typeface="Source Serif 4" pitchFamily="34" charset="-120"/>
              </a:rPr>
              <a:t>1.5 MB</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0.44%</a:t>
            </a:r>
            <a:endParaRPr lang="en-US" sz="1875" dirty="0"/>
          </a:p>
        </p:txBody>
      </p:sp>
      <p:sp>
        <p:nvSpPr>
          <p:cNvPr id="14" name="Text 12"/>
          <p:cNvSpPr txBox="1"/>
          <p:nvPr/>
        </p:nvSpPr>
        <p:spPr>
          <a:xfrm>
            <a:off x="762000" y="3491508"/>
            <a:ext cx="3117949"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Compute per image at test time</a:t>
            </a:r>
            <a:endParaRPr lang="en-US" sz="1650" dirty="0"/>
          </a:p>
        </p:txBody>
      </p:sp>
      <p:sp>
        <p:nvSpPr>
          <p:cNvPr id="15" name="Text 13"/>
          <p:cNvSpPr txBox="1"/>
          <p:nvPr/>
        </p:nvSpPr>
        <p:spPr>
          <a:xfrm>
            <a:off x="762000" y="3918704"/>
            <a:ext cx="738033"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Plain ViT</a:t>
            </a:r>
            <a:endParaRPr lang="en-US" sz="1425" dirty="0"/>
          </a:p>
        </p:txBody>
      </p:sp>
      <p:sp>
        <p:nvSpPr>
          <p:cNvPr id="16" name="Text 14"/>
          <p:cNvSpPr txBox="1"/>
          <p:nvPr/>
        </p:nvSpPr>
        <p:spPr>
          <a:xfrm>
            <a:off x="2857500" y="3924419"/>
            <a:ext cx="858917"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197 tokens</a:t>
            </a:r>
            <a:endParaRPr lang="en-US" sz="1350" dirty="0"/>
          </a:p>
        </p:txBody>
      </p:sp>
      <p:sp>
        <p:nvSpPr>
          <p:cNvPr id="17" name="Text 15"/>
          <p:cNvSpPr txBox="1"/>
          <p:nvPr/>
        </p:nvSpPr>
        <p:spPr>
          <a:xfrm>
            <a:off x="9048750" y="3918704"/>
            <a:ext cx="645628" cy="217170"/>
          </a:xfrm>
          <a:prstGeom prst="rect">
            <a:avLst/>
          </a:prstGeom>
          <a:noFill/>
          <a:ln/>
        </p:spPr>
        <p:txBody>
          <a:bodyPr wrap="none" lIns="0" tIns="0" rIns="0" bIns="0" rtlCol="0" anchor="t"/>
          <a:lstStyle/>
          <a:p>
            <a:pPr algn="l" indent="0" marL="0">
              <a:lnSpc>
                <a:spcPts val="1710"/>
              </a:lnSpc>
              <a:buNone/>
            </a:pPr>
            <a:r>
              <a:rPr lang="en-US" sz="1875" b="1" dirty="0">
                <a:solidFill>
                  <a:srgbClr val="1B1E22"/>
                </a:solidFill>
                <a:latin typeface="Source Serif 4" pitchFamily="34" charset="0"/>
                <a:ea typeface="Source Serif 4" pitchFamily="34" charset="-122"/>
                <a:cs typeface="Source Serif 4" pitchFamily="34" charset="-120"/>
              </a:rPr>
              <a:t>1.00×</a:t>
            </a:r>
            <a:endParaRPr lang="en-US" sz="1875" dirty="0"/>
          </a:p>
        </p:txBody>
      </p:sp>
      <p:sp>
        <p:nvSpPr>
          <p:cNvPr id="18" name="Text 16"/>
          <p:cNvSpPr txBox="1"/>
          <p:nvPr/>
        </p:nvSpPr>
        <p:spPr>
          <a:xfrm>
            <a:off x="762000" y="4356854"/>
            <a:ext cx="1772591"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50 prompts</a:t>
            </a:r>
            <a:endParaRPr lang="en-US" sz="1425" dirty="0"/>
          </a:p>
        </p:txBody>
      </p:sp>
      <p:sp>
        <p:nvSpPr>
          <p:cNvPr id="19" name="Text 17"/>
          <p:cNvSpPr txBox="1"/>
          <p:nvPr/>
        </p:nvSpPr>
        <p:spPr>
          <a:xfrm>
            <a:off x="2857500" y="4362569"/>
            <a:ext cx="858917"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197 tokens</a:t>
            </a:r>
            <a:endParaRPr lang="en-US" sz="1350" dirty="0"/>
          </a:p>
        </p:txBody>
      </p:sp>
      <p:sp>
        <p:nvSpPr>
          <p:cNvPr id="20" name="Text 18"/>
          <p:cNvSpPr txBox="1"/>
          <p:nvPr/>
        </p:nvSpPr>
        <p:spPr>
          <a:xfrm>
            <a:off x="9048750" y="4356854"/>
            <a:ext cx="1462254" cy="217170"/>
          </a:xfrm>
          <a:prstGeom prst="rect">
            <a:avLst/>
          </a:prstGeom>
          <a:noFill/>
          <a:ln/>
        </p:spPr>
        <p:txBody>
          <a:bodyPr wrap="none" lIns="0" tIns="0" rIns="0" bIns="0" rtlCol="0" anchor="t"/>
          <a:lstStyle/>
          <a:p>
            <a:pPr algn="l" indent="0" marL="0">
              <a:lnSpc>
                <a:spcPts val="1710"/>
              </a:lnSpc>
              <a:buNone/>
            </a:pPr>
            <a:r>
              <a:rPr lang="en-US" sz="1875" b="1" dirty="0">
                <a:solidFill>
                  <a:srgbClr val="1B1E22"/>
                </a:solidFill>
                <a:latin typeface="Source Serif 4" pitchFamily="34" charset="0"/>
                <a:ea typeface="Source Serif 4" pitchFamily="34" charset="-122"/>
                <a:cs typeface="Source Serif 4" pitchFamily="34" charset="-120"/>
              </a:rPr>
              <a:t>1.27×</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+50 tokens</a:t>
            </a:r>
            <a:endParaRPr lang="en-US" sz="1875" dirty="0"/>
          </a:p>
        </p:txBody>
      </p:sp>
      <p:sp>
        <p:nvSpPr>
          <p:cNvPr id="21" name="Text 19"/>
          <p:cNvSpPr txBox="1"/>
          <p:nvPr/>
        </p:nvSpPr>
        <p:spPr>
          <a:xfrm>
            <a:off x="762000" y="4795004"/>
            <a:ext cx="1144488"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merged</a:t>
            </a:r>
            <a:endParaRPr lang="en-US" sz="1425" dirty="0"/>
          </a:p>
        </p:txBody>
      </p:sp>
      <p:sp>
        <p:nvSpPr>
          <p:cNvPr id="22" name="Text 20"/>
          <p:cNvSpPr txBox="1"/>
          <p:nvPr/>
        </p:nvSpPr>
        <p:spPr>
          <a:xfrm>
            <a:off x="2857500" y="4800719"/>
            <a:ext cx="858917" cy="205740"/>
          </a:xfrm>
          <a:prstGeom prst="rect">
            <a:avLst/>
          </a:prstGeom>
          <a:noFill/>
          <a:ln/>
        </p:spPr>
        <p:txBody>
          <a:bodyPr wrap="none" lIns="0" tIns="0" rIns="0" bIns="0" rtlCol="0" anchor="t"/>
          <a:lstStyle/>
          <a:p>
            <a:pPr algn="l" indent="0" marL="0">
              <a:lnSpc>
                <a:spcPts val="1620"/>
              </a:lnSpc>
              <a:buNone/>
            </a:pPr>
            <a:r>
              <a:rPr lang="en-US" sz="1350" dirty="0">
                <a:solidFill>
                  <a:srgbClr val="FFFFFF"/>
                </a:solidFill>
                <a:latin typeface="Source Sans 3 ExtraLight" pitchFamily="34" charset="0"/>
                <a:ea typeface="Source Sans 3 ExtraLight" pitchFamily="34" charset="-122"/>
                <a:cs typeface="Source Sans 3 ExtraLight" pitchFamily="34" charset="-120"/>
              </a:rPr>
              <a:t>197 tokens</a:t>
            </a:r>
            <a:endParaRPr lang="en-US" sz="1350" dirty="0"/>
          </a:p>
        </p:txBody>
      </p:sp>
      <p:sp>
        <p:nvSpPr>
          <p:cNvPr id="23" name="Text 21"/>
          <p:cNvSpPr txBox="1"/>
          <p:nvPr/>
        </p:nvSpPr>
        <p:spPr>
          <a:xfrm>
            <a:off x="9048750" y="4795004"/>
            <a:ext cx="1636074" cy="217170"/>
          </a:xfrm>
          <a:prstGeom prst="rect">
            <a:avLst/>
          </a:prstGeom>
          <a:noFill/>
          <a:ln/>
        </p:spPr>
        <p:txBody>
          <a:bodyPr wrap="none" lIns="0" tIns="0" rIns="0" bIns="0" rtlCol="0" anchor="t"/>
          <a:lstStyle/>
          <a:p>
            <a:pPr algn="l" indent="0" marL="0">
              <a:lnSpc>
                <a:spcPts val="1710"/>
              </a:lnSpc>
              <a:buNone/>
            </a:pPr>
            <a:r>
              <a:rPr lang="en-US" sz="1875" b="1" dirty="0">
                <a:solidFill>
                  <a:srgbClr val="C4432C"/>
                </a:solidFill>
                <a:latin typeface="Source Serif 4" pitchFamily="34" charset="0"/>
                <a:ea typeface="Source Serif 4" pitchFamily="34" charset="-122"/>
                <a:cs typeface="Source Serif 4" pitchFamily="34" charset="-120"/>
              </a:rPr>
              <a:t>1.00×</a:t>
            </a:r>
            <a:pPr algn="l" indent="0" marL="0">
              <a:lnSpc>
                <a:spcPts val="171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nothing extra</a:t>
            </a:r>
            <a:endParaRPr lang="en-US" sz="1875" dirty="0"/>
          </a:p>
        </p:txBody>
      </p:sp>
      <p:sp>
        <p:nvSpPr>
          <p:cNvPr id="24" name="Text 22"/>
          <p:cNvSpPr txBox="1"/>
          <p:nvPr/>
        </p:nvSpPr>
        <p:spPr>
          <a:xfrm>
            <a:off x="762000" y="5301020"/>
            <a:ext cx="10959167" cy="524828"/>
          </a:xfrm>
          <a:prstGeom prst="rect">
            <a:avLst/>
          </a:prstGeom>
          <a:noFill/>
          <a:ln/>
        </p:spPr>
        <p:txBody>
          <a:bodyPr wrap="none" lIns="0" tIns="0" rIns="0" bIns="0" rtlCol="0" anchor="t"/>
          <a:lstStyle/>
          <a:p>
            <a:pPr algn="l" indent="0" marL="0">
              <a:lnSpc>
                <a:spcPts val="2066"/>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Shown for rank 8 on the query and value weights. At rank 64 on all four attention weights the file grows to 19 MB, 5.6% of the model, and the</a:t>
            </a:r>
            <a:br/>
            <a:pPr algn="l" indent="0" marL="0">
              <a:lnSpc>
                <a:spcPts val="2066"/>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compute per image does not change.</a:t>
            </a:r>
            <a:endParaRPr lang="en-US" sz="1425" dirty="0"/>
          </a:p>
        </p:txBody>
      </p:sp>
      <p:sp>
        <p:nvSpPr>
          <p:cNvPr id="25" name="Text 23"/>
          <p:cNvSpPr txBox="1"/>
          <p:nvPr/>
        </p:nvSpPr>
        <p:spPr>
          <a:xfrm>
            <a:off x="762000" y="6290816"/>
            <a:ext cx="10415885"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ViT-B/16:</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N</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12 blocks,</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768,</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m</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adapted weights per block, 32-bit numbers. VPT-deep as before. Compute counts multiply-adds per layer for</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n</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tokens (12</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nd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² + 2</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n</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²</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a:t>
            </a:r>
            <a:endParaRPr lang="en-US" sz="1125" dirty="0"/>
          </a:p>
        </p:txBody>
      </p:sp>
      <p:sp>
        <p:nvSpPr>
          <p:cNvPr id="26" name="Text 2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30</a:t>
            </a:r>
            <a:endParaRPr lang="en-US" sz="1125"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19705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LoRA's saving grows with the width of the model</a:t>
            </a:r>
            <a:endParaRPr lang="en-US" sz="2625" dirty="0"/>
          </a:p>
        </p:txBody>
      </p:sp>
      <p:sp>
        <p:nvSpPr>
          <p:cNvPr id="3" name="Text 1"/>
          <p:cNvSpPr txBox="1"/>
          <p:nvPr/>
        </p:nvSpPr>
        <p:spPr>
          <a:xfrm>
            <a:off x="762000" y="1337280"/>
            <a:ext cx="1275588"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change Δ</a:t>
            </a:r>
            <a:pPr algn="l" indent="0" marL="0">
              <a:lnSpc>
                <a:spcPts val="1710"/>
              </a:lnSpc>
              <a:buNone/>
            </a:pPr>
            <a:r>
              <a:rPr lang="en-US" sz="1496" i="1" dirty="0">
                <a:solidFill>
                  <a:srgbClr val="1B1E22"/>
                </a:solidFill>
                <a:latin typeface="Source Serif 4" pitchFamily="34" charset="0"/>
                <a:ea typeface="Source Serif 4" pitchFamily="34" charset="-122"/>
                <a:cs typeface="Source Serif 4" pitchFamily="34" charset="-120"/>
              </a:rPr>
              <a:t>W</a:t>
            </a:r>
            <a:endParaRPr lang="en-US" sz="1425" dirty="0"/>
          </a:p>
        </p:txBody>
      </p:sp>
      <p:sp>
        <p:nvSpPr>
          <p:cNvPr id="4" name="Text 2"/>
          <p:cNvSpPr txBox="1"/>
          <p:nvPr/>
        </p:nvSpPr>
        <p:spPr>
          <a:xfrm>
            <a:off x="2571750" y="1291560"/>
            <a:ext cx="1116473" cy="308610"/>
          </a:xfrm>
          <a:prstGeom prst="rect">
            <a:avLst/>
          </a:prstGeom>
          <a:noFill/>
          <a:ln/>
        </p:spPr>
        <p:txBody>
          <a:bodyPr wrap="none" lIns="0" tIns="0" rIns="0" bIns="0" rtlCol="0" anchor="t"/>
          <a:lstStyle/>
          <a:p>
            <a:pPr algn="l" indent="0" marL="0">
              <a:lnSpc>
                <a:spcPts val="2430"/>
              </a:lnSpc>
              <a:buNone/>
            </a:pPr>
            <a:r>
              <a:rPr lang="en-US" sz="2126" i="1" dirty="0">
                <a:solidFill>
                  <a:srgbClr val="1B1E22"/>
                </a:solidFill>
                <a:latin typeface="Source Serif 4" pitchFamily="34" charset="0"/>
                <a:ea typeface="Source Serif 4" pitchFamily="34" charset="-122"/>
                <a:cs typeface="Source Serif 4" pitchFamily="34" charset="-120"/>
              </a:rPr>
              <a:t>d</a:t>
            </a:r>
            <a:pPr algn="l" indent="0" marL="0">
              <a:lnSpc>
                <a:spcPts val="2430"/>
              </a:lnSpc>
              <a:buNone/>
            </a:pPr>
            <a:r>
              <a:rPr lang="en-US" sz="2025" dirty="0">
                <a:solidFill>
                  <a:srgbClr val="1B1E22"/>
                </a:solidFill>
                <a:latin typeface="Source Serif 4" pitchFamily="34" charset="0"/>
                <a:ea typeface="Source Serif 4" pitchFamily="34" charset="-122"/>
                <a:cs typeface="Source Serif 4" pitchFamily="34" charset="-120"/>
              </a:rPr>
              <a:t> ×</a:t>
            </a:r>
            <a:pPr algn="l" indent="0" marL="0">
              <a:lnSpc>
                <a:spcPts val="2430"/>
              </a:lnSpc>
              <a:buNone/>
            </a:pPr>
            <a:r>
              <a:rPr lang="en-US" sz="2126" i="1" dirty="0">
                <a:solidFill>
                  <a:srgbClr val="1B1E22"/>
                </a:solidFill>
                <a:latin typeface="Source Serif 4" pitchFamily="34" charset="0"/>
                <a:ea typeface="Source Serif 4" pitchFamily="34" charset="-122"/>
                <a:cs typeface="Source Serif 4" pitchFamily="34" charset="-120"/>
              </a:rPr>
              <a:t> d</a:t>
            </a:r>
            <a:pPr algn="l" indent="0" marL="0">
              <a:lnSpc>
                <a:spcPts val="2430"/>
              </a:lnSpc>
              <a:buNone/>
            </a:pPr>
            <a:r>
              <a:rPr lang="en-US" sz="2025" dirty="0">
                <a:solidFill>
                  <a:srgbClr val="1B1E22"/>
                </a:solidFill>
                <a:latin typeface="Source Serif 4" pitchFamily="34" charset="0"/>
                <a:ea typeface="Source Serif 4" pitchFamily="34" charset="-122"/>
                <a:cs typeface="Source Serif 4" pitchFamily="34" charset="-120"/>
              </a:rPr>
              <a:t> =</a:t>
            </a:r>
            <a:pPr algn="l" indent="0" marL="0">
              <a:lnSpc>
                <a:spcPts val="2430"/>
              </a:lnSpc>
              <a:buNone/>
            </a:pPr>
            <a:r>
              <a:rPr lang="en-US" sz="2126" i="1" dirty="0">
                <a:solidFill>
                  <a:srgbClr val="1B1E22"/>
                </a:solidFill>
                <a:latin typeface="Source Serif 4" pitchFamily="34" charset="0"/>
                <a:ea typeface="Source Serif 4" pitchFamily="34" charset="-122"/>
                <a:cs typeface="Source Serif 4" pitchFamily="34" charset="-120"/>
              </a:rPr>
              <a:t> d</a:t>
            </a:r>
            <a:pPr algn="l" indent="0" marL="0">
              <a:lnSpc>
                <a:spcPts val="2430"/>
              </a:lnSpc>
              <a:buNone/>
            </a:pPr>
            <a:r>
              <a:rPr lang="en-US" sz="2025" dirty="0">
                <a:solidFill>
                  <a:srgbClr val="1B1E22"/>
                </a:solidFill>
                <a:latin typeface="Source Serif 4" pitchFamily="34" charset="0"/>
                <a:ea typeface="Source Serif 4" pitchFamily="34" charset="-122"/>
                <a:cs typeface="Source Serif 4" pitchFamily="34" charset="-120"/>
              </a:rPr>
              <a:t>²</a:t>
            </a:r>
            <a:endParaRPr lang="en-US" sz="2126" dirty="0"/>
          </a:p>
        </p:txBody>
      </p:sp>
      <p:sp>
        <p:nvSpPr>
          <p:cNvPr id="5" name="Text 3"/>
          <p:cNvSpPr txBox="1"/>
          <p:nvPr/>
        </p:nvSpPr>
        <p:spPr>
          <a:xfrm>
            <a:off x="4953000" y="1348710"/>
            <a:ext cx="1871805"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589,824 numbers on ViT-B</a:t>
            </a:r>
            <a:endParaRPr lang="en-US" sz="1275" dirty="0"/>
          </a:p>
        </p:txBody>
      </p:sp>
      <p:sp>
        <p:nvSpPr>
          <p:cNvPr id="6" name="Text 4"/>
          <p:cNvSpPr txBox="1"/>
          <p:nvPr/>
        </p:nvSpPr>
        <p:spPr>
          <a:xfrm>
            <a:off x="762000" y="1946880"/>
            <a:ext cx="1356848" cy="217170"/>
          </a:xfrm>
          <a:prstGeom prst="rect">
            <a:avLst/>
          </a:prstGeom>
          <a:noFill/>
          <a:ln/>
        </p:spPr>
        <p:txBody>
          <a:bodyPr wrap="none" lIns="0" tIns="0" rIns="0" bIns="0" rtlCol="0" anchor="t"/>
          <a:lstStyle/>
          <a:p>
            <a:pPr algn="l" indent="0" marL="0">
              <a:lnSpc>
                <a:spcPts val="1710"/>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 and A together</a:t>
            </a:r>
            <a:endParaRPr lang="en-US" sz="1425" dirty="0"/>
          </a:p>
        </p:txBody>
      </p:sp>
      <p:sp>
        <p:nvSpPr>
          <p:cNvPr id="7" name="Text 5"/>
          <p:cNvSpPr txBox="1"/>
          <p:nvPr/>
        </p:nvSpPr>
        <p:spPr>
          <a:xfrm>
            <a:off x="2571750" y="1901160"/>
            <a:ext cx="1997643" cy="308610"/>
          </a:xfrm>
          <a:prstGeom prst="rect">
            <a:avLst/>
          </a:prstGeom>
          <a:noFill/>
          <a:ln/>
        </p:spPr>
        <p:txBody>
          <a:bodyPr wrap="none" lIns="0" tIns="0" rIns="0" bIns="0" rtlCol="0" anchor="t"/>
          <a:lstStyle/>
          <a:p>
            <a:pPr algn="l" indent="0" marL="0">
              <a:lnSpc>
                <a:spcPts val="2430"/>
              </a:lnSpc>
              <a:buNone/>
            </a:pPr>
            <a:r>
              <a:rPr lang="en-US" sz="2126" i="1" dirty="0">
                <a:solidFill>
                  <a:srgbClr val="C4432C"/>
                </a:solidFill>
                <a:latin typeface="Source Serif 4" pitchFamily="34" charset="0"/>
                <a:ea typeface="Source Serif 4" pitchFamily="34" charset="-122"/>
                <a:cs typeface="Source Serif 4" pitchFamily="34" charset="-120"/>
              </a:rPr>
              <a:t>d</a:t>
            </a:r>
            <a:pPr algn="l" indent="0" marL="0">
              <a:lnSpc>
                <a:spcPts val="2430"/>
              </a:lnSpc>
              <a:buNone/>
            </a:pPr>
            <a:r>
              <a:rPr lang="en-US" sz="2025" dirty="0">
                <a:solidFill>
                  <a:srgbClr val="C4432C"/>
                </a:solidFill>
                <a:latin typeface="Source Serif 4" pitchFamily="34" charset="0"/>
                <a:ea typeface="Source Serif 4" pitchFamily="34" charset="-122"/>
                <a:cs typeface="Source Serif 4" pitchFamily="34" charset="-120"/>
              </a:rPr>
              <a:t> ×</a:t>
            </a:r>
            <a:pPr algn="l" indent="0" marL="0">
              <a:lnSpc>
                <a:spcPts val="2430"/>
              </a:lnSpc>
              <a:buNone/>
            </a:pPr>
            <a:r>
              <a:rPr lang="en-US" sz="2126" i="1" dirty="0">
                <a:solidFill>
                  <a:srgbClr val="C4432C"/>
                </a:solidFill>
                <a:latin typeface="Source Serif 4" pitchFamily="34" charset="0"/>
                <a:ea typeface="Source Serif 4" pitchFamily="34" charset="-122"/>
                <a:cs typeface="Source Serif 4" pitchFamily="34" charset="-120"/>
              </a:rPr>
              <a:t> r</a:t>
            </a:r>
            <a:pPr algn="l" indent="0" marL="0">
              <a:lnSpc>
                <a:spcPts val="2430"/>
              </a:lnSpc>
              <a:buNone/>
            </a:pPr>
            <a:r>
              <a:rPr lang="en-US" sz="2025" dirty="0">
                <a:solidFill>
                  <a:srgbClr val="C4432C"/>
                </a:solidFill>
                <a:latin typeface="Source Serif 4" pitchFamily="34" charset="0"/>
                <a:ea typeface="Source Serif 4" pitchFamily="34" charset="-122"/>
                <a:cs typeface="Source Serif 4" pitchFamily="34" charset="-120"/>
              </a:rPr>
              <a:t> +</a:t>
            </a:r>
            <a:pPr algn="l" indent="0" marL="0">
              <a:lnSpc>
                <a:spcPts val="2430"/>
              </a:lnSpc>
              <a:buNone/>
            </a:pPr>
            <a:r>
              <a:rPr lang="en-US" sz="2126" i="1" dirty="0">
                <a:solidFill>
                  <a:srgbClr val="C4432C"/>
                </a:solidFill>
                <a:latin typeface="Source Serif 4" pitchFamily="34" charset="0"/>
                <a:ea typeface="Source Serif 4" pitchFamily="34" charset="-122"/>
                <a:cs typeface="Source Serif 4" pitchFamily="34" charset="-120"/>
              </a:rPr>
              <a:t> r</a:t>
            </a:r>
            <a:pPr algn="l" indent="0" marL="0">
              <a:lnSpc>
                <a:spcPts val="2430"/>
              </a:lnSpc>
              <a:buNone/>
            </a:pPr>
            <a:r>
              <a:rPr lang="en-US" sz="2025" dirty="0">
                <a:solidFill>
                  <a:srgbClr val="C4432C"/>
                </a:solidFill>
                <a:latin typeface="Source Serif 4" pitchFamily="34" charset="0"/>
                <a:ea typeface="Source Serif 4" pitchFamily="34" charset="-122"/>
                <a:cs typeface="Source Serif 4" pitchFamily="34" charset="-120"/>
              </a:rPr>
              <a:t> ×</a:t>
            </a:r>
            <a:pPr algn="l" indent="0" marL="0">
              <a:lnSpc>
                <a:spcPts val="2430"/>
              </a:lnSpc>
              <a:buNone/>
            </a:pPr>
            <a:r>
              <a:rPr lang="en-US" sz="2126" i="1" dirty="0">
                <a:solidFill>
                  <a:srgbClr val="C4432C"/>
                </a:solidFill>
                <a:latin typeface="Source Serif 4" pitchFamily="34" charset="0"/>
                <a:ea typeface="Source Serif 4" pitchFamily="34" charset="-122"/>
                <a:cs typeface="Source Serif 4" pitchFamily="34" charset="-120"/>
              </a:rPr>
              <a:t> d</a:t>
            </a:r>
            <a:pPr algn="l" indent="0" marL="0">
              <a:lnSpc>
                <a:spcPts val="2430"/>
              </a:lnSpc>
              <a:buNone/>
            </a:pPr>
            <a:r>
              <a:rPr lang="en-US" sz="2025" dirty="0">
                <a:solidFill>
                  <a:srgbClr val="C4432C"/>
                </a:solidFill>
                <a:latin typeface="Source Serif 4" pitchFamily="34" charset="0"/>
                <a:ea typeface="Source Serif 4" pitchFamily="34" charset="-122"/>
                <a:cs typeface="Source Serif 4" pitchFamily="34" charset="-120"/>
              </a:rPr>
              <a:t> = 2</a:t>
            </a:r>
            <a:pPr algn="l" indent="0" marL="0">
              <a:lnSpc>
                <a:spcPts val="2430"/>
              </a:lnSpc>
              <a:buNone/>
            </a:pPr>
            <a:r>
              <a:rPr lang="en-US" sz="2126" i="1" dirty="0">
                <a:solidFill>
                  <a:srgbClr val="C4432C"/>
                </a:solidFill>
                <a:latin typeface="Source Serif 4" pitchFamily="34" charset="0"/>
                <a:ea typeface="Source Serif 4" pitchFamily="34" charset="-122"/>
                <a:cs typeface="Source Serif 4" pitchFamily="34" charset="-120"/>
              </a:rPr>
              <a:t>rd</a:t>
            </a:r>
            <a:endParaRPr lang="en-US" sz="2126" dirty="0"/>
          </a:p>
        </p:txBody>
      </p:sp>
      <p:sp>
        <p:nvSpPr>
          <p:cNvPr id="8" name="Text 6"/>
          <p:cNvSpPr txBox="1"/>
          <p:nvPr/>
        </p:nvSpPr>
        <p:spPr>
          <a:xfrm>
            <a:off x="4953000" y="1958310"/>
            <a:ext cx="1788224" cy="194310"/>
          </a:xfrm>
          <a:prstGeom prst="rect">
            <a:avLst/>
          </a:prstGeom>
          <a:noFill/>
          <a:ln/>
        </p:spPr>
        <p:txBody>
          <a:bodyPr wrap="none" lIns="0" tIns="0" rIns="0" bIns="0" rtlCol="0" anchor="t"/>
          <a:lstStyle/>
          <a:p>
            <a:pPr algn="l" indent="0" marL="0">
              <a:lnSpc>
                <a:spcPts val="1530"/>
              </a:lnSpc>
              <a:buNone/>
            </a:pPr>
            <a:r>
              <a:rPr lang="en-US" sz="1275" dirty="0">
                <a:solidFill>
                  <a:srgbClr val="777E86"/>
                </a:solidFill>
                <a:latin typeface="Source Sans 3 ExtraLight" pitchFamily="34" charset="0"/>
                <a:ea typeface="Source Sans 3 ExtraLight" pitchFamily="34" charset="-122"/>
                <a:cs typeface="Source Sans 3 ExtraLight" pitchFamily="34" charset="-120"/>
              </a:rPr>
              <a:t>12,288 numbers on ViT-B</a:t>
            </a:r>
            <a:endParaRPr lang="en-US" sz="1275" dirty="0"/>
          </a:p>
        </p:txBody>
      </p:sp>
      <p:sp>
        <p:nvSpPr>
          <p:cNvPr id="9" name="Text 7"/>
          <p:cNvSpPr txBox="1"/>
          <p:nvPr/>
        </p:nvSpPr>
        <p:spPr>
          <a:xfrm>
            <a:off x="2190750" y="2702213"/>
            <a:ext cx="3607522"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Share of a full weight change stored by B and A, rank 8</a:t>
            </a:r>
            <a:endParaRPr lang="en-US" sz="1200" dirty="0"/>
          </a:p>
        </p:txBody>
      </p:sp>
      <p:sp>
        <p:nvSpPr>
          <p:cNvPr id="10" name="Text 8"/>
          <p:cNvSpPr txBox="1"/>
          <p:nvPr/>
        </p:nvSpPr>
        <p:spPr>
          <a:xfrm>
            <a:off x="7100590" y="2702213"/>
            <a:ext cx="557713"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width d</a:t>
            </a:r>
            <a:endParaRPr lang="en-US" sz="1200" dirty="0"/>
          </a:p>
        </p:txBody>
      </p:sp>
      <p:sp>
        <p:nvSpPr>
          <p:cNvPr id="11" name="Text 9"/>
          <p:cNvSpPr txBox="1"/>
          <p:nvPr/>
        </p:nvSpPr>
        <p:spPr>
          <a:xfrm>
            <a:off x="762000" y="3154680"/>
            <a:ext cx="692837"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ViT-B/16</a:t>
            </a:r>
            <a:endParaRPr lang="en-US" sz="1350" dirty="0"/>
          </a:p>
        </p:txBody>
      </p:sp>
      <p:sp>
        <p:nvSpPr>
          <p:cNvPr id="12" name="Text 10"/>
          <p:cNvSpPr txBox="1"/>
          <p:nvPr/>
        </p:nvSpPr>
        <p:spPr>
          <a:xfrm>
            <a:off x="5372993" y="3157508"/>
            <a:ext cx="530626"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2.08%</a:t>
            </a:r>
            <a:endParaRPr lang="en-US" sz="1350" dirty="0"/>
          </a:p>
        </p:txBody>
      </p:sp>
      <p:sp>
        <p:nvSpPr>
          <p:cNvPr id="13" name="Text 11"/>
          <p:cNvSpPr txBox="1"/>
          <p:nvPr/>
        </p:nvSpPr>
        <p:spPr>
          <a:xfrm>
            <a:off x="7325320" y="3160365"/>
            <a:ext cx="323993"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768</a:t>
            </a:r>
            <a:endParaRPr lang="en-US" sz="1313" dirty="0"/>
          </a:p>
        </p:txBody>
      </p:sp>
      <p:sp>
        <p:nvSpPr>
          <p:cNvPr id="14" name="Text 12"/>
          <p:cNvSpPr txBox="1"/>
          <p:nvPr/>
        </p:nvSpPr>
        <p:spPr>
          <a:xfrm>
            <a:off x="762000" y="3669030"/>
            <a:ext cx="675965"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ViT-L/16</a:t>
            </a:r>
            <a:endParaRPr lang="en-US" sz="1350" dirty="0"/>
          </a:p>
        </p:txBody>
      </p:sp>
      <p:sp>
        <p:nvSpPr>
          <p:cNvPr id="15" name="Text 13"/>
          <p:cNvSpPr txBox="1"/>
          <p:nvPr/>
        </p:nvSpPr>
        <p:spPr>
          <a:xfrm>
            <a:off x="4596705" y="3671858"/>
            <a:ext cx="530626"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1.56%</a:t>
            </a:r>
            <a:endParaRPr lang="en-US" sz="1350" dirty="0"/>
          </a:p>
        </p:txBody>
      </p:sp>
      <p:sp>
        <p:nvSpPr>
          <p:cNvPr id="16" name="Text 14"/>
          <p:cNvSpPr txBox="1"/>
          <p:nvPr/>
        </p:nvSpPr>
        <p:spPr>
          <a:xfrm>
            <a:off x="7193905" y="3674715"/>
            <a:ext cx="460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1,024</a:t>
            </a:r>
            <a:endParaRPr lang="en-US" sz="1313" dirty="0"/>
          </a:p>
        </p:txBody>
      </p:sp>
      <p:sp>
        <p:nvSpPr>
          <p:cNvPr id="17" name="Text 15"/>
          <p:cNvSpPr txBox="1"/>
          <p:nvPr/>
        </p:nvSpPr>
        <p:spPr>
          <a:xfrm>
            <a:off x="762000" y="4183380"/>
            <a:ext cx="70460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ViT-H/14</a:t>
            </a:r>
            <a:endParaRPr lang="en-US" sz="1350" dirty="0"/>
          </a:p>
        </p:txBody>
      </p:sp>
      <p:sp>
        <p:nvSpPr>
          <p:cNvPr id="18" name="Text 16"/>
          <p:cNvSpPr txBox="1"/>
          <p:nvPr/>
        </p:nvSpPr>
        <p:spPr>
          <a:xfrm>
            <a:off x="4130873" y="4186208"/>
            <a:ext cx="530626"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1.25%</a:t>
            </a:r>
            <a:endParaRPr lang="en-US" sz="1350" dirty="0"/>
          </a:p>
        </p:txBody>
      </p:sp>
      <p:sp>
        <p:nvSpPr>
          <p:cNvPr id="19" name="Text 17"/>
          <p:cNvSpPr txBox="1"/>
          <p:nvPr/>
        </p:nvSpPr>
        <p:spPr>
          <a:xfrm>
            <a:off x="7193905" y="4189065"/>
            <a:ext cx="460665"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1,280</a:t>
            </a:r>
            <a:endParaRPr lang="en-US" sz="1313" dirty="0"/>
          </a:p>
        </p:txBody>
      </p:sp>
      <p:sp>
        <p:nvSpPr>
          <p:cNvPr id="20" name="Text 18"/>
          <p:cNvSpPr txBox="1"/>
          <p:nvPr/>
        </p:nvSpPr>
        <p:spPr>
          <a:xfrm>
            <a:off x="762000" y="4697730"/>
            <a:ext cx="50369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GPT-3</a:t>
            </a:r>
            <a:endParaRPr lang="en-US" sz="1350" dirty="0"/>
          </a:p>
        </p:txBody>
      </p:sp>
      <p:sp>
        <p:nvSpPr>
          <p:cNvPr id="21" name="Text 19"/>
          <p:cNvSpPr txBox="1"/>
          <p:nvPr/>
        </p:nvSpPr>
        <p:spPr>
          <a:xfrm>
            <a:off x="2461171" y="4700558"/>
            <a:ext cx="530626"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0.13%</a:t>
            </a:r>
            <a:endParaRPr lang="en-US" sz="1350" dirty="0"/>
          </a:p>
        </p:txBody>
      </p:sp>
      <p:sp>
        <p:nvSpPr>
          <p:cNvPr id="22" name="Text 20"/>
          <p:cNvSpPr txBox="1"/>
          <p:nvPr/>
        </p:nvSpPr>
        <p:spPr>
          <a:xfrm>
            <a:off x="7108478" y="4703415"/>
            <a:ext cx="549509"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12,288</a:t>
            </a:r>
            <a:endParaRPr lang="en-US" sz="1313" dirty="0"/>
          </a:p>
        </p:txBody>
      </p:sp>
      <p:sp>
        <p:nvSpPr>
          <p:cNvPr id="23" name="Text 21"/>
          <p:cNvSpPr txBox="1"/>
          <p:nvPr/>
        </p:nvSpPr>
        <p:spPr>
          <a:xfrm>
            <a:off x="8001000" y="1157734"/>
            <a:ext cx="3384637"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 full change to one</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 d</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 ×</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 d</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 weight has</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 d</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²</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numbers, while B and A together have 2</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rd</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Since</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 d</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 is the square root of</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 d</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², LoRA's cost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grows like the square root of the full size,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times the small constant 2</a:t>
            </a:r>
            <a:pPr algn="l" indent="0" marL="0">
              <a:lnSpc>
                <a:spcPts val="2138"/>
              </a:lnSpc>
              <a:buNone/>
            </a:pPr>
            <a:r>
              <a:rPr lang="en-US" sz="1496" i="1" dirty="0">
                <a:solidFill>
                  <a:srgbClr val="1B1E22"/>
                </a:solidFill>
                <a:latin typeface="Source Serif 4" pitchFamily="34" charset="0"/>
                <a:ea typeface="Source Serif 4" pitchFamily="34" charset="-122"/>
                <a:cs typeface="Source Serif 4" pitchFamily="34" charset="-120"/>
              </a:rPr>
              <a:t>r</a:t>
            </a: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t>
            </a:r>
            <a:endParaRPr lang="en-US" sz="1425" dirty="0"/>
          </a:p>
        </p:txBody>
      </p:sp>
      <p:sp>
        <p:nvSpPr>
          <p:cNvPr id="24" name="Text 22"/>
          <p:cNvSpPr txBox="1"/>
          <p:nvPr/>
        </p:nvSpPr>
        <p:spPr>
          <a:xfrm>
            <a:off x="8001000" y="2715071"/>
            <a:ext cx="3571149"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So the wider the model, the smaller LoRA's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share. Together with adapting only the query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and value weights, this is why GPT-3's task</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file is 10,000 times smaller than a copy.</a:t>
            </a:r>
            <a:endParaRPr lang="en-US" sz="1425" dirty="0"/>
          </a:p>
        </p:txBody>
      </p:sp>
      <p:sp>
        <p:nvSpPr>
          <p:cNvPr id="25" name="Text 23"/>
          <p:cNvSpPr txBox="1"/>
          <p:nvPr/>
        </p:nvSpPr>
        <p:spPr>
          <a:xfrm>
            <a:off x="762000" y="6090791"/>
            <a:ext cx="10767703"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One</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d</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attention weight, rank</a:t>
            </a:r>
            <a:pPr algn="l" indent="0" marL="0">
              <a:lnSpc>
                <a:spcPts val="1575"/>
              </a:lnSpc>
              <a:buNone/>
            </a:pPr>
            <a:r>
              <a:rPr lang="en-US" sz="1181" i="1" dirty="0">
                <a:solidFill>
                  <a:srgbClr val="777E86"/>
                </a:solidFill>
                <a:latin typeface="Source Serif 4" pitchFamily="34" charset="0"/>
                <a:ea typeface="Source Serif 4" pitchFamily="34" charset="-122"/>
                <a:cs typeface="Source Serif 4" pitchFamily="34" charset="-120"/>
              </a:rPr>
              <a:t> r</a:t>
            </a: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 = 8 for every model. Widths: ViT-B/16 768, ViT-L/16 1,024, ViT-H/14 1,280 (Dosovitskiy et al. 2021); GPT-3 12,288 (Hu et al. 2022, Sec. 1). 10,000</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times: Hu et al. 2022, Sec. 4.2.</a:t>
            </a:r>
            <a:endParaRPr lang="en-US" sz="1125" dirty="0"/>
          </a:p>
        </p:txBody>
      </p:sp>
      <p:sp>
        <p:nvSpPr>
          <p:cNvPr id="26" name="Text 2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31</a:t>
            </a:r>
            <a:endParaRPr lang="en-US" sz="1125"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141518"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a ViT in a few lines</a:t>
            </a:r>
            <a:endParaRPr lang="en-US" sz="2625" dirty="0"/>
          </a:p>
        </p:txBody>
      </p:sp>
      <p:sp>
        <p:nvSpPr>
          <p:cNvPr id="3" name="Text 1"/>
          <p:cNvSpPr txBox="1"/>
          <p:nvPr/>
        </p:nvSpPr>
        <p:spPr>
          <a:xfrm>
            <a:off x="1000125" y="1279178"/>
            <a:ext cx="6238494"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vit = timm.create_model(BACKBONE, pretrained=True, num_classes=C)</a:t>
            </a:r>
            <a:endParaRPr lang="en-US" sz="1200" dirty="0"/>
          </a:p>
        </p:txBody>
      </p:sp>
      <p:sp>
        <p:nvSpPr>
          <p:cNvPr id="4" name="Text 2"/>
          <p:cNvSpPr txBox="1"/>
          <p:nvPr/>
        </p:nvSpPr>
        <p:spPr>
          <a:xfrm>
            <a:off x="1000125" y="1507778"/>
            <a:ext cx="5382708" cy="228600"/>
          </a:xfrm>
          <a:prstGeom prst="rect">
            <a:avLst/>
          </a:prstGeom>
          <a:noFill/>
          <a:ln/>
        </p:spPr>
        <p:txBody>
          <a:bodyPr wrap="none" lIns="0" tIns="0" rIns="0" bIns="0" rtlCol="0" anchor="t"/>
          <a:lstStyle/>
          <a:p>
            <a:pPr algn="l" indent="0" marL="0">
              <a:lnSpc>
                <a:spcPts val="1800"/>
              </a:lnSpc>
              <a:buNone/>
            </a:pPr>
            <a:r>
              <a:rPr lang="en-US" sz="1200" dirty="0">
                <a:solidFill>
                  <a:srgbClr val="2D5D92"/>
                </a:solidFill>
                <a:latin typeface="Source Code Pro ExtraLight" pitchFamily="34" charset="0"/>
                <a:ea typeface="Source Code Pro ExtraLight" pitchFamily="34" charset="-122"/>
                <a:cs typeface="Source Code Pro ExtraLight" pitchFamily="34" charset="-120"/>
              </a:rPr>
              <a:t>vit.requires_grad_(False); vit.head.requires_grad_(True)</a:t>
            </a:r>
            <a:endParaRPr lang="en-US" sz="1200" dirty="0"/>
          </a:p>
        </p:txBody>
      </p:sp>
      <p:sp>
        <p:nvSpPr>
          <p:cNvPr id="5" name="Text 3"/>
          <p:cNvSpPr txBox="1"/>
          <p:nvPr/>
        </p:nvSpPr>
        <p:spPr>
          <a:xfrm>
            <a:off x="1000125" y="1964978"/>
            <a:ext cx="6619101"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class LoRAqv(nn.Module):</a:t>
            </a:r>
            <a:pPr algn="l" indent="0" marL="0">
              <a:lnSpc>
                <a:spcPts val="1800"/>
              </a:lnSpc>
              <a:buNone/>
            </a:pPr>
            <a:r>
              <a:rPr lang="en-US" sz="1200" dirty="0">
                <a:solidFill>
                  <a:srgbClr val="777E86"/>
                </a:solidFill>
                <a:latin typeface="Source Code Pro ExtraLight" pitchFamily="34" charset="0"/>
                <a:ea typeface="Source Code Pro ExtraLight" pitchFamily="34" charset="-122"/>
                <a:cs typeface="Source Code Pro ExtraLight" pitchFamily="34" charset="-120"/>
              </a:rPr>
              <a:t> # wraps qkv = Linear(768, 2304)</a:t>
            </a:r>
            <a:endParaRPr lang="en-US" sz="1200" dirty="0"/>
          </a:p>
        </p:txBody>
      </p:sp>
      <p:sp>
        <p:nvSpPr>
          <p:cNvPr id="6" name="Text 4"/>
          <p:cNvSpPr txBox="1"/>
          <p:nvPr/>
        </p:nvSpPr>
        <p:spPr>
          <a:xfrm>
            <a:off x="1365796" y="2193578"/>
            <a:ext cx="3670983"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def __init__(self, qkv, r=8, alpha=8):</a:t>
            </a:r>
            <a:endParaRPr lang="en-US" sz="1200" dirty="0"/>
          </a:p>
        </p:txBody>
      </p:sp>
      <p:sp>
        <p:nvSpPr>
          <p:cNvPr id="7" name="Text 5"/>
          <p:cNvSpPr txBox="1"/>
          <p:nvPr/>
        </p:nvSpPr>
        <p:spPr>
          <a:xfrm>
            <a:off x="1731615" y="2422178"/>
            <a:ext cx="1769031"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super().__init__()</a:t>
            </a:r>
            <a:endParaRPr lang="en-US" sz="1200" dirty="0"/>
          </a:p>
        </p:txBody>
      </p:sp>
      <p:sp>
        <p:nvSpPr>
          <p:cNvPr id="8" name="Text 6"/>
          <p:cNvSpPr txBox="1"/>
          <p:nvPr/>
        </p:nvSpPr>
        <p:spPr>
          <a:xfrm>
            <a:off x="1731615" y="2650778"/>
            <a:ext cx="1864066"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d = qkv.in_features</a:t>
            </a:r>
            <a:endParaRPr lang="en-US" sz="1200" dirty="0"/>
          </a:p>
        </p:txBody>
      </p:sp>
      <p:sp>
        <p:nvSpPr>
          <p:cNvPr id="9" name="Text 7"/>
          <p:cNvSpPr txBox="1"/>
          <p:nvPr/>
        </p:nvSpPr>
        <p:spPr>
          <a:xfrm>
            <a:off x="1731615" y="2879378"/>
            <a:ext cx="5667970" cy="228600"/>
          </a:xfrm>
          <a:prstGeom prst="rect">
            <a:avLst/>
          </a:prstGeom>
          <a:noFill/>
          <a:ln/>
        </p:spPr>
        <p:txBody>
          <a:bodyPr wrap="none" lIns="0" tIns="0" rIns="0" bIns="0" rtlCol="0" anchor="t"/>
          <a:lstStyle/>
          <a:p>
            <a:pPr algn="l" indent="0" marL="0">
              <a:lnSpc>
                <a:spcPts val="1800"/>
              </a:lnSpc>
              <a:buNone/>
            </a:pPr>
            <a:r>
              <a:rPr lang="en-US" sz="1200" dirty="0">
                <a:solidFill>
                  <a:srgbClr val="2D5D92"/>
                </a:solidFill>
                <a:latin typeface="Source Code Pro ExtraLight" pitchFamily="34" charset="0"/>
                <a:ea typeface="Source Code Pro ExtraLight" pitchFamily="34" charset="-122"/>
                <a:cs typeface="Source Code Pro ExtraLight" pitchFamily="34" charset="-120"/>
              </a:rPr>
              <a:t>self.qkv, self.s = qkv, alpha / r</a:t>
            </a:r>
            <a:pPr algn="l" indent="0" marL="0">
              <a:lnSpc>
                <a:spcPts val="1800"/>
              </a:lnSpc>
              <a:buNone/>
            </a:pPr>
            <a:r>
              <a:rPr lang="en-US" sz="1200" dirty="0">
                <a:solidFill>
                  <a:srgbClr val="777E86"/>
                </a:solidFill>
                <a:latin typeface="Source Code Pro ExtraLight" pitchFamily="34" charset="0"/>
                <a:ea typeface="Source Code Pro ExtraLight" pitchFamily="34" charset="-122"/>
                <a:cs typeface="Source Code Pro ExtraLight" pitchFamily="34" charset="-120"/>
              </a:rPr>
              <a:t> # frozen W0, scale α/r</a:t>
            </a:r>
            <a:endParaRPr lang="en-US" sz="1200" dirty="0"/>
          </a:p>
        </p:txBody>
      </p:sp>
      <p:sp>
        <p:nvSpPr>
          <p:cNvPr id="10" name="Text 8"/>
          <p:cNvSpPr txBox="1"/>
          <p:nvPr/>
        </p:nvSpPr>
        <p:spPr>
          <a:xfrm>
            <a:off x="1731615" y="3107978"/>
            <a:ext cx="5002256" cy="228600"/>
          </a:xfrm>
          <a:prstGeom prst="rect">
            <a:avLst/>
          </a:prstGeom>
          <a:noFill/>
          <a:ln/>
        </p:spPr>
        <p:txBody>
          <a:bodyPr wrap="none" lIns="0" tIns="0" rIns="0" bIns="0" rtlCol="0" anchor="t"/>
          <a:lstStyle/>
          <a:p>
            <a:pPr algn="l" indent="0" marL="0">
              <a:lnSpc>
                <a:spcPts val="1800"/>
              </a:lnSpc>
              <a:buNone/>
            </a:pPr>
            <a:r>
              <a:rPr lang="en-US" sz="1200" dirty="0">
                <a:solidFill>
                  <a:srgbClr val="C4432C"/>
                </a:solidFill>
                <a:latin typeface="Source Code Pro ExtraLight" pitchFamily="34" charset="0"/>
                <a:ea typeface="Source Code Pro ExtraLight" pitchFamily="34" charset="-122"/>
                <a:cs typeface="Source Code Pro ExtraLight" pitchFamily="34" charset="-120"/>
              </a:rPr>
              <a:t>self.Aq = nn.Parameter(torch.randn(r, d) / d ** 0.5)</a:t>
            </a:r>
            <a:endParaRPr lang="en-US" sz="1200" dirty="0"/>
          </a:p>
        </p:txBody>
      </p:sp>
      <p:sp>
        <p:nvSpPr>
          <p:cNvPr id="11" name="Text 9"/>
          <p:cNvSpPr txBox="1"/>
          <p:nvPr/>
        </p:nvSpPr>
        <p:spPr>
          <a:xfrm>
            <a:off x="1731615" y="3336578"/>
            <a:ext cx="5002256" cy="228600"/>
          </a:xfrm>
          <a:prstGeom prst="rect">
            <a:avLst/>
          </a:prstGeom>
          <a:noFill/>
          <a:ln/>
        </p:spPr>
        <p:txBody>
          <a:bodyPr wrap="none" lIns="0" tIns="0" rIns="0" bIns="0" rtlCol="0" anchor="t"/>
          <a:lstStyle/>
          <a:p>
            <a:pPr algn="l" indent="0" marL="0">
              <a:lnSpc>
                <a:spcPts val="1800"/>
              </a:lnSpc>
              <a:buNone/>
            </a:pPr>
            <a:r>
              <a:rPr lang="en-US" sz="1200" dirty="0">
                <a:solidFill>
                  <a:srgbClr val="C4432C"/>
                </a:solidFill>
                <a:latin typeface="Source Code Pro ExtraLight" pitchFamily="34" charset="0"/>
                <a:ea typeface="Source Code Pro ExtraLight" pitchFamily="34" charset="-122"/>
                <a:cs typeface="Source Code Pro ExtraLight" pitchFamily="34" charset="-120"/>
              </a:rPr>
              <a:t>self.Av = nn.Parameter(torch.randn(r, d) / d ** 0.5)</a:t>
            </a:r>
            <a:endParaRPr lang="en-US" sz="1200" dirty="0"/>
          </a:p>
        </p:txBody>
      </p:sp>
      <p:sp>
        <p:nvSpPr>
          <p:cNvPr id="12" name="Text 10"/>
          <p:cNvSpPr txBox="1"/>
          <p:nvPr/>
        </p:nvSpPr>
        <p:spPr>
          <a:xfrm>
            <a:off x="1731615" y="3565178"/>
            <a:ext cx="4907220" cy="228600"/>
          </a:xfrm>
          <a:prstGeom prst="rect">
            <a:avLst/>
          </a:prstGeom>
          <a:noFill/>
          <a:ln/>
        </p:spPr>
        <p:txBody>
          <a:bodyPr wrap="none" lIns="0" tIns="0" rIns="0" bIns="0" rtlCol="0" anchor="t"/>
          <a:lstStyle/>
          <a:p>
            <a:pPr algn="l" indent="0" marL="0">
              <a:lnSpc>
                <a:spcPts val="1800"/>
              </a:lnSpc>
              <a:buNone/>
            </a:pPr>
            <a:r>
              <a:rPr lang="en-US" sz="1200" dirty="0">
                <a:solidFill>
                  <a:srgbClr val="C4432C"/>
                </a:solidFill>
                <a:latin typeface="Source Code Pro ExtraLight" pitchFamily="34" charset="0"/>
                <a:ea typeface="Source Code Pro ExtraLight" pitchFamily="34" charset="-122"/>
                <a:cs typeface="Source Code Pro ExtraLight" pitchFamily="34" charset="-120"/>
              </a:rPr>
              <a:t>self.Bq = nn.Parameter(torch.zeros(d, r))</a:t>
            </a:r>
            <a:pPr algn="l" indent="0" marL="0">
              <a:lnSpc>
                <a:spcPts val="1800"/>
              </a:lnSpc>
              <a:buNone/>
            </a:pPr>
            <a:r>
              <a:rPr lang="en-US" sz="1200" dirty="0">
                <a:solidFill>
                  <a:srgbClr val="9A5A4C"/>
                </a:solidFill>
                <a:latin typeface="Source Code Pro ExtraLight" pitchFamily="34" charset="0"/>
                <a:ea typeface="Source Code Pro ExtraLight" pitchFamily="34" charset="-122"/>
                <a:cs typeface="Source Code Pro ExtraLight" pitchFamily="34" charset="-120"/>
              </a:rPr>
              <a:t> # B = 0</a:t>
            </a:r>
            <a:endParaRPr lang="en-US" sz="1200" dirty="0"/>
          </a:p>
        </p:txBody>
      </p:sp>
      <p:sp>
        <p:nvSpPr>
          <p:cNvPr id="13" name="Text 11"/>
          <p:cNvSpPr txBox="1"/>
          <p:nvPr/>
        </p:nvSpPr>
        <p:spPr>
          <a:xfrm>
            <a:off x="1731615" y="3793778"/>
            <a:ext cx="3956244" cy="228600"/>
          </a:xfrm>
          <a:prstGeom prst="rect">
            <a:avLst/>
          </a:prstGeom>
          <a:noFill/>
          <a:ln/>
        </p:spPr>
        <p:txBody>
          <a:bodyPr wrap="none" lIns="0" tIns="0" rIns="0" bIns="0" rtlCol="0" anchor="t"/>
          <a:lstStyle/>
          <a:p>
            <a:pPr algn="l" indent="0" marL="0">
              <a:lnSpc>
                <a:spcPts val="1800"/>
              </a:lnSpc>
              <a:buNone/>
            </a:pPr>
            <a:r>
              <a:rPr lang="en-US" sz="1200" dirty="0">
                <a:solidFill>
                  <a:srgbClr val="C4432C"/>
                </a:solidFill>
                <a:latin typeface="Source Code Pro ExtraLight" pitchFamily="34" charset="0"/>
                <a:ea typeface="Source Code Pro ExtraLight" pitchFamily="34" charset="-122"/>
                <a:cs typeface="Source Code Pro ExtraLight" pitchFamily="34" charset="-120"/>
              </a:rPr>
              <a:t>self.Bv = nn.Parameter(torch.zeros(d, r))</a:t>
            </a:r>
            <a:endParaRPr lang="en-US" sz="1200" dirty="0"/>
          </a:p>
        </p:txBody>
      </p:sp>
      <p:sp>
        <p:nvSpPr>
          <p:cNvPr id="14" name="Text 12"/>
          <p:cNvSpPr txBox="1"/>
          <p:nvPr/>
        </p:nvSpPr>
        <p:spPr>
          <a:xfrm>
            <a:off x="1365796" y="4022378"/>
            <a:ext cx="2054292"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def forward(self, x):</a:t>
            </a:r>
            <a:endParaRPr lang="en-US" sz="1200" dirty="0"/>
          </a:p>
        </p:txBody>
      </p:sp>
      <p:sp>
        <p:nvSpPr>
          <p:cNvPr id="15" name="Text 13"/>
          <p:cNvSpPr txBox="1"/>
          <p:nvPr/>
        </p:nvSpPr>
        <p:spPr>
          <a:xfrm>
            <a:off x="1731615" y="4250978"/>
            <a:ext cx="4812185" cy="228600"/>
          </a:xfrm>
          <a:prstGeom prst="rect">
            <a:avLst/>
          </a:prstGeom>
          <a:noFill/>
          <a:ln/>
        </p:spPr>
        <p:txBody>
          <a:bodyPr wrap="none" lIns="0" tIns="0" rIns="0" bIns="0" rtlCol="0" anchor="t"/>
          <a:lstStyle/>
          <a:p>
            <a:pPr algn="l" indent="0" marL="0">
              <a:lnSpc>
                <a:spcPts val="1800"/>
              </a:lnSpc>
              <a:buNone/>
            </a:pPr>
            <a:r>
              <a:rPr lang="en-US" sz="1200" dirty="0">
                <a:solidFill>
                  <a:srgbClr val="2D5D92"/>
                </a:solidFill>
                <a:latin typeface="Source Code Pro ExtraLight" pitchFamily="34" charset="0"/>
                <a:ea typeface="Source Code Pro ExtraLight" pitchFamily="34" charset="-122"/>
                <a:cs typeface="Source Code Pro ExtraLight" pitchFamily="34" charset="-120"/>
              </a:rPr>
              <a:t>q, k, v = self.qkv(x).chunk(3, dim=-1)</a:t>
            </a:r>
            <a:pPr algn="l" indent="0" marL="0">
              <a:lnSpc>
                <a:spcPts val="1800"/>
              </a:lnSpc>
              <a:buNone/>
            </a:pPr>
            <a:r>
              <a:rPr lang="en-US" sz="1200" dirty="0">
                <a:solidFill>
                  <a:srgbClr val="777E86"/>
                </a:solidFill>
                <a:latin typeface="Source Code Pro ExtraLight" pitchFamily="34" charset="0"/>
                <a:ea typeface="Source Code Pro ExtraLight" pitchFamily="34" charset="-122"/>
                <a:cs typeface="Source Code Pro ExtraLight" pitchFamily="34" charset="-120"/>
              </a:rPr>
              <a:t> # W0 x</a:t>
            </a:r>
            <a:endParaRPr lang="en-US" sz="1200" dirty="0"/>
          </a:p>
        </p:txBody>
      </p:sp>
      <p:sp>
        <p:nvSpPr>
          <p:cNvPr id="16" name="Text 14"/>
          <p:cNvSpPr txBox="1"/>
          <p:nvPr/>
        </p:nvSpPr>
        <p:spPr>
          <a:xfrm>
            <a:off x="1731615" y="4479578"/>
            <a:ext cx="5097447" cy="228600"/>
          </a:xfrm>
          <a:prstGeom prst="rect">
            <a:avLst/>
          </a:prstGeom>
          <a:noFill/>
          <a:ln/>
        </p:spPr>
        <p:txBody>
          <a:bodyPr wrap="none" lIns="0" tIns="0" rIns="0" bIns="0" rtlCol="0" anchor="t"/>
          <a:lstStyle/>
          <a:p>
            <a:pPr algn="l" indent="0" marL="0">
              <a:lnSpc>
                <a:spcPts val="1800"/>
              </a:lnSpc>
              <a:buNone/>
            </a:pPr>
            <a:r>
              <a:rPr lang="en-US" sz="1200" dirty="0">
                <a:solidFill>
                  <a:srgbClr val="C4432C"/>
                </a:solidFill>
                <a:latin typeface="Source Code Pro ExtraLight" pitchFamily="34" charset="0"/>
                <a:ea typeface="Source Code Pro ExtraLight" pitchFamily="34" charset="-122"/>
                <a:cs typeface="Source Code Pro ExtraLight" pitchFamily="34" charset="-120"/>
              </a:rPr>
              <a:t>q = q + self.s * x @ self.Aq.T @ self.Bq.T</a:t>
            </a:r>
            <a:pPr algn="l" indent="0" marL="0">
              <a:lnSpc>
                <a:spcPts val="1800"/>
              </a:lnSpc>
              <a:buNone/>
            </a:pPr>
            <a:r>
              <a:rPr lang="en-US" sz="1200" dirty="0">
                <a:solidFill>
                  <a:srgbClr val="9A5A4C"/>
                </a:solidFill>
                <a:latin typeface="Source Code Pro ExtraLight" pitchFamily="34" charset="0"/>
                <a:ea typeface="Source Code Pro ExtraLight" pitchFamily="34" charset="-122"/>
                <a:cs typeface="Source Code Pro ExtraLight" pitchFamily="34" charset="-120"/>
              </a:rPr>
              <a:t> # + B A x</a:t>
            </a:r>
            <a:endParaRPr lang="en-US" sz="1200" dirty="0"/>
          </a:p>
        </p:txBody>
      </p:sp>
      <p:sp>
        <p:nvSpPr>
          <p:cNvPr id="17" name="Text 15"/>
          <p:cNvSpPr txBox="1"/>
          <p:nvPr/>
        </p:nvSpPr>
        <p:spPr>
          <a:xfrm>
            <a:off x="1731615" y="4708178"/>
            <a:ext cx="4051280" cy="228600"/>
          </a:xfrm>
          <a:prstGeom prst="rect">
            <a:avLst/>
          </a:prstGeom>
          <a:noFill/>
          <a:ln/>
        </p:spPr>
        <p:txBody>
          <a:bodyPr wrap="none" lIns="0" tIns="0" rIns="0" bIns="0" rtlCol="0" anchor="t"/>
          <a:lstStyle/>
          <a:p>
            <a:pPr algn="l" indent="0" marL="0">
              <a:lnSpc>
                <a:spcPts val="1800"/>
              </a:lnSpc>
              <a:buNone/>
            </a:pPr>
            <a:r>
              <a:rPr lang="en-US" sz="1200" dirty="0">
                <a:solidFill>
                  <a:srgbClr val="C4432C"/>
                </a:solidFill>
                <a:latin typeface="Source Code Pro ExtraLight" pitchFamily="34" charset="0"/>
                <a:ea typeface="Source Code Pro ExtraLight" pitchFamily="34" charset="-122"/>
                <a:cs typeface="Source Code Pro ExtraLight" pitchFamily="34" charset="-120"/>
              </a:rPr>
              <a:t>v = v + self.s * x @ self.Av.T @ self.Bv.T</a:t>
            </a:r>
            <a:endParaRPr lang="en-US" sz="1200" dirty="0"/>
          </a:p>
        </p:txBody>
      </p:sp>
      <p:sp>
        <p:nvSpPr>
          <p:cNvPr id="18" name="Text 16"/>
          <p:cNvSpPr txBox="1"/>
          <p:nvPr/>
        </p:nvSpPr>
        <p:spPr>
          <a:xfrm>
            <a:off x="1731615" y="4936778"/>
            <a:ext cx="3385721"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return torch.cat([q, k, v], dim=-1)</a:t>
            </a:r>
            <a:endParaRPr lang="en-US" sz="1200" dirty="0"/>
          </a:p>
        </p:txBody>
      </p:sp>
      <p:sp>
        <p:nvSpPr>
          <p:cNvPr id="19" name="Text 17"/>
          <p:cNvSpPr txBox="1"/>
          <p:nvPr/>
        </p:nvSpPr>
        <p:spPr>
          <a:xfrm>
            <a:off x="1000125" y="5393978"/>
            <a:ext cx="5572935" cy="228600"/>
          </a:xfrm>
          <a:prstGeom prst="rect">
            <a:avLst/>
          </a:prstGeom>
          <a:noFill/>
          <a:ln/>
        </p:spPr>
        <p:txBody>
          <a:bodyPr wrap="none" lIns="0" tIns="0" rIns="0" bIns="0" rtlCol="0" anchor="t"/>
          <a:lstStyle/>
          <a:p>
            <a:pPr algn="l" indent="0" marL="0">
              <a:lnSpc>
                <a:spcPts val="1800"/>
              </a:lnSpc>
              <a:buNone/>
            </a:pPr>
            <a:r>
              <a:rPr lang="en-US" sz="1200" dirty="0">
                <a:solidFill>
                  <a:srgbClr val="1B1E22"/>
                </a:solidFill>
                <a:latin typeface="Source Code Pro ExtraLight" pitchFamily="34" charset="0"/>
                <a:ea typeface="Source Code Pro ExtraLight" pitchFamily="34" charset="-122"/>
                <a:cs typeface="Source Code Pro ExtraLight" pitchFamily="34" charset="-120"/>
              </a:rPr>
              <a:t>for blk in vit.blocks: blk.attn.qkv = LoRAqv(blk.attn.qkv)</a:t>
            </a:r>
            <a:endParaRPr lang="en-US" sz="1200" dirty="0"/>
          </a:p>
        </p:txBody>
      </p:sp>
      <p:sp>
        <p:nvSpPr>
          <p:cNvPr id="20" name="Text 18"/>
          <p:cNvSpPr txBox="1"/>
          <p:nvPr/>
        </p:nvSpPr>
        <p:spPr>
          <a:xfrm>
            <a:off x="8286750" y="1129730"/>
            <a:ext cx="3182029" cy="782384"/>
          </a:xfrm>
          <a:prstGeom prst="rect">
            <a:avLst/>
          </a:prstGeom>
          <a:noFill/>
          <a:ln/>
        </p:spPr>
        <p:txBody>
          <a:bodyPr wrap="none" lIns="0" tIns="0" rIns="0" bIns="0" rtlCol="0" anchor="t"/>
          <a:lstStyle/>
          <a:p>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B starts at zero and A at small random</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values, so the first forward pass is exactly</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the pretrained model.</a:t>
            </a:r>
            <a:endParaRPr lang="en-US" sz="1388" dirty="0"/>
          </a:p>
        </p:txBody>
      </p:sp>
      <p:sp>
        <p:nvSpPr>
          <p:cNvPr id="21" name="Text 19"/>
          <p:cNvSpPr txBox="1"/>
          <p:nvPr/>
        </p:nvSpPr>
        <p:spPr>
          <a:xfrm>
            <a:off x="8286750" y="2069134"/>
            <a:ext cx="3225367" cy="1043178"/>
          </a:xfrm>
          <a:prstGeom prst="rect">
            <a:avLst/>
          </a:prstGeom>
          <a:noFill/>
          <a:ln/>
        </p:spPr>
        <p:txBody>
          <a:bodyPr wrap="none" lIns="0" tIns="0" rIns="0" bIns="0" rtlCol="0" anchor="t"/>
          <a:lstStyle/>
          <a:p>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The two new choices are the rank</a:t>
            </a:r>
            <a:pPr algn="l" indent="0" marL="0">
              <a:lnSpc>
                <a:spcPts val="2054"/>
              </a:lnSpc>
              <a:buNone/>
            </a:pPr>
            <a:r>
              <a:rPr lang="en-US" sz="1457" i="1" dirty="0">
                <a:solidFill>
                  <a:srgbClr val="474D54"/>
                </a:solidFill>
                <a:latin typeface="Source Serif 4" pitchFamily="34" charset="0"/>
                <a:ea typeface="Source Serif 4" pitchFamily="34" charset="-122"/>
                <a:cs typeface="Source Serif 4" pitchFamily="34" charset="-120"/>
              </a:rPr>
              <a:t> r</a:t>
            </a: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 and</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which weights get a pair. On ViT-B, Zhang</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et al. use rank 8 with AdamW at a learning</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rate of 0.001 for 100 epochs.</a:t>
            </a:r>
            <a:endParaRPr lang="en-US" sz="1388" dirty="0"/>
          </a:p>
        </p:txBody>
      </p:sp>
      <p:sp>
        <p:nvSpPr>
          <p:cNvPr id="22" name="Text 20"/>
          <p:cNvSpPr txBox="1"/>
          <p:nvPr/>
        </p:nvSpPr>
        <p:spPr>
          <a:xfrm>
            <a:off x="8286750" y="3272707"/>
            <a:ext cx="3203698" cy="782384"/>
          </a:xfrm>
          <a:prstGeom prst="rect">
            <a:avLst/>
          </a:prstGeom>
          <a:noFill/>
          <a:ln/>
        </p:spPr>
        <p:txBody>
          <a:bodyPr wrap="none" lIns="0" tIns="0" rIns="0" bIns="0" rtlCol="0" anchor="t"/>
          <a:lstStyle/>
          <a:p>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After training, each pair is added into its</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qkv weight once, and the model is a plain</a:t>
            </a:r>
            <a:br/>
            <a:pPr algn="l" indent="0" marL="0">
              <a:lnSpc>
                <a:spcPts val="2054"/>
              </a:lnSpc>
              <a:buNone/>
            </a:pPr>
            <a:r>
              <a:rPr lang="en-US" sz="1388" dirty="0">
                <a:solidFill>
                  <a:srgbClr val="474D54"/>
                </a:solidFill>
                <a:latin typeface="Source Sans 3 ExtraLight" pitchFamily="34" charset="0"/>
                <a:ea typeface="Source Sans 3 ExtraLight" pitchFamily="34" charset="-122"/>
                <a:cs typeface="Source Sans 3 ExtraLight" pitchFamily="34" charset="-120"/>
              </a:rPr>
              <a:t>timm ViT again.</a:t>
            </a:r>
            <a:endParaRPr lang="en-US" sz="1388" dirty="0"/>
          </a:p>
        </p:txBody>
      </p:sp>
      <p:sp>
        <p:nvSpPr>
          <p:cNvPr id="23" name="Text 21"/>
          <p:cNvSpPr txBox="1"/>
          <p:nvPr/>
        </p:nvSpPr>
        <p:spPr>
          <a:xfrm>
            <a:off x="762000" y="6096000"/>
            <a:ext cx="10842617"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My sketch for timm's ViT-B/16: 294,912 trained numbers in the pairs, and identical outputs before and after merging. Official code: loralib, github.com/microsoft/LoRA. Settings:</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Sec. 4.1; Zhang et al. 2022, App. A.2.</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32</a:t>
            </a:r>
            <a:endParaRPr lang="en-US" sz="1125"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67447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Results in the paper: language models</a:t>
            </a:r>
            <a:endParaRPr lang="en-US" sz="2625" dirty="0"/>
          </a:p>
        </p:txBody>
      </p:sp>
      <p:sp>
        <p:nvSpPr>
          <p:cNvPr id="3" name="Text 1"/>
          <p:cNvSpPr txBox="1"/>
          <p:nvPr/>
        </p:nvSpPr>
        <p:spPr>
          <a:xfrm>
            <a:off x="2571750" y="1663988"/>
            <a:ext cx="160155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Validation accuracy (%)</a:t>
            </a:r>
            <a:endParaRPr lang="en-US" sz="1200" dirty="0"/>
          </a:p>
        </p:txBody>
      </p:sp>
      <p:sp>
        <p:nvSpPr>
          <p:cNvPr id="4" name="Text 2"/>
          <p:cNvSpPr txBox="1"/>
          <p:nvPr/>
        </p:nvSpPr>
        <p:spPr>
          <a:xfrm>
            <a:off x="6776442" y="1663988"/>
            <a:ext cx="1092946"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Weights trained</a:t>
            </a:r>
            <a:endParaRPr lang="en-US" sz="1200" dirty="0"/>
          </a:p>
        </p:txBody>
      </p:sp>
      <p:sp>
        <p:nvSpPr>
          <p:cNvPr id="5" name="Text 3"/>
          <p:cNvSpPr txBox="1"/>
          <p:nvPr/>
        </p:nvSpPr>
        <p:spPr>
          <a:xfrm>
            <a:off x="762000" y="20402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600700"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73.8</a:t>
            </a:r>
            <a:endParaRPr lang="en-US" sz="1350" dirty="0"/>
          </a:p>
        </p:txBody>
      </p:sp>
      <p:sp>
        <p:nvSpPr>
          <p:cNvPr id="7" name="Text 5"/>
          <p:cNvSpPr txBox="1"/>
          <p:nvPr/>
        </p:nvSpPr>
        <p:spPr>
          <a:xfrm>
            <a:off x="7049393" y="2045940"/>
            <a:ext cx="809077"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175 billion</a:t>
            </a:r>
            <a:endParaRPr lang="en-US" sz="1313" dirty="0"/>
          </a:p>
        </p:txBody>
      </p:sp>
      <p:sp>
        <p:nvSpPr>
          <p:cNvPr id="8" name="Text 6"/>
          <p:cNvSpPr txBox="1"/>
          <p:nvPr/>
        </p:nvSpPr>
        <p:spPr>
          <a:xfrm>
            <a:off x="762000" y="2402205"/>
            <a:ext cx="111121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BitFit (biases)</a:t>
            </a:r>
            <a:endParaRPr lang="en-US" sz="1350" dirty="0"/>
          </a:p>
        </p:txBody>
      </p:sp>
      <p:sp>
        <p:nvSpPr>
          <p:cNvPr id="9" name="Text 7"/>
          <p:cNvSpPr txBox="1"/>
          <p:nvPr/>
        </p:nvSpPr>
        <p:spPr>
          <a:xfrm>
            <a:off x="5500688" y="24050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71.3</a:t>
            </a:r>
            <a:endParaRPr lang="en-US" sz="1350" dirty="0"/>
          </a:p>
        </p:txBody>
      </p:sp>
      <p:sp>
        <p:nvSpPr>
          <p:cNvPr id="10" name="Text 8"/>
          <p:cNvSpPr txBox="1"/>
          <p:nvPr/>
        </p:nvSpPr>
        <p:spPr>
          <a:xfrm>
            <a:off x="7327702" y="2407890"/>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14.2 M</a:t>
            </a:r>
            <a:endParaRPr lang="en-US" sz="1313" dirty="0"/>
          </a:p>
        </p:txBody>
      </p:sp>
      <p:sp>
        <p:nvSpPr>
          <p:cNvPr id="11" name="Text 9"/>
          <p:cNvSpPr txBox="1"/>
          <p:nvPr/>
        </p:nvSpPr>
        <p:spPr>
          <a:xfrm>
            <a:off x="762000" y="2764155"/>
            <a:ext cx="143098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Prefix-embedding</a:t>
            </a:r>
            <a:endParaRPr lang="en-US" sz="1350" dirty="0"/>
          </a:p>
        </p:txBody>
      </p:sp>
      <p:sp>
        <p:nvSpPr>
          <p:cNvPr id="12" name="Text 10"/>
          <p:cNvSpPr txBox="1"/>
          <p:nvPr/>
        </p:nvSpPr>
        <p:spPr>
          <a:xfrm>
            <a:off x="5172075" y="2766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63.1</a:t>
            </a:r>
            <a:endParaRPr lang="en-US" sz="1350" dirty="0"/>
          </a:p>
        </p:txBody>
      </p:sp>
      <p:sp>
        <p:nvSpPr>
          <p:cNvPr id="13" name="Text 11"/>
          <p:cNvSpPr txBox="1"/>
          <p:nvPr/>
        </p:nvSpPr>
        <p:spPr>
          <a:xfrm>
            <a:off x="7410599" y="276984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3.2 M</a:t>
            </a:r>
            <a:endParaRPr lang="en-US" sz="1313" dirty="0"/>
          </a:p>
        </p:txBody>
      </p:sp>
      <p:sp>
        <p:nvSpPr>
          <p:cNvPr id="14" name="Text 12"/>
          <p:cNvSpPr txBox="1"/>
          <p:nvPr/>
        </p:nvSpPr>
        <p:spPr>
          <a:xfrm>
            <a:off x="762000" y="3126105"/>
            <a:ext cx="94342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Prefix-layer</a:t>
            </a:r>
            <a:endParaRPr lang="en-US" sz="1350" dirty="0"/>
          </a:p>
        </p:txBody>
      </p:sp>
      <p:sp>
        <p:nvSpPr>
          <p:cNvPr id="15" name="Text 13"/>
          <p:cNvSpPr txBox="1"/>
          <p:nvPr/>
        </p:nvSpPr>
        <p:spPr>
          <a:xfrm>
            <a:off x="5452021" y="31289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70.1</a:t>
            </a:r>
            <a:endParaRPr lang="en-US" sz="1350" dirty="0"/>
          </a:p>
        </p:txBody>
      </p:sp>
      <p:sp>
        <p:nvSpPr>
          <p:cNvPr id="16" name="Text 14"/>
          <p:cNvSpPr txBox="1"/>
          <p:nvPr/>
        </p:nvSpPr>
        <p:spPr>
          <a:xfrm>
            <a:off x="7327702" y="3131790"/>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20.2 M</a:t>
            </a:r>
            <a:endParaRPr lang="en-US" sz="1313" dirty="0"/>
          </a:p>
        </p:txBody>
      </p:sp>
      <p:sp>
        <p:nvSpPr>
          <p:cNvPr id="17" name="Text 15"/>
          <p:cNvSpPr txBox="1"/>
          <p:nvPr/>
        </p:nvSpPr>
        <p:spPr>
          <a:xfrm>
            <a:off x="762000" y="348805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8" name="Text 16"/>
          <p:cNvSpPr txBox="1"/>
          <p:nvPr/>
        </p:nvSpPr>
        <p:spPr>
          <a:xfrm>
            <a:off x="5524500" y="34908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71.9</a:t>
            </a:r>
            <a:endParaRPr lang="en-US" sz="1350" dirty="0"/>
          </a:p>
        </p:txBody>
      </p:sp>
      <p:sp>
        <p:nvSpPr>
          <p:cNvPr id="19" name="Text 17"/>
          <p:cNvSpPr txBox="1"/>
          <p:nvPr/>
        </p:nvSpPr>
        <p:spPr>
          <a:xfrm>
            <a:off x="7410599" y="349374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7.1 M</a:t>
            </a:r>
            <a:endParaRPr lang="en-US" sz="1313" dirty="0"/>
          </a:p>
        </p:txBody>
      </p:sp>
      <p:sp>
        <p:nvSpPr>
          <p:cNvPr id="20" name="Text 18"/>
          <p:cNvSpPr txBox="1"/>
          <p:nvPr/>
        </p:nvSpPr>
        <p:spPr>
          <a:xfrm>
            <a:off x="762000" y="385000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1" name="Text 19"/>
          <p:cNvSpPr txBox="1"/>
          <p:nvPr/>
        </p:nvSpPr>
        <p:spPr>
          <a:xfrm>
            <a:off x="5575846" y="38528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73.2</a:t>
            </a:r>
            <a:endParaRPr lang="en-US" sz="1350" dirty="0"/>
          </a:p>
        </p:txBody>
      </p:sp>
      <p:sp>
        <p:nvSpPr>
          <p:cNvPr id="22" name="Text 20"/>
          <p:cNvSpPr txBox="1"/>
          <p:nvPr/>
        </p:nvSpPr>
        <p:spPr>
          <a:xfrm>
            <a:off x="7327702" y="3855690"/>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40.1 M</a:t>
            </a:r>
            <a:endParaRPr lang="en-US" sz="1313" dirty="0"/>
          </a:p>
        </p:txBody>
      </p:sp>
      <p:sp>
        <p:nvSpPr>
          <p:cNvPr id="23" name="Text 21"/>
          <p:cNvSpPr txBox="1"/>
          <p:nvPr/>
        </p:nvSpPr>
        <p:spPr>
          <a:xfrm>
            <a:off x="762000" y="421195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4" name="Text 22"/>
          <p:cNvSpPr txBox="1"/>
          <p:nvPr/>
        </p:nvSpPr>
        <p:spPr>
          <a:xfrm>
            <a:off x="5584478" y="42147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73.4</a:t>
            </a:r>
            <a:endParaRPr lang="en-US" sz="1350" dirty="0"/>
          </a:p>
        </p:txBody>
      </p:sp>
      <p:sp>
        <p:nvSpPr>
          <p:cNvPr id="25" name="Text 23"/>
          <p:cNvSpPr txBox="1"/>
          <p:nvPr/>
        </p:nvSpPr>
        <p:spPr>
          <a:xfrm>
            <a:off x="7397948" y="4217640"/>
            <a:ext cx="446580"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4.7 M</a:t>
            </a:r>
            <a:endParaRPr lang="en-US" sz="1313" dirty="0"/>
          </a:p>
        </p:txBody>
      </p:sp>
      <p:sp>
        <p:nvSpPr>
          <p:cNvPr id="26" name="Text 24"/>
          <p:cNvSpPr txBox="1"/>
          <p:nvPr/>
        </p:nvSpPr>
        <p:spPr>
          <a:xfrm>
            <a:off x="762000" y="457390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7" name="Text 25"/>
          <p:cNvSpPr txBox="1"/>
          <p:nvPr/>
        </p:nvSpPr>
        <p:spPr>
          <a:xfrm>
            <a:off x="5608290" y="45767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74.0</a:t>
            </a:r>
            <a:endParaRPr lang="en-US" sz="1350" dirty="0"/>
          </a:p>
        </p:txBody>
      </p:sp>
      <p:sp>
        <p:nvSpPr>
          <p:cNvPr id="28" name="Text 26"/>
          <p:cNvSpPr txBox="1"/>
          <p:nvPr/>
        </p:nvSpPr>
        <p:spPr>
          <a:xfrm>
            <a:off x="7312372" y="4579590"/>
            <a:ext cx="535579"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37.7 M</a:t>
            </a:r>
            <a:endParaRPr lang="en-US" sz="1313" dirty="0"/>
          </a:p>
        </p:txBody>
      </p:sp>
      <p:sp>
        <p:nvSpPr>
          <p:cNvPr id="29" name="Text 27"/>
          <p:cNvSpPr txBox="1"/>
          <p:nvPr/>
        </p:nvSpPr>
        <p:spPr>
          <a:xfrm>
            <a:off x="8191500" y="1681609"/>
            <a:ext cx="3176921" cy="162877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WikiSQL turns a question into an SQL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query. On GPT-3, LoRA with 4.7 million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trained weights, 0.003% of the model, is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within the run-to-run noise of full fine-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tuning, and slightly above it with 37.7</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million.</a:t>
            </a:r>
            <a:endParaRPr lang="en-US" sz="1425" dirty="0"/>
          </a:p>
        </p:txBody>
      </p:sp>
      <p:sp>
        <p:nvSpPr>
          <p:cNvPr id="30" name="Text 28"/>
          <p:cNvSpPr txBox="1"/>
          <p:nvPr/>
        </p:nvSpPr>
        <p:spPr>
          <a:xfrm>
            <a:off x="8191500" y="3443734"/>
            <a:ext cx="3387578"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prefix methods are far behind, and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adapter needs more weights to come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close.</a:t>
            </a:r>
            <a:endParaRPr lang="en-US" sz="1425" dirty="0"/>
          </a:p>
        </p:txBody>
      </p:sp>
      <p:sp>
        <p:nvSpPr>
          <p:cNvPr id="31" name="Text 29"/>
          <p:cNvSpPr txBox="1"/>
          <p:nvPr/>
        </p:nvSpPr>
        <p:spPr>
          <a:xfrm>
            <a:off x="762000" y="6296025"/>
            <a:ext cx="872613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4: GPT-3 175B, validation accuracy, noise about ±0.5. Adapter: two per block (Houlsby et al.). BitFit trains only the biases.</a:t>
            </a:r>
            <a:endParaRPr lang="en-US" sz="1125" dirty="0"/>
          </a:p>
        </p:txBody>
      </p:sp>
      <p:sp>
        <p:nvSpPr>
          <p:cNvPr id="32" name="Text 3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33</a:t>
            </a:r>
            <a:endParaRPr lang="en-US" sz="1125"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67447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Results in the paper: language models</a:t>
            </a:r>
            <a:endParaRPr lang="en-US" sz="2625" dirty="0"/>
          </a:p>
        </p:txBody>
      </p:sp>
      <p:sp>
        <p:nvSpPr>
          <p:cNvPr id="3" name="Text 1"/>
          <p:cNvSpPr txBox="1"/>
          <p:nvPr/>
        </p:nvSpPr>
        <p:spPr>
          <a:xfrm>
            <a:off x="2571750" y="1663988"/>
            <a:ext cx="160155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Validation accuracy (%)</a:t>
            </a:r>
            <a:endParaRPr lang="en-US" sz="1200" dirty="0"/>
          </a:p>
        </p:txBody>
      </p:sp>
      <p:sp>
        <p:nvSpPr>
          <p:cNvPr id="4" name="Text 2"/>
          <p:cNvSpPr txBox="1"/>
          <p:nvPr/>
        </p:nvSpPr>
        <p:spPr>
          <a:xfrm>
            <a:off x="7002661" y="1663988"/>
            <a:ext cx="1092946"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Weights trained</a:t>
            </a:r>
            <a:endParaRPr lang="en-US" sz="1200" dirty="0"/>
          </a:p>
        </p:txBody>
      </p:sp>
      <p:sp>
        <p:nvSpPr>
          <p:cNvPr id="5" name="Text 3"/>
          <p:cNvSpPr txBox="1"/>
          <p:nvPr/>
        </p:nvSpPr>
        <p:spPr>
          <a:xfrm>
            <a:off x="762000" y="20402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6228308"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89.5</a:t>
            </a:r>
            <a:endParaRPr lang="en-US" sz="1350" dirty="0"/>
          </a:p>
        </p:txBody>
      </p:sp>
      <p:sp>
        <p:nvSpPr>
          <p:cNvPr id="7" name="Text 5"/>
          <p:cNvSpPr txBox="1"/>
          <p:nvPr/>
        </p:nvSpPr>
        <p:spPr>
          <a:xfrm>
            <a:off x="7275612" y="2045940"/>
            <a:ext cx="809077"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175 billion</a:t>
            </a:r>
            <a:endParaRPr lang="en-US" sz="1313" dirty="0"/>
          </a:p>
        </p:txBody>
      </p:sp>
      <p:sp>
        <p:nvSpPr>
          <p:cNvPr id="8" name="Text 6"/>
          <p:cNvSpPr txBox="1"/>
          <p:nvPr/>
        </p:nvSpPr>
        <p:spPr>
          <a:xfrm>
            <a:off x="762000" y="2402205"/>
            <a:ext cx="111121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BitFit (biases)</a:t>
            </a:r>
            <a:endParaRPr lang="en-US" sz="1350" dirty="0"/>
          </a:p>
        </p:txBody>
      </p:sp>
      <p:sp>
        <p:nvSpPr>
          <p:cNvPr id="9" name="Text 7"/>
          <p:cNvSpPr txBox="1"/>
          <p:nvPr/>
        </p:nvSpPr>
        <p:spPr>
          <a:xfrm>
            <a:off x="6288286" y="24050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91.0</a:t>
            </a:r>
            <a:endParaRPr lang="en-US" sz="1350" dirty="0"/>
          </a:p>
        </p:txBody>
      </p:sp>
      <p:sp>
        <p:nvSpPr>
          <p:cNvPr id="10" name="Text 8"/>
          <p:cNvSpPr txBox="1"/>
          <p:nvPr/>
        </p:nvSpPr>
        <p:spPr>
          <a:xfrm>
            <a:off x="7553920" y="2407890"/>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14.2 M</a:t>
            </a:r>
            <a:endParaRPr lang="en-US" sz="1313" dirty="0"/>
          </a:p>
        </p:txBody>
      </p:sp>
      <p:sp>
        <p:nvSpPr>
          <p:cNvPr id="11" name="Text 9"/>
          <p:cNvSpPr txBox="1"/>
          <p:nvPr/>
        </p:nvSpPr>
        <p:spPr>
          <a:xfrm>
            <a:off x="762000" y="2764155"/>
            <a:ext cx="1430988"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Prefix-embedding</a:t>
            </a:r>
            <a:endParaRPr lang="en-US" sz="1350" dirty="0"/>
          </a:p>
        </p:txBody>
      </p:sp>
      <p:sp>
        <p:nvSpPr>
          <p:cNvPr id="12" name="Text 10"/>
          <p:cNvSpPr txBox="1"/>
          <p:nvPr/>
        </p:nvSpPr>
        <p:spPr>
          <a:xfrm>
            <a:off x="6192143" y="2766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88.6</a:t>
            </a:r>
            <a:endParaRPr lang="en-US" sz="1350" dirty="0"/>
          </a:p>
        </p:txBody>
      </p:sp>
      <p:sp>
        <p:nvSpPr>
          <p:cNvPr id="13" name="Text 11"/>
          <p:cNvSpPr txBox="1"/>
          <p:nvPr/>
        </p:nvSpPr>
        <p:spPr>
          <a:xfrm>
            <a:off x="7636818" y="276984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3.2 M</a:t>
            </a:r>
            <a:endParaRPr lang="en-US" sz="1313" dirty="0"/>
          </a:p>
        </p:txBody>
      </p:sp>
      <p:sp>
        <p:nvSpPr>
          <p:cNvPr id="14" name="Text 12"/>
          <p:cNvSpPr txBox="1"/>
          <p:nvPr/>
        </p:nvSpPr>
        <p:spPr>
          <a:xfrm>
            <a:off x="762000" y="3126105"/>
            <a:ext cx="94342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Prefix-layer</a:t>
            </a:r>
            <a:endParaRPr lang="en-US" sz="1350" dirty="0"/>
          </a:p>
        </p:txBody>
      </p:sp>
      <p:sp>
        <p:nvSpPr>
          <p:cNvPr id="15" name="Text 13"/>
          <p:cNvSpPr txBox="1"/>
          <p:nvPr/>
        </p:nvSpPr>
        <p:spPr>
          <a:xfrm>
            <a:off x="6228308" y="31289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89.5</a:t>
            </a:r>
            <a:endParaRPr lang="en-US" sz="1350" dirty="0"/>
          </a:p>
        </p:txBody>
      </p:sp>
      <p:sp>
        <p:nvSpPr>
          <p:cNvPr id="16" name="Text 14"/>
          <p:cNvSpPr txBox="1"/>
          <p:nvPr/>
        </p:nvSpPr>
        <p:spPr>
          <a:xfrm>
            <a:off x="7553920" y="3131790"/>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20.2 M</a:t>
            </a:r>
            <a:endParaRPr lang="en-US" sz="1313" dirty="0"/>
          </a:p>
        </p:txBody>
      </p:sp>
      <p:sp>
        <p:nvSpPr>
          <p:cNvPr id="17" name="Text 15"/>
          <p:cNvSpPr txBox="1"/>
          <p:nvPr/>
        </p:nvSpPr>
        <p:spPr>
          <a:xfrm>
            <a:off x="762000" y="348805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8" name="Text 16"/>
          <p:cNvSpPr txBox="1"/>
          <p:nvPr/>
        </p:nvSpPr>
        <p:spPr>
          <a:xfrm>
            <a:off x="6240661" y="34908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89.8</a:t>
            </a:r>
            <a:endParaRPr lang="en-US" sz="1350" dirty="0"/>
          </a:p>
        </p:txBody>
      </p:sp>
      <p:sp>
        <p:nvSpPr>
          <p:cNvPr id="19" name="Text 17"/>
          <p:cNvSpPr txBox="1"/>
          <p:nvPr/>
        </p:nvSpPr>
        <p:spPr>
          <a:xfrm>
            <a:off x="7636818" y="349374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7.1 M</a:t>
            </a:r>
            <a:endParaRPr lang="en-US" sz="1313" dirty="0"/>
          </a:p>
        </p:txBody>
      </p:sp>
      <p:sp>
        <p:nvSpPr>
          <p:cNvPr id="20" name="Text 18"/>
          <p:cNvSpPr txBox="1"/>
          <p:nvPr/>
        </p:nvSpPr>
        <p:spPr>
          <a:xfrm>
            <a:off x="762000" y="385000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21" name="Text 19"/>
          <p:cNvSpPr txBox="1"/>
          <p:nvPr/>
        </p:nvSpPr>
        <p:spPr>
          <a:xfrm>
            <a:off x="6308378" y="38528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91.5</a:t>
            </a:r>
            <a:endParaRPr lang="en-US" sz="1350" dirty="0"/>
          </a:p>
        </p:txBody>
      </p:sp>
      <p:sp>
        <p:nvSpPr>
          <p:cNvPr id="22" name="Text 20"/>
          <p:cNvSpPr txBox="1"/>
          <p:nvPr/>
        </p:nvSpPr>
        <p:spPr>
          <a:xfrm>
            <a:off x="7553920" y="3855690"/>
            <a:ext cx="5196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40.1 M</a:t>
            </a:r>
            <a:endParaRPr lang="en-US" sz="1313" dirty="0"/>
          </a:p>
        </p:txBody>
      </p:sp>
      <p:sp>
        <p:nvSpPr>
          <p:cNvPr id="23" name="Text 21"/>
          <p:cNvSpPr txBox="1"/>
          <p:nvPr/>
        </p:nvSpPr>
        <p:spPr>
          <a:xfrm>
            <a:off x="762000" y="421195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4" name="Text 22"/>
          <p:cNvSpPr txBox="1"/>
          <p:nvPr/>
        </p:nvSpPr>
        <p:spPr>
          <a:xfrm>
            <a:off x="6315968" y="42147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91.7</a:t>
            </a:r>
            <a:endParaRPr lang="en-US" sz="1350" dirty="0"/>
          </a:p>
        </p:txBody>
      </p:sp>
      <p:sp>
        <p:nvSpPr>
          <p:cNvPr id="25" name="Text 23"/>
          <p:cNvSpPr txBox="1"/>
          <p:nvPr/>
        </p:nvSpPr>
        <p:spPr>
          <a:xfrm>
            <a:off x="7624167" y="4217640"/>
            <a:ext cx="446580"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4.7 M</a:t>
            </a:r>
            <a:endParaRPr lang="en-US" sz="1313" dirty="0"/>
          </a:p>
        </p:txBody>
      </p:sp>
      <p:sp>
        <p:nvSpPr>
          <p:cNvPr id="26" name="Text 24"/>
          <p:cNvSpPr txBox="1"/>
          <p:nvPr/>
        </p:nvSpPr>
        <p:spPr>
          <a:xfrm>
            <a:off x="762000" y="457390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7" name="Text 25"/>
          <p:cNvSpPr txBox="1"/>
          <p:nvPr/>
        </p:nvSpPr>
        <p:spPr>
          <a:xfrm>
            <a:off x="6312098" y="45767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91.6</a:t>
            </a:r>
            <a:endParaRPr lang="en-US" sz="1350" dirty="0"/>
          </a:p>
        </p:txBody>
      </p:sp>
      <p:sp>
        <p:nvSpPr>
          <p:cNvPr id="28" name="Text 26"/>
          <p:cNvSpPr txBox="1"/>
          <p:nvPr/>
        </p:nvSpPr>
        <p:spPr>
          <a:xfrm>
            <a:off x="7538591" y="4579590"/>
            <a:ext cx="535579"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37.7 M</a:t>
            </a:r>
            <a:endParaRPr lang="en-US" sz="1313" dirty="0"/>
          </a:p>
        </p:txBody>
      </p:sp>
      <p:sp>
        <p:nvSpPr>
          <p:cNvPr id="29" name="Text 27"/>
          <p:cNvSpPr txBox="1"/>
          <p:nvPr/>
        </p:nvSpPr>
        <p:spPr>
          <a:xfrm>
            <a:off x="8417719" y="1681609"/>
            <a:ext cx="3217164"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MNLI asks whether one sentence follows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from another. Here LoRA is two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above full fine-tuning, 91.7 against 89.5,</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and above every other cheap method.</a:t>
            </a:r>
            <a:endParaRPr lang="en-US" sz="1425" dirty="0"/>
          </a:p>
        </p:txBody>
      </p:sp>
      <p:sp>
        <p:nvSpPr>
          <p:cNvPr id="30" name="Text 28"/>
          <p:cNvSpPr txBox="1"/>
          <p:nvPr/>
        </p:nvSpPr>
        <p:spPr>
          <a:xfrm>
            <a:off x="762000" y="6296025"/>
            <a:ext cx="9863161"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4: GPT-3 175B, validation accuracy on MNLI-matched, noise about ±0.1. Adapter: two per block (Houlsby et al.). BitFit trains only the biases.</a:t>
            </a:r>
            <a:endParaRPr lang="en-US" sz="1125" dirty="0"/>
          </a:p>
        </p:txBody>
      </p:sp>
      <p:sp>
        <p:nvSpPr>
          <p:cNvPr id="31" name="Text 2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33</a:t>
            </a:r>
            <a:endParaRPr lang="en-US" sz="1125"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67447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Results in the paper: language models</a:t>
            </a:r>
            <a:endParaRPr lang="en-US" sz="2625" dirty="0"/>
          </a:p>
        </p:txBody>
      </p:sp>
      <p:sp>
        <p:nvSpPr>
          <p:cNvPr id="3" name="Text 1"/>
          <p:cNvSpPr txBox="1"/>
          <p:nvPr/>
        </p:nvSpPr>
        <p:spPr>
          <a:xfrm>
            <a:off x="2571750" y="1663988"/>
            <a:ext cx="118813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GLUE score</a:t>
            </a:r>
            <a:endParaRPr lang="en-US" sz="1200" dirty="0"/>
          </a:p>
        </p:txBody>
      </p:sp>
      <p:sp>
        <p:nvSpPr>
          <p:cNvPr id="4" name="Text 2"/>
          <p:cNvSpPr txBox="1"/>
          <p:nvPr/>
        </p:nvSpPr>
        <p:spPr>
          <a:xfrm>
            <a:off x="6822579" y="1663988"/>
            <a:ext cx="1092946"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Weights trained</a:t>
            </a:r>
            <a:endParaRPr lang="en-US" sz="1200" dirty="0"/>
          </a:p>
        </p:txBody>
      </p:sp>
      <p:sp>
        <p:nvSpPr>
          <p:cNvPr id="5" name="Text 3"/>
          <p:cNvSpPr txBox="1"/>
          <p:nvPr/>
        </p:nvSpPr>
        <p:spPr>
          <a:xfrm>
            <a:off x="762000" y="20402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6104483" y="2043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86.4</a:t>
            </a:r>
            <a:endParaRPr lang="en-US" sz="1350" dirty="0"/>
          </a:p>
        </p:txBody>
      </p:sp>
      <p:sp>
        <p:nvSpPr>
          <p:cNvPr id="7" name="Text 5"/>
          <p:cNvSpPr txBox="1"/>
          <p:nvPr/>
        </p:nvSpPr>
        <p:spPr>
          <a:xfrm>
            <a:off x="7415361" y="2045940"/>
            <a:ext cx="47645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125 M</a:t>
            </a:r>
            <a:endParaRPr lang="en-US" sz="1313" dirty="0"/>
          </a:p>
        </p:txBody>
      </p:sp>
      <p:sp>
        <p:nvSpPr>
          <p:cNvPr id="8" name="Text 6"/>
          <p:cNvSpPr txBox="1"/>
          <p:nvPr/>
        </p:nvSpPr>
        <p:spPr>
          <a:xfrm>
            <a:off x="762000" y="2402205"/>
            <a:ext cx="111121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BitFit (biases)</a:t>
            </a:r>
            <a:endParaRPr lang="en-US" sz="1350" dirty="0"/>
          </a:p>
        </p:txBody>
      </p:sp>
      <p:sp>
        <p:nvSpPr>
          <p:cNvPr id="9" name="Text 7"/>
          <p:cNvSpPr txBox="1"/>
          <p:nvPr/>
        </p:nvSpPr>
        <p:spPr>
          <a:xfrm>
            <a:off x="6055965" y="24050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85.2</a:t>
            </a:r>
            <a:endParaRPr lang="en-US" sz="1350" dirty="0"/>
          </a:p>
        </p:txBody>
      </p:sp>
      <p:sp>
        <p:nvSpPr>
          <p:cNvPr id="10" name="Text 8"/>
          <p:cNvSpPr txBox="1"/>
          <p:nvPr/>
        </p:nvSpPr>
        <p:spPr>
          <a:xfrm>
            <a:off x="7456736" y="240789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0.1 M</a:t>
            </a:r>
            <a:endParaRPr lang="en-US" sz="1313" dirty="0"/>
          </a:p>
        </p:txBody>
      </p:sp>
      <p:sp>
        <p:nvSpPr>
          <p:cNvPr id="11" name="Text 9"/>
          <p:cNvSpPr txBox="1"/>
          <p:nvPr/>
        </p:nvSpPr>
        <p:spPr>
          <a:xfrm>
            <a:off x="762000" y="2764155"/>
            <a:ext cx="103892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AdapterDrop</a:t>
            </a:r>
            <a:endParaRPr lang="en-US" sz="1350" dirty="0"/>
          </a:p>
        </p:txBody>
      </p:sp>
      <p:sp>
        <p:nvSpPr>
          <p:cNvPr id="12" name="Text 10"/>
          <p:cNvSpPr txBox="1"/>
          <p:nvPr/>
        </p:nvSpPr>
        <p:spPr>
          <a:xfrm>
            <a:off x="6024562" y="2766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84.4</a:t>
            </a:r>
            <a:endParaRPr lang="en-US" sz="1350" dirty="0"/>
          </a:p>
        </p:txBody>
      </p:sp>
      <p:sp>
        <p:nvSpPr>
          <p:cNvPr id="13" name="Text 11"/>
          <p:cNvSpPr txBox="1"/>
          <p:nvPr/>
        </p:nvSpPr>
        <p:spPr>
          <a:xfrm>
            <a:off x="7456736" y="276984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0.3 M</a:t>
            </a:r>
            <a:endParaRPr lang="en-US" sz="1313" dirty="0"/>
          </a:p>
        </p:txBody>
      </p:sp>
      <p:sp>
        <p:nvSpPr>
          <p:cNvPr id="14" name="Text 12"/>
          <p:cNvSpPr txBox="1"/>
          <p:nvPr/>
        </p:nvSpPr>
        <p:spPr>
          <a:xfrm>
            <a:off x="762000" y="3126105"/>
            <a:ext cx="103892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AdapterDrop</a:t>
            </a:r>
            <a:endParaRPr lang="en-US" sz="1350" dirty="0"/>
          </a:p>
        </p:txBody>
      </p:sp>
      <p:sp>
        <p:nvSpPr>
          <p:cNvPr id="15" name="Text 13"/>
          <p:cNvSpPr txBox="1"/>
          <p:nvPr/>
        </p:nvSpPr>
        <p:spPr>
          <a:xfrm>
            <a:off x="6064448" y="31289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85.4</a:t>
            </a:r>
            <a:endParaRPr lang="en-US" sz="1350" dirty="0"/>
          </a:p>
        </p:txBody>
      </p:sp>
      <p:sp>
        <p:nvSpPr>
          <p:cNvPr id="16" name="Text 14"/>
          <p:cNvSpPr txBox="1"/>
          <p:nvPr/>
        </p:nvSpPr>
        <p:spPr>
          <a:xfrm>
            <a:off x="7456736" y="3131790"/>
            <a:ext cx="43342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0.9 M</a:t>
            </a:r>
            <a:endParaRPr lang="en-US" sz="1313" dirty="0"/>
          </a:p>
        </p:txBody>
      </p:sp>
      <p:sp>
        <p:nvSpPr>
          <p:cNvPr id="17" name="Text 15"/>
          <p:cNvSpPr txBox="1"/>
          <p:nvPr/>
        </p:nvSpPr>
        <p:spPr>
          <a:xfrm>
            <a:off x="762000" y="348805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8" name="Text 16"/>
          <p:cNvSpPr txBox="1"/>
          <p:nvPr/>
        </p:nvSpPr>
        <p:spPr>
          <a:xfrm>
            <a:off x="6135886" y="34908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87.2</a:t>
            </a:r>
            <a:endParaRPr lang="en-US" sz="1350" dirty="0"/>
          </a:p>
        </p:txBody>
      </p:sp>
      <p:sp>
        <p:nvSpPr>
          <p:cNvPr id="19" name="Text 17"/>
          <p:cNvSpPr txBox="1"/>
          <p:nvPr/>
        </p:nvSpPr>
        <p:spPr>
          <a:xfrm>
            <a:off x="7444085" y="3493740"/>
            <a:ext cx="446580"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0.3 M</a:t>
            </a:r>
            <a:endParaRPr lang="en-US" sz="1313" dirty="0"/>
          </a:p>
        </p:txBody>
      </p:sp>
      <p:sp>
        <p:nvSpPr>
          <p:cNvPr id="20" name="Text 18"/>
          <p:cNvSpPr txBox="1"/>
          <p:nvPr/>
        </p:nvSpPr>
        <p:spPr>
          <a:xfrm>
            <a:off x="8237637" y="1681609"/>
            <a:ext cx="3413272"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RoBERTa-base has 125 million weights,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close to ViT-B. Averaged over the eight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GLUE language tasks, LoRA with 0.3 million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trained weights scores 87.2, against 86.4</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for full fine-tuning.</a:t>
            </a:r>
            <a:endParaRPr lang="en-US" sz="1425" dirty="0"/>
          </a:p>
        </p:txBody>
      </p:sp>
      <p:sp>
        <p:nvSpPr>
          <p:cNvPr id="21" name="Text 19"/>
          <p:cNvSpPr txBox="1"/>
          <p:nvPr/>
        </p:nvSpPr>
        <p:spPr>
          <a:xfrm>
            <a:off x="762000" y="6296025"/>
            <a:ext cx="9519083"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2: RoBERTa-base, mean over the eight GLUE tasks. Full fine-tuning, BitFit and AdapterDrop (Rücklé et al.) as published in earlier work.</a:t>
            </a:r>
            <a:endParaRPr lang="en-US" sz="1125" dirty="0"/>
          </a:p>
        </p:txBody>
      </p:sp>
      <p:sp>
        <p:nvSpPr>
          <p:cNvPr id="22" name="Text 2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33</a:t>
            </a:r>
            <a:endParaRPr lang="en-US" sz="1125"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88176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happens when more weights are trained</a:t>
            </a:r>
            <a:endParaRPr lang="en-US" sz="2625" dirty="0"/>
          </a:p>
        </p:txBody>
      </p:sp>
      <p:sp>
        <p:nvSpPr>
          <p:cNvPr id="3" name="Text 1"/>
          <p:cNvSpPr txBox="1"/>
          <p:nvPr/>
        </p:nvSpPr>
        <p:spPr>
          <a:xfrm>
            <a:off x="8229600" y="1510159"/>
            <a:ext cx="3303068"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Each point is one size of a method. Prefix-</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embedding tuning improves up to 256</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 tokens, then drops from 63.1 to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55.9. Prefix-layer tuning also falls after 20</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million weights.</a:t>
            </a:r>
            <a:endParaRPr lang="en-US" sz="1425" dirty="0"/>
          </a:p>
        </p:txBody>
      </p:sp>
      <p:sp>
        <p:nvSpPr>
          <p:cNvPr id="4" name="Text 2"/>
          <p:cNvSpPr txBox="1"/>
          <p:nvPr/>
        </p:nvSpPr>
        <p:spPr>
          <a:xfrm>
            <a:off x="8229600" y="3000821"/>
            <a:ext cx="3203543"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is flat from rank 1 to rank 64, at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level of full fine-tuning.</a:t>
            </a:r>
            <a:endParaRPr lang="en-US" sz="1425" dirty="0"/>
          </a:p>
        </p:txBody>
      </p:sp>
      <p:sp>
        <p:nvSpPr>
          <p:cNvPr id="5" name="Text 3"/>
          <p:cNvSpPr txBox="1"/>
          <p:nvPr/>
        </p:nvSpPr>
        <p:spPr>
          <a:xfrm>
            <a:off x="762000" y="6096000"/>
            <a:ext cx="10705171"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15 (the points of Fig. 2): GPT-3 175B, validation accuracy; LoRA with equal rank on query and value, from rank 1 to 64. Full fine-tuning trains all 175 billion</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weights.</a:t>
            </a:r>
            <a:endParaRPr lang="en-US" sz="112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34</a:t>
            </a:r>
            <a:endParaRPr lang="en-US" sz="1125"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88176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happens when more weights are trained</a:t>
            </a:r>
            <a:endParaRPr lang="en-US" sz="2625" dirty="0"/>
          </a:p>
        </p:txBody>
      </p:sp>
      <p:sp>
        <p:nvSpPr>
          <p:cNvPr id="3" name="Text 1"/>
          <p:cNvSpPr txBox="1"/>
          <p:nvPr/>
        </p:nvSpPr>
        <p:spPr>
          <a:xfrm>
            <a:off x="8229600" y="1510159"/>
            <a:ext cx="3215616"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On MNLI the prompt methods again rise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and fall, and the adapter needs about 40</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million weights to catch up.</a:t>
            </a:r>
            <a:endParaRPr lang="en-US" sz="1425" dirty="0"/>
          </a:p>
        </p:txBody>
      </p:sp>
      <p:sp>
        <p:nvSpPr>
          <p:cNvPr id="4" name="Text 2"/>
          <p:cNvSpPr txBox="1"/>
          <p:nvPr/>
        </p:nvSpPr>
        <p:spPr>
          <a:xfrm>
            <a:off x="8229600" y="2457896"/>
            <a:ext cx="3379065"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is above full fine-tuning at every size,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so its rank is an easy choice.</a:t>
            </a:r>
            <a:endParaRPr lang="en-US" sz="1425" dirty="0"/>
          </a:p>
        </p:txBody>
      </p:sp>
      <p:sp>
        <p:nvSpPr>
          <p:cNvPr id="5" name="Text 3"/>
          <p:cNvSpPr txBox="1"/>
          <p:nvPr/>
        </p:nvSpPr>
        <p:spPr>
          <a:xfrm>
            <a:off x="762000" y="6096000"/>
            <a:ext cx="10705171"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15 (the points of Fig. 2): GPT-3 175B, validation accuracy; LoRA with equal rank on query and value, from rank 1 to 64. Full fine-tuning trains all 175 billion</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weights.</a:t>
            </a:r>
            <a:endParaRPr lang="en-US" sz="112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34</a:t>
            </a:r>
            <a:endParaRPr lang="en-US" sz="1125"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74748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Which weight matrices to adapt</a:t>
            </a:r>
            <a:endParaRPr lang="en-US" sz="2625" dirty="0"/>
          </a:p>
        </p:txBody>
      </p:sp>
      <p:sp>
        <p:nvSpPr>
          <p:cNvPr id="3" name="Text 1"/>
          <p:cNvSpPr txBox="1"/>
          <p:nvPr/>
        </p:nvSpPr>
        <p:spPr>
          <a:xfrm>
            <a:off x="2571750" y="1663988"/>
            <a:ext cx="160155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Validation accuracy (%)</a:t>
            </a:r>
            <a:endParaRPr lang="en-US" sz="1200" dirty="0"/>
          </a:p>
        </p:txBody>
      </p:sp>
      <p:sp>
        <p:nvSpPr>
          <p:cNvPr id="4" name="Text 2"/>
          <p:cNvSpPr txBox="1"/>
          <p:nvPr/>
        </p:nvSpPr>
        <p:spPr>
          <a:xfrm>
            <a:off x="7450634" y="1663988"/>
            <a:ext cx="39178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Rank</a:t>
            </a:r>
            <a:endParaRPr lang="en-US" sz="1200" dirty="0"/>
          </a:p>
        </p:txBody>
      </p:sp>
      <p:sp>
        <p:nvSpPr>
          <p:cNvPr id="5" name="Text 3"/>
          <p:cNvSpPr txBox="1"/>
          <p:nvPr/>
        </p:nvSpPr>
        <p:spPr>
          <a:xfrm>
            <a:off x="762000" y="2011680"/>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740598" y="20145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73.8</a:t>
            </a:r>
            <a:endParaRPr lang="en-US" sz="1350" dirty="0"/>
          </a:p>
        </p:txBody>
      </p:sp>
      <p:sp>
        <p:nvSpPr>
          <p:cNvPr id="7" name="Text 5"/>
          <p:cNvSpPr txBox="1"/>
          <p:nvPr/>
        </p:nvSpPr>
        <p:spPr>
          <a:xfrm>
            <a:off x="762000" y="2401223"/>
            <a:ext cx="1239060"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One weight type</a:t>
            </a:r>
            <a:endParaRPr lang="en-US" sz="1275" dirty="0"/>
          </a:p>
        </p:txBody>
      </p:sp>
      <p:sp>
        <p:nvSpPr>
          <p:cNvPr id="8" name="Text 6"/>
          <p:cNvSpPr txBox="1"/>
          <p:nvPr/>
        </p:nvSpPr>
        <p:spPr>
          <a:xfrm>
            <a:off x="762000" y="2668905"/>
            <a:ext cx="52458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Query</a:t>
            </a:r>
            <a:endParaRPr lang="en-US" sz="1350" dirty="0"/>
          </a:p>
        </p:txBody>
      </p:sp>
      <p:sp>
        <p:nvSpPr>
          <p:cNvPr id="9" name="Text 7"/>
          <p:cNvSpPr txBox="1"/>
          <p:nvPr/>
        </p:nvSpPr>
        <p:spPr>
          <a:xfrm>
            <a:off x="5598765" y="26717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70.4</a:t>
            </a:r>
            <a:endParaRPr lang="en-US" sz="1350" dirty="0"/>
          </a:p>
        </p:txBody>
      </p:sp>
      <p:sp>
        <p:nvSpPr>
          <p:cNvPr id="10" name="Text 8"/>
          <p:cNvSpPr txBox="1"/>
          <p:nvPr/>
        </p:nvSpPr>
        <p:spPr>
          <a:xfrm>
            <a:off x="7689503" y="26745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11" name="Text 9"/>
          <p:cNvSpPr txBox="1"/>
          <p:nvPr/>
        </p:nvSpPr>
        <p:spPr>
          <a:xfrm>
            <a:off x="762000" y="2973705"/>
            <a:ext cx="34009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Key</a:t>
            </a:r>
            <a:endParaRPr lang="en-US" sz="1350" dirty="0"/>
          </a:p>
        </p:txBody>
      </p:sp>
      <p:sp>
        <p:nvSpPr>
          <p:cNvPr id="12" name="Text 10"/>
          <p:cNvSpPr txBox="1"/>
          <p:nvPr/>
        </p:nvSpPr>
        <p:spPr>
          <a:xfrm>
            <a:off x="5581650" y="29765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70.0</a:t>
            </a:r>
            <a:endParaRPr lang="en-US" sz="1350" dirty="0"/>
          </a:p>
        </p:txBody>
      </p:sp>
      <p:sp>
        <p:nvSpPr>
          <p:cNvPr id="13" name="Text 11"/>
          <p:cNvSpPr txBox="1"/>
          <p:nvPr/>
        </p:nvSpPr>
        <p:spPr>
          <a:xfrm>
            <a:off x="7689503" y="29793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14" name="Text 12"/>
          <p:cNvSpPr txBox="1"/>
          <p:nvPr/>
        </p:nvSpPr>
        <p:spPr>
          <a:xfrm>
            <a:off x="762000" y="3278505"/>
            <a:ext cx="47753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Value</a:t>
            </a:r>
            <a:endParaRPr lang="en-US" sz="1350" dirty="0"/>
          </a:p>
        </p:txBody>
      </p:sp>
      <p:sp>
        <p:nvSpPr>
          <p:cNvPr id="15" name="Text 13"/>
          <p:cNvSpPr txBox="1"/>
          <p:nvPr/>
        </p:nvSpPr>
        <p:spPr>
          <a:xfrm>
            <a:off x="5707261" y="3281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73.0</a:t>
            </a:r>
            <a:endParaRPr lang="en-US" sz="1350" dirty="0"/>
          </a:p>
        </p:txBody>
      </p:sp>
      <p:sp>
        <p:nvSpPr>
          <p:cNvPr id="16" name="Text 14"/>
          <p:cNvSpPr txBox="1"/>
          <p:nvPr/>
        </p:nvSpPr>
        <p:spPr>
          <a:xfrm>
            <a:off x="7689503" y="32841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17" name="Text 15"/>
          <p:cNvSpPr txBox="1"/>
          <p:nvPr/>
        </p:nvSpPr>
        <p:spPr>
          <a:xfrm>
            <a:off x="762000" y="3583305"/>
            <a:ext cx="60492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Output</a:t>
            </a:r>
            <a:endParaRPr lang="en-US" sz="1350" dirty="0"/>
          </a:p>
        </p:txBody>
      </p:sp>
      <p:sp>
        <p:nvSpPr>
          <p:cNvPr id="18" name="Text 16"/>
          <p:cNvSpPr txBox="1"/>
          <p:nvPr/>
        </p:nvSpPr>
        <p:spPr>
          <a:xfrm>
            <a:off x="5715893" y="35861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73.2</a:t>
            </a:r>
            <a:endParaRPr lang="en-US" sz="1350" dirty="0"/>
          </a:p>
        </p:txBody>
      </p:sp>
      <p:sp>
        <p:nvSpPr>
          <p:cNvPr id="19" name="Text 17"/>
          <p:cNvSpPr txBox="1"/>
          <p:nvPr/>
        </p:nvSpPr>
        <p:spPr>
          <a:xfrm>
            <a:off x="7689503" y="35889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20" name="Text 18"/>
          <p:cNvSpPr txBox="1"/>
          <p:nvPr/>
        </p:nvSpPr>
        <p:spPr>
          <a:xfrm>
            <a:off x="762000" y="3972848"/>
            <a:ext cx="132295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Two weight types</a:t>
            </a:r>
            <a:endParaRPr lang="en-US" sz="1275" dirty="0"/>
          </a:p>
        </p:txBody>
      </p:sp>
      <p:sp>
        <p:nvSpPr>
          <p:cNvPr id="21" name="Text 19"/>
          <p:cNvSpPr txBox="1"/>
          <p:nvPr/>
        </p:nvSpPr>
        <p:spPr>
          <a:xfrm>
            <a:off x="762000" y="4240530"/>
            <a:ext cx="115578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Query and key</a:t>
            </a:r>
            <a:endParaRPr lang="en-US" sz="1350" dirty="0"/>
          </a:p>
        </p:txBody>
      </p:sp>
      <p:sp>
        <p:nvSpPr>
          <p:cNvPr id="22" name="Text 20"/>
          <p:cNvSpPr txBox="1"/>
          <p:nvPr/>
        </p:nvSpPr>
        <p:spPr>
          <a:xfrm>
            <a:off x="5640586" y="4243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71.4</a:t>
            </a:r>
            <a:endParaRPr lang="en-US" sz="1350" dirty="0"/>
          </a:p>
        </p:txBody>
      </p:sp>
      <p:sp>
        <p:nvSpPr>
          <p:cNvPr id="23" name="Text 21"/>
          <p:cNvSpPr txBox="1"/>
          <p:nvPr/>
        </p:nvSpPr>
        <p:spPr>
          <a:xfrm>
            <a:off x="7689503" y="4246215"/>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4</a:t>
            </a:r>
            <a:endParaRPr lang="en-US" sz="1313" dirty="0"/>
          </a:p>
        </p:txBody>
      </p:sp>
      <p:sp>
        <p:nvSpPr>
          <p:cNvPr id="24" name="Text 22"/>
          <p:cNvSpPr txBox="1"/>
          <p:nvPr/>
        </p:nvSpPr>
        <p:spPr>
          <a:xfrm>
            <a:off x="762000" y="4545330"/>
            <a:ext cx="130283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Query and value</a:t>
            </a:r>
            <a:endParaRPr lang="en-US" sz="1350" dirty="0"/>
          </a:p>
        </p:txBody>
      </p:sp>
      <p:sp>
        <p:nvSpPr>
          <p:cNvPr id="25" name="Text 23"/>
          <p:cNvSpPr txBox="1"/>
          <p:nvPr/>
        </p:nvSpPr>
        <p:spPr>
          <a:xfrm>
            <a:off x="5736878" y="4548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73.7</a:t>
            </a:r>
            <a:endParaRPr lang="en-US" sz="1350" dirty="0"/>
          </a:p>
        </p:txBody>
      </p:sp>
      <p:sp>
        <p:nvSpPr>
          <p:cNvPr id="26" name="Text 24"/>
          <p:cNvSpPr txBox="1"/>
          <p:nvPr/>
        </p:nvSpPr>
        <p:spPr>
          <a:xfrm>
            <a:off x="7686824" y="4551015"/>
            <a:ext cx="146149"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4</a:t>
            </a:r>
            <a:endParaRPr lang="en-US" sz="1313" dirty="0"/>
          </a:p>
        </p:txBody>
      </p:sp>
      <p:sp>
        <p:nvSpPr>
          <p:cNvPr id="27" name="Text 25"/>
          <p:cNvSpPr txBox="1"/>
          <p:nvPr/>
        </p:nvSpPr>
        <p:spPr>
          <a:xfrm>
            <a:off x="762000" y="4934873"/>
            <a:ext cx="1350502"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Four weight types</a:t>
            </a:r>
            <a:endParaRPr lang="en-US" sz="1275" dirty="0"/>
          </a:p>
        </p:txBody>
      </p:sp>
      <p:sp>
        <p:nvSpPr>
          <p:cNvPr id="28" name="Text 26"/>
          <p:cNvSpPr txBox="1"/>
          <p:nvPr/>
        </p:nvSpPr>
        <p:spPr>
          <a:xfrm>
            <a:off x="762000" y="5202555"/>
            <a:ext cx="6072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All four</a:t>
            </a:r>
            <a:endParaRPr lang="en-US" sz="1350" dirty="0"/>
          </a:p>
        </p:txBody>
      </p:sp>
      <p:sp>
        <p:nvSpPr>
          <p:cNvPr id="29" name="Text 27"/>
          <p:cNvSpPr txBox="1"/>
          <p:nvPr/>
        </p:nvSpPr>
        <p:spPr>
          <a:xfrm>
            <a:off x="5736878" y="52053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73.7</a:t>
            </a:r>
            <a:endParaRPr lang="en-US" sz="1350" dirty="0"/>
          </a:p>
        </p:txBody>
      </p:sp>
      <p:sp>
        <p:nvSpPr>
          <p:cNvPr id="30" name="Text 28"/>
          <p:cNvSpPr txBox="1"/>
          <p:nvPr/>
        </p:nvSpPr>
        <p:spPr>
          <a:xfrm>
            <a:off x="7689503" y="520824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a:t>
            </a:r>
            <a:endParaRPr lang="en-US" sz="1313" dirty="0"/>
          </a:p>
        </p:txBody>
      </p:sp>
      <p:sp>
        <p:nvSpPr>
          <p:cNvPr id="31" name="Text 29"/>
          <p:cNvSpPr txBox="1"/>
          <p:nvPr/>
        </p:nvSpPr>
        <p:spPr>
          <a:xfrm>
            <a:off x="8191500" y="1681609"/>
            <a:ext cx="3373803"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Every LoRA row trains the same 18 million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weights. Putting them all into the query or</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key weight is about three points worse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than spreading them over query and value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at rank 4.</a:t>
            </a:r>
            <a:endParaRPr lang="en-US" sz="1425" dirty="0"/>
          </a:p>
        </p:txBody>
      </p:sp>
      <p:sp>
        <p:nvSpPr>
          <p:cNvPr id="32" name="Text 30"/>
          <p:cNvSpPr txBox="1"/>
          <p:nvPr/>
        </p:nvSpPr>
        <p:spPr>
          <a:xfrm>
            <a:off x="8191500" y="3172271"/>
            <a:ext cx="3325666"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Adapting all four at rank 2 does as well, so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it pays to adapt more matrices with a</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smaller rank.</a:t>
            </a:r>
            <a:endParaRPr lang="en-US" sz="1425" dirty="0"/>
          </a:p>
        </p:txBody>
      </p:sp>
      <p:sp>
        <p:nvSpPr>
          <p:cNvPr id="33" name="Text 31"/>
          <p:cNvSpPr txBox="1"/>
          <p:nvPr/>
        </p:nvSpPr>
        <p:spPr>
          <a:xfrm>
            <a:off x="762000" y="6096000"/>
            <a:ext cx="10842617"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5: GPT-3 175B with the same 18 million trained weights in every LoRA row, validation accuracy (noise ±0.5 on WikiSQL, ±0.1 on MNLI). Full fine-tuning: Table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a:t>
            </a:r>
            <a:endParaRPr lang="en-US" sz="1125" dirty="0"/>
          </a:p>
        </p:txBody>
      </p:sp>
      <p:sp>
        <p:nvSpPr>
          <p:cNvPr id="34" name="Text 3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35</a:t>
            </a:r>
            <a:endParaRPr lang="en-US" sz="1125"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74748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Which weight matrices to adapt</a:t>
            </a:r>
            <a:endParaRPr lang="en-US" sz="2625" dirty="0"/>
          </a:p>
        </p:txBody>
      </p:sp>
      <p:sp>
        <p:nvSpPr>
          <p:cNvPr id="3" name="Text 1"/>
          <p:cNvSpPr txBox="1"/>
          <p:nvPr/>
        </p:nvSpPr>
        <p:spPr>
          <a:xfrm>
            <a:off x="2571750" y="1663988"/>
            <a:ext cx="160155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Validation accuracy (%)</a:t>
            </a:r>
            <a:endParaRPr lang="en-US" sz="1200" dirty="0"/>
          </a:p>
        </p:txBody>
      </p:sp>
      <p:sp>
        <p:nvSpPr>
          <p:cNvPr id="4" name="Text 2"/>
          <p:cNvSpPr txBox="1"/>
          <p:nvPr/>
        </p:nvSpPr>
        <p:spPr>
          <a:xfrm>
            <a:off x="7450634" y="1663988"/>
            <a:ext cx="39178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Rank</a:t>
            </a:r>
            <a:endParaRPr lang="en-US" sz="1200" dirty="0"/>
          </a:p>
        </p:txBody>
      </p:sp>
      <p:sp>
        <p:nvSpPr>
          <p:cNvPr id="5" name="Text 3"/>
          <p:cNvSpPr txBox="1"/>
          <p:nvPr/>
        </p:nvSpPr>
        <p:spPr>
          <a:xfrm>
            <a:off x="762000" y="2011680"/>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6398865" y="20145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89.5</a:t>
            </a:r>
            <a:endParaRPr lang="en-US" sz="1350" dirty="0"/>
          </a:p>
        </p:txBody>
      </p:sp>
      <p:sp>
        <p:nvSpPr>
          <p:cNvPr id="7" name="Text 5"/>
          <p:cNvSpPr txBox="1"/>
          <p:nvPr/>
        </p:nvSpPr>
        <p:spPr>
          <a:xfrm>
            <a:off x="762000" y="2401223"/>
            <a:ext cx="1239060"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One weight type</a:t>
            </a:r>
            <a:endParaRPr lang="en-US" sz="1275" dirty="0"/>
          </a:p>
        </p:txBody>
      </p:sp>
      <p:sp>
        <p:nvSpPr>
          <p:cNvPr id="8" name="Text 6"/>
          <p:cNvSpPr txBox="1"/>
          <p:nvPr/>
        </p:nvSpPr>
        <p:spPr>
          <a:xfrm>
            <a:off x="762000" y="2668905"/>
            <a:ext cx="524589"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Query</a:t>
            </a:r>
            <a:endParaRPr lang="en-US" sz="1350" dirty="0"/>
          </a:p>
        </p:txBody>
      </p:sp>
      <p:sp>
        <p:nvSpPr>
          <p:cNvPr id="9" name="Text 7"/>
          <p:cNvSpPr txBox="1"/>
          <p:nvPr/>
        </p:nvSpPr>
        <p:spPr>
          <a:xfrm>
            <a:off x="6461671" y="26717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91.0</a:t>
            </a:r>
            <a:endParaRPr lang="en-US" sz="1350" dirty="0"/>
          </a:p>
        </p:txBody>
      </p:sp>
      <p:sp>
        <p:nvSpPr>
          <p:cNvPr id="10" name="Text 8"/>
          <p:cNvSpPr txBox="1"/>
          <p:nvPr/>
        </p:nvSpPr>
        <p:spPr>
          <a:xfrm>
            <a:off x="7689503" y="26745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11" name="Text 9"/>
          <p:cNvSpPr txBox="1"/>
          <p:nvPr/>
        </p:nvSpPr>
        <p:spPr>
          <a:xfrm>
            <a:off x="762000" y="2973705"/>
            <a:ext cx="340090"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Key</a:t>
            </a:r>
            <a:endParaRPr lang="en-US" sz="1350" dirty="0"/>
          </a:p>
        </p:txBody>
      </p:sp>
      <p:sp>
        <p:nvSpPr>
          <p:cNvPr id="12" name="Text 10"/>
          <p:cNvSpPr txBox="1"/>
          <p:nvPr/>
        </p:nvSpPr>
        <p:spPr>
          <a:xfrm>
            <a:off x="6453187" y="29765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90.8</a:t>
            </a:r>
            <a:endParaRPr lang="en-US" sz="1350" dirty="0"/>
          </a:p>
        </p:txBody>
      </p:sp>
      <p:sp>
        <p:nvSpPr>
          <p:cNvPr id="13" name="Text 11"/>
          <p:cNvSpPr txBox="1"/>
          <p:nvPr/>
        </p:nvSpPr>
        <p:spPr>
          <a:xfrm>
            <a:off x="7689503" y="29793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14" name="Text 12"/>
          <p:cNvSpPr txBox="1"/>
          <p:nvPr/>
        </p:nvSpPr>
        <p:spPr>
          <a:xfrm>
            <a:off x="762000" y="3278505"/>
            <a:ext cx="47753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Value</a:t>
            </a:r>
            <a:endParaRPr lang="en-US" sz="1350" dirty="0"/>
          </a:p>
        </p:txBody>
      </p:sp>
      <p:sp>
        <p:nvSpPr>
          <p:cNvPr id="15" name="Text 13"/>
          <p:cNvSpPr txBox="1"/>
          <p:nvPr/>
        </p:nvSpPr>
        <p:spPr>
          <a:xfrm>
            <a:off x="6461671" y="3281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91.0</a:t>
            </a:r>
            <a:endParaRPr lang="en-US" sz="1350" dirty="0"/>
          </a:p>
        </p:txBody>
      </p:sp>
      <p:sp>
        <p:nvSpPr>
          <p:cNvPr id="16" name="Text 14"/>
          <p:cNvSpPr txBox="1"/>
          <p:nvPr/>
        </p:nvSpPr>
        <p:spPr>
          <a:xfrm>
            <a:off x="7689503" y="32841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17" name="Text 15"/>
          <p:cNvSpPr txBox="1"/>
          <p:nvPr/>
        </p:nvSpPr>
        <p:spPr>
          <a:xfrm>
            <a:off x="762000" y="3583305"/>
            <a:ext cx="60492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Output</a:t>
            </a:r>
            <a:endParaRPr lang="en-US" sz="1350" dirty="0"/>
          </a:p>
        </p:txBody>
      </p:sp>
      <p:sp>
        <p:nvSpPr>
          <p:cNvPr id="18" name="Text 16"/>
          <p:cNvSpPr txBox="1"/>
          <p:nvPr/>
        </p:nvSpPr>
        <p:spPr>
          <a:xfrm>
            <a:off x="6474023" y="35861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91.3</a:t>
            </a:r>
            <a:endParaRPr lang="en-US" sz="1350" dirty="0"/>
          </a:p>
        </p:txBody>
      </p:sp>
      <p:sp>
        <p:nvSpPr>
          <p:cNvPr id="19" name="Text 17"/>
          <p:cNvSpPr txBox="1"/>
          <p:nvPr/>
        </p:nvSpPr>
        <p:spPr>
          <a:xfrm>
            <a:off x="7689503" y="358899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a:t>
            </a:r>
            <a:endParaRPr lang="en-US" sz="1313" dirty="0"/>
          </a:p>
        </p:txBody>
      </p:sp>
      <p:sp>
        <p:nvSpPr>
          <p:cNvPr id="20" name="Text 18"/>
          <p:cNvSpPr txBox="1"/>
          <p:nvPr/>
        </p:nvSpPr>
        <p:spPr>
          <a:xfrm>
            <a:off x="762000" y="3972848"/>
            <a:ext cx="132295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Two weight types</a:t>
            </a:r>
            <a:endParaRPr lang="en-US" sz="1275" dirty="0"/>
          </a:p>
        </p:txBody>
      </p:sp>
      <p:sp>
        <p:nvSpPr>
          <p:cNvPr id="21" name="Text 19"/>
          <p:cNvSpPr txBox="1"/>
          <p:nvPr/>
        </p:nvSpPr>
        <p:spPr>
          <a:xfrm>
            <a:off x="762000" y="4240530"/>
            <a:ext cx="115578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Query and key</a:t>
            </a:r>
            <a:endParaRPr lang="en-US" sz="1350" dirty="0"/>
          </a:p>
        </p:txBody>
      </p:sp>
      <p:sp>
        <p:nvSpPr>
          <p:cNvPr id="22" name="Text 20"/>
          <p:cNvSpPr txBox="1"/>
          <p:nvPr/>
        </p:nvSpPr>
        <p:spPr>
          <a:xfrm>
            <a:off x="6474023" y="42433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91.3</a:t>
            </a:r>
            <a:endParaRPr lang="en-US" sz="1350" dirty="0"/>
          </a:p>
        </p:txBody>
      </p:sp>
      <p:sp>
        <p:nvSpPr>
          <p:cNvPr id="23" name="Text 21"/>
          <p:cNvSpPr txBox="1"/>
          <p:nvPr/>
        </p:nvSpPr>
        <p:spPr>
          <a:xfrm>
            <a:off x="7689503" y="4246215"/>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4</a:t>
            </a:r>
            <a:endParaRPr lang="en-US" sz="1313" dirty="0"/>
          </a:p>
        </p:txBody>
      </p:sp>
      <p:sp>
        <p:nvSpPr>
          <p:cNvPr id="24" name="Text 22"/>
          <p:cNvSpPr txBox="1"/>
          <p:nvPr/>
        </p:nvSpPr>
        <p:spPr>
          <a:xfrm>
            <a:off x="762000" y="4545330"/>
            <a:ext cx="130283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Query and value</a:t>
            </a:r>
            <a:endParaRPr lang="en-US" sz="1350" dirty="0"/>
          </a:p>
        </p:txBody>
      </p:sp>
      <p:sp>
        <p:nvSpPr>
          <p:cNvPr id="25" name="Text 23"/>
          <p:cNvSpPr txBox="1"/>
          <p:nvPr/>
        </p:nvSpPr>
        <p:spPr>
          <a:xfrm>
            <a:off x="6474023" y="4548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91.3</a:t>
            </a:r>
            <a:endParaRPr lang="en-US" sz="1350" dirty="0"/>
          </a:p>
        </p:txBody>
      </p:sp>
      <p:sp>
        <p:nvSpPr>
          <p:cNvPr id="26" name="Text 24"/>
          <p:cNvSpPr txBox="1"/>
          <p:nvPr/>
        </p:nvSpPr>
        <p:spPr>
          <a:xfrm>
            <a:off x="7686824" y="4551015"/>
            <a:ext cx="146149"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4</a:t>
            </a:r>
            <a:endParaRPr lang="en-US" sz="1313" dirty="0"/>
          </a:p>
        </p:txBody>
      </p:sp>
      <p:sp>
        <p:nvSpPr>
          <p:cNvPr id="27" name="Text 25"/>
          <p:cNvSpPr txBox="1"/>
          <p:nvPr/>
        </p:nvSpPr>
        <p:spPr>
          <a:xfrm>
            <a:off x="762000" y="4934873"/>
            <a:ext cx="1350502"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Four weight types</a:t>
            </a:r>
            <a:endParaRPr lang="en-US" sz="1275" dirty="0"/>
          </a:p>
        </p:txBody>
      </p:sp>
      <p:sp>
        <p:nvSpPr>
          <p:cNvPr id="28" name="Text 26"/>
          <p:cNvSpPr txBox="1"/>
          <p:nvPr/>
        </p:nvSpPr>
        <p:spPr>
          <a:xfrm>
            <a:off x="762000" y="5202555"/>
            <a:ext cx="6072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All four</a:t>
            </a:r>
            <a:endParaRPr lang="en-US" sz="1350" dirty="0"/>
          </a:p>
        </p:txBody>
      </p:sp>
      <p:sp>
        <p:nvSpPr>
          <p:cNvPr id="29" name="Text 27"/>
          <p:cNvSpPr txBox="1"/>
          <p:nvPr/>
        </p:nvSpPr>
        <p:spPr>
          <a:xfrm>
            <a:off x="6491288" y="52053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91.7</a:t>
            </a:r>
            <a:endParaRPr lang="en-US" sz="1350" dirty="0"/>
          </a:p>
        </p:txBody>
      </p:sp>
      <p:sp>
        <p:nvSpPr>
          <p:cNvPr id="30" name="Text 28"/>
          <p:cNvSpPr txBox="1"/>
          <p:nvPr/>
        </p:nvSpPr>
        <p:spPr>
          <a:xfrm>
            <a:off x="7689503" y="5208240"/>
            <a:ext cx="143363"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a:t>
            </a:r>
            <a:endParaRPr lang="en-US" sz="1313" dirty="0"/>
          </a:p>
        </p:txBody>
      </p:sp>
      <p:sp>
        <p:nvSpPr>
          <p:cNvPr id="31" name="Text 29"/>
          <p:cNvSpPr txBox="1"/>
          <p:nvPr/>
        </p:nvSpPr>
        <p:spPr>
          <a:xfrm>
            <a:off x="8191500" y="1681609"/>
            <a:ext cx="3357241"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On MNLI the differences are smaller, but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order is similar: the query or key alone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is lowest, and all four at rank 2 is highest,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91.7.</a:t>
            </a:r>
            <a:endParaRPr lang="en-US" sz="1425" dirty="0"/>
          </a:p>
        </p:txBody>
      </p:sp>
      <p:sp>
        <p:nvSpPr>
          <p:cNvPr id="32" name="Text 30"/>
          <p:cNvSpPr txBox="1"/>
          <p:nvPr/>
        </p:nvSpPr>
        <p:spPr>
          <a:xfrm>
            <a:off x="8191500" y="2900809"/>
            <a:ext cx="3382780"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Every LoRA setting is above full fine-tuning</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here.</a:t>
            </a:r>
            <a:endParaRPr lang="en-US" sz="1425" dirty="0"/>
          </a:p>
        </p:txBody>
      </p:sp>
      <p:sp>
        <p:nvSpPr>
          <p:cNvPr id="33" name="Text 31"/>
          <p:cNvSpPr txBox="1"/>
          <p:nvPr/>
        </p:nvSpPr>
        <p:spPr>
          <a:xfrm>
            <a:off x="762000" y="6096000"/>
            <a:ext cx="10842617"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5: GPT-3 175B with the same 18 million trained weights in every LoRA row, validation accuracy (noise ±0.5 on WikiSQL, ±0.1 on MNLI). Full fine-tuning: Table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a:t>
            </a:r>
            <a:endParaRPr lang="en-US" sz="1125" dirty="0"/>
          </a:p>
        </p:txBody>
      </p:sp>
      <p:sp>
        <p:nvSpPr>
          <p:cNvPr id="34" name="Text 3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35</a:t>
            </a:r>
            <a:endParaRPr lang="en-US" sz="1125"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99308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small the rank can be</a:t>
            </a:r>
            <a:endParaRPr lang="en-US" sz="2625" dirty="0"/>
          </a:p>
        </p:txBody>
      </p:sp>
      <p:sp>
        <p:nvSpPr>
          <p:cNvPr id="3" name="Text 1"/>
          <p:cNvSpPr txBox="1"/>
          <p:nvPr/>
        </p:nvSpPr>
        <p:spPr>
          <a:xfrm>
            <a:off x="8229600" y="1510159"/>
            <a:ext cx="3340370"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the query and value weights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together, rank 1 already gives 73.4, and no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rank does better than 73.8, inside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noise of ±0.5.</a:t>
            </a:r>
            <a:endParaRPr lang="en-US" sz="1425" dirty="0"/>
          </a:p>
        </p:txBody>
      </p:sp>
      <p:sp>
        <p:nvSpPr>
          <p:cNvPr id="4" name="Text 2"/>
          <p:cNvSpPr txBox="1"/>
          <p:nvPr/>
        </p:nvSpPr>
        <p:spPr>
          <a:xfrm>
            <a:off x="8229600" y="2729359"/>
            <a:ext cx="3133427"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query weight alone needs rank 4 to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reach its best, and stays three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lower.</a:t>
            </a:r>
            <a:endParaRPr lang="en-US" sz="1425" dirty="0"/>
          </a:p>
        </p:txBody>
      </p:sp>
      <p:sp>
        <p:nvSpPr>
          <p:cNvPr id="5" name="Text 3"/>
          <p:cNvSpPr txBox="1"/>
          <p:nvPr/>
        </p:nvSpPr>
        <p:spPr>
          <a:xfrm>
            <a:off x="762000" y="6296025"/>
            <a:ext cx="1026512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6: GPT-3 175B, validation accuracy at five ranks; noise ±0.5 on WikiSQL and ±0.1 on MNLI. On GPT-2 the best rank was between 4 and 16 (App. H.2).</a:t>
            </a:r>
            <a:endParaRPr lang="en-US" sz="112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36</a:t>
            </a:r>
            <a:endParaRPr lang="en-US" sz="1125"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993082"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How small the rank can be</a:t>
            </a:r>
            <a:endParaRPr lang="en-US" sz="2625" dirty="0"/>
          </a:p>
        </p:txBody>
      </p:sp>
      <p:sp>
        <p:nvSpPr>
          <p:cNvPr id="3" name="Text 1"/>
          <p:cNvSpPr txBox="1"/>
          <p:nvPr/>
        </p:nvSpPr>
        <p:spPr>
          <a:xfrm>
            <a:off x="8229600" y="1510159"/>
            <a:ext cx="3354765"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On MNLI, too, rank 1 for query and value is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within 0.3 points of the best rank.</a:t>
            </a:r>
            <a:endParaRPr lang="en-US" sz="1425" dirty="0"/>
          </a:p>
        </p:txBody>
      </p:sp>
      <p:sp>
        <p:nvSpPr>
          <p:cNvPr id="4" name="Text 2"/>
          <p:cNvSpPr txBox="1"/>
          <p:nvPr/>
        </p:nvSpPr>
        <p:spPr>
          <a:xfrm>
            <a:off x="8229600" y="2186434"/>
            <a:ext cx="3270718"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So the change fine-tuning needs has very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few real directions, at least on GPT-3.</a:t>
            </a:r>
            <a:endParaRPr lang="en-US" sz="1425" dirty="0"/>
          </a:p>
        </p:txBody>
      </p:sp>
      <p:sp>
        <p:nvSpPr>
          <p:cNvPr id="5" name="Text 3"/>
          <p:cNvSpPr txBox="1"/>
          <p:nvPr/>
        </p:nvSpPr>
        <p:spPr>
          <a:xfrm>
            <a:off x="762000" y="6296025"/>
            <a:ext cx="1026512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Table 6: GPT-3 175B, validation accuracy at five ranks; noise ±0.5 on WikiSQL and ±0.1 on MNLI. On GPT-2 the best rank was between 4 and 16 (App. H.2).</a:t>
            </a:r>
            <a:endParaRPr lang="en-US" sz="112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36</a:t>
            </a:r>
            <a:endParaRPr lang="en-US" sz="1125"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14724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Why a small rank is enough</a:t>
            </a:r>
            <a:endParaRPr lang="en-US" sz="2625" dirty="0"/>
          </a:p>
        </p:txBody>
      </p:sp>
      <p:sp>
        <p:nvSpPr>
          <p:cNvPr id="3" name="Text 1"/>
          <p:cNvSpPr txBox="1"/>
          <p:nvPr/>
        </p:nvSpPr>
        <p:spPr>
          <a:xfrm>
            <a:off x="762000" y="4861768"/>
            <a:ext cx="10706410" cy="878681"/>
          </a:xfrm>
          <a:prstGeom prst="rect">
            <a:avLst/>
          </a:prstGeom>
          <a:noFill/>
          <a:ln/>
        </p:spPr>
        <p:txBody>
          <a:bodyPr wrap="none" lIns="0" tIns="0" rIns="0" bIns="0" rtlCol="0" anchor="t"/>
          <a:lstStyle/>
          <a:p>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authors trained rank 8 and rank 64 separately and compared the directions each learned. Bright means the two runs found</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the same direction. Only the first direction is clearly shared, with similarity above 0.5, and the rest overlap little, so most of the</a:t>
            </a:r>
            <a:br/>
            <a:pPr algn="l" indent="0" marL="0">
              <a:lnSpc>
                <a:spcPts val="2306"/>
              </a:lnSpc>
              <a:buNone/>
            </a:pPr>
            <a:r>
              <a:rPr lang="en-US" sz="1538" dirty="0">
                <a:solidFill>
                  <a:srgbClr val="1B1E22"/>
                </a:solidFill>
                <a:latin typeface="Source Sans 3 ExtraLight" pitchFamily="34" charset="0"/>
                <a:ea typeface="Source Sans 3 ExtraLight" pitchFamily="34" charset="-122"/>
                <a:cs typeface="Source Sans 3 ExtraLight" pitchFamily="34" charset="-120"/>
              </a:rPr>
              <a:t>extra rank holds noise.</a:t>
            </a:r>
            <a:endParaRPr lang="en-US" sz="1538" dirty="0"/>
          </a:p>
        </p:txBody>
      </p:sp>
      <p:sp>
        <p:nvSpPr>
          <p:cNvPr id="4" name="Text 2"/>
          <p:cNvSpPr txBox="1"/>
          <p:nvPr/>
        </p:nvSpPr>
        <p:spPr>
          <a:xfrm>
            <a:off x="762000" y="6296025"/>
            <a:ext cx="807899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Fig. 3 (layer 48 of 96, GPT-3; values are normalized subspace similarity, 0 to 1) and Table 7 (rank 4, Frobenius norms).</a:t>
            </a:r>
            <a:endParaRPr lang="en-US" sz="1125" dirty="0"/>
          </a:p>
        </p:txBody>
      </p:sp>
      <p:sp>
        <p:nvSpPr>
          <p:cNvPr id="5" name="Text 3"/>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37</a:t>
            </a:r>
            <a:endParaRPr lang="en-US" sz="1125"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414724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Why a small rank is enough</a:t>
            </a:r>
            <a:endParaRPr lang="en-US" sz="2625" dirty="0"/>
          </a:p>
        </p:txBody>
      </p:sp>
      <p:sp>
        <p:nvSpPr>
          <p:cNvPr id="3" name="Text 1"/>
          <p:cNvSpPr txBox="1"/>
          <p:nvPr/>
        </p:nvSpPr>
        <p:spPr>
          <a:xfrm>
            <a:off x="762000" y="1845915"/>
            <a:ext cx="1091553" cy="438150"/>
          </a:xfrm>
          <a:prstGeom prst="rect">
            <a:avLst/>
          </a:prstGeom>
          <a:noFill/>
          <a:ln/>
        </p:spPr>
        <p:txBody>
          <a:bodyPr wrap="none" lIns="0" tIns="0" rIns="0" bIns="0" rtlCol="0" anchor="t"/>
          <a:lstStyle/>
          <a:p>
            <a:pPr algn="l" indent="0" marL="0">
              <a:lnSpc>
                <a:spcPts val="3450"/>
              </a:lnSpc>
              <a:buNone/>
            </a:pPr>
            <a:r>
              <a:rPr lang="en-US" sz="3450" b="1" dirty="0">
                <a:solidFill>
                  <a:srgbClr val="1B1E22"/>
                </a:solidFill>
                <a:latin typeface="Source Serif 4" pitchFamily="34" charset="0"/>
                <a:ea typeface="Source Serif 4" pitchFamily="34" charset="-122"/>
                <a:cs typeface="Source Serif 4" pitchFamily="34" charset="-120"/>
              </a:rPr>
              <a:t>21.67</a:t>
            </a:r>
            <a:endParaRPr lang="en-US" sz="3450" dirty="0"/>
          </a:p>
        </p:txBody>
      </p:sp>
      <p:sp>
        <p:nvSpPr>
          <p:cNvPr id="4" name="Text 2"/>
          <p:cNvSpPr txBox="1"/>
          <p:nvPr/>
        </p:nvSpPr>
        <p:spPr>
          <a:xfrm>
            <a:off x="3009900" y="1928217"/>
            <a:ext cx="6317587" cy="276225"/>
          </a:xfrm>
          <a:prstGeom prst="rect">
            <a:avLst/>
          </a:prstGeom>
          <a:noFill/>
          <a:ln/>
        </p:spPr>
        <p:txBody>
          <a:bodyPr wrap="none" lIns="0" tIns="0" rIns="0" bIns="0" rtlCol="0" anchor="t"/>
          <a:lstStyle/>
          <a:p>
            <a:pPr algn="l" indent="0" marL="0">
              <a:lnSpc>
                <a:spcPts val="2175"/>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is how strongly the pretrained weight</a:t>
            </a:r>
            <a:pPr algn="l" indent="0" marL="0">
              <a:lnSpc>
                <a:spcPts val="2175"/>
              </a:lnSpc>
              <a:buNone/>
            </a:pPr>
            <a:r>
              <a:rPr lang="en-US" sz="1575" i="1" dirty="0">
                <a:solidFill>
                  <a:srgbClr val="1B1E22"/>
                </a:solidFill>
                <a:latin typeface="Source Serif 4" pitchFamily="34" charset="0"/>
                <a:ea typeface="Source Serif 4" pitchFamily="34" charset="-122"/>
                <a:cs typeface="Source Serif 4" pitchFamily="34" charset="-120"/>
              </a:rPr>
              <a:t> W</a:t>
            </a:r>
            <a:pPr algn="l" indent="0" marL="0">
              <a:lnSpc>
                <a:spcPts val="2175"/>
              </a:lnSpc>
              <a:buNone/>
            </a:pPr>
            <a:r>
              <a:rPr lang="en-US" sz="1071" dirty="0">
                <a:solidFill>
                  <a:srgbClr val="1B1E22"/>
                </a:solidFill>
                <a:latin typeface="Source Serif 4" pitchFamily="34" charset="0"/>
                <a:ea typeface="Source Serif 4" pitchFamily="34" charset="-122"/>
                <a:cs typeface="Source Serif 4" pitchFamily="34" charset="-120"/>
              </a:rPr>
              <a:t>q</a:t>
            </a:r>
            <a:pPr algn="l" indent="0" marL="0">
              <a:lnSpc>
                <a:spcPts val="2175"/>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acts along its own top 4 directions.</a:t>
            </a:r>
            <a:endParaRPr lang="en-US" sz="1500" dirty="0"/>
          </a:p>
        </p:txBody>
      </p:sp>
      <p:sp>
        <p:nvSpPr>
          <p:cNvPr id="5" name="Text 3"/>
          <p:cNvSpPr txBox="1"/>
          <p:nvPr/>
        </p:nvSpPr>
        <p:spPr>
          <a:xfrm>
            <a:off x="762000" y="2712095"/>
            <a:ext cx="864179" cy="438150"/>
          </a:xfrm>
          <a:prstGeom prst="rect">
            <a:avLst/>
          </a:prstGeom>
          <a:noFill/>
          <a:ln/>
        </p:spPr>
        <p:txBody>
          <a:bodyPr wrap="none" lIns="0" tIns="0" rIns="0" bIns="0" rtlCol="0" anchor="t"/>
          <a:lstStyle/>
          <a:p>
            <a:pPr algn="l" indent="0" marL="0">
              <a:lnSpc>
                <a:spcPts val="3450"/>
              </a:lnSpc>
              <a:buNone/>
            </a:pPr>
            <a:r>
              <a:rPr lang="en-US" sz="3450" b="1" dirty="0">
                <a:solidFill>
                  <a:srgbClr val="C4432C"/>
                </a:solidFill>
                <a:latin typeface="Source Serif 4" pitchFamily="34" charset="0"/>
                <a:ea typeface="Source Serif 4" pitchFamily="34" charset="-122"/>
                <a:cs typeface="Source Serif 4" pitchFamily="34" charset="-120"/>
              </a:rPr>
              <a:t>0.32</a:t>
            </a:r>
            <a:endParaRPr lang="en-US" sz="3450" dirty="0"/>
          </a:p>
        </p:txBody>
      </p:sp>
      <p:sp>
        <p:nvSpPr>
          <p:cNvPr id="6" name="Text 4"/>
          <p:cNvSpPr txBox="1"/>
          <p:nvPr/>
        </p:nvSpPr>
        <p:spPr>
          <a:xfrm>
            <a:off x="3009900" y="2656433"/>
            <a:ext cx="8602778" cy="552450"/>
          </a:xfrm>
          <a:prstGeom prst="rect">
            <a:avLst/>
          </a:prstGeom>
          <a:noFill/>
          <a:ln/>
        </p:spPr>
        <p:txBody>
          <a:bodyPr wrap="none" lIns="0" tIns="0" rIns="0" bIns="0" rtlCol="0" anchor="t"/>
          <a:lstStyle/>
          <a:p>
            <a:pPr algn="l" indent="0" marL="0">
              <a:lnSpc>
                <a:spcPts val="2175"/>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is how strongly it acts along the 4 directions of the learned change Δ</a:t>
            </a:r>
            <a:pPr algn="l" indent="0" marL="0">
              <a:lnSpc>
                <a:spcPts val="2175"/>
              </a:lnSpc>
              <a:buNone/>
            </a:pPr>
            <a:r>
              <a:rPr lang="en-US" sz="1575" i="1" dirty="0">
                <a:solidFill>
                  <a:srgbClr val="1B1E22"/>
                </a:solidFill>
                <a:latin typeface="Source Serif 4" pitchFamily="34" charset="0"/>
                <a:ea typeface="Source Serif 4" pitchFamily="34" charset="-122"/>
                <a:cs typeface="Source Serif 4" pitchFamily="34" charset="-120"/>
              </a:rPr>
              <a:t>W</a:t>
            </a:r>
            <a:pPr algn="l" indent="0" marL="0">
              <a:lnSpc>
                <a:spcPts val="2175"/>
              </a:lnSpc>
              <a:buNone/>
            </a:pPr>
            <a:r>
              <a:rPr lang="en-US" sz="1071" dirty="0">
                <a:solidFill>
                  <a:srgbClr val="1B1E22"/>
                </a:solidFill>
                <a:latin typeface="Source Serif 4" pitchFamily="34" charset="0"/>
                <a:ea typeface="Source Serif 4" pitchFamily="34" charset="-122"/>
                <a:cs typeface="Source Serif 4" pitchFamily="34" charset="-120"/>
              </a:rPr>
              <a:t>q</a:t>
            </a:r>
            <a:pPr algn="l" indent="0" marL="0">
              <a:lnSpc>
                <a:spcPts val="2175"/>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 weak, but more than the 0.02 of</a:t>
            </a:r>
            <a:br/>
            <a:pPr algn="l" indent="0" marL="0">
              <a:lnSpc>
                <a:spcPts val="2175"/>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random directions.</a:t>
            </a:r>
            <a:endParaRPr lang="en-US" sz="1500" dirty="0"/>
          </a:p>
        </p:txBody>
      </p:sp>
      <p:sp>
        <p:nvSpPr>
          <p:cNvPr id="7" name="Text 5"/>
          <p:cNvSpPr txBox="1"/>
          <p:nvPr/>
        </p:nvSpPr>
        <p:spPr>
          <a:xfrm>
            <a:off x="762000" y="3578423"/>
            <a:ext cx="864179" cy="438150"/>
          </a:xfrm>
          <a:prstGeom prst="rect">
            <a:avLst/>
          </a:prstGeom>
          <a:noFill/>
          <a:ln/>
        </p:spPr>
        <p:txBody>
          <a:bodyPr wrap="none" lIns="0" tIns="0" rIns="0" bIns="0" rtlCol="0" anchor="t"/>
          <a:lstStyle/>
          <a:p>
            <a:pPr algn="l" indent="0" marL="0">
              <a:lnSpc>
                <a:spcPts val="3450"/>
              </a:lnSpc>
              <a:buNone/>
            </a:pPr>
            <a:r>
              <a:rPr lang="en-US" sz="3450" b="1" dirty="0">
                <a:solidFill>
                  <a:srgbClr val="C4432C"/>
                </a:solidFill>
                <a:latin typeface="Source Serif 4" pitchFamily="34" charset="0"/>
                <a:ea typeface="Source Serif 4" pitchFamily="34" charset="-122"/>
                <a:cs typeface="Source Serif 4" pitchFamily="34" charset="-120"/>
              </a:rPr>
              <a:t>6.91</a:t>
            </a:r>
            <a:endParaRPr lang="en-US" sz="3450" dirty="0"/>
          </a:p>
        </p:txBody>
      </p:sp>
      <p:sp>
        <p:nvSpPr>
          <p:cNvPr id="8" name="Text 6"/>
          <p:cNvSpPr txBox="1"/>
          <p:nvPr/>
        </p:nvSpPr>
        <p:spPr>
          <a:xfrm>
            <a:off x="3009900" y="3659386"/>
            <a:ext cx="8749665" cy="276225"/>
          </a:xfrm>
          <a:prstGeom prst="rect">
            <a:avLst/>
          </a:prstGeom>
          <a:noFill/>
          <a:ln/>
        </p:spPr>
        <p:txBody>
          <a:bodyPr wrap="none" lIns="0" tIns="0" rIns="0" bIns="0" rtlCol="0" anchor="t"/>
          <a:lstStyle/>
          <a:p>
            <a:pPr algn="l" indent="0" marL="0">
              <a:lnSpc>
                <a:spcPts val="2175"/>
              </a:lnSpc>
              <a:buNone/>
            </a:pPr>
            <a:r>
              <a:rPr lang="en-US" sz="1500" dirty="0">
                <a:solidFill>
                  <a:srgbClr val="1B1E22"/>
                </a:solidFill>
                <a:latin typeface="Source Sans 3 ExtraLight" pitchFamily="34" charset="0"/>
                <a:ea typeface="Source Sans 3 ExtraLight" pitchFamily="34" charset="-122"/>
                <a:cs typeface="Source Sans 3 ExtraLight" pitchFamily="34" charset="-120"/>
              </a:rPr>
              <a:t>is the strength of the change along those directions, about 21 times what the pretrained weight had there.</a:t>
            </a:r>
            <a:endParaRPr lang="en-US" sz="1500" dirty="0"/>
          </a:p>
        </p:txBody>
      </p:sp>
      <p:sp>
        <p:nvSpPr>
          <p:cNvPr id="9" name="Text 7"/>
          <p:cNvSpPr txBox="1"/>
          <p:nvPr/>
        </p:nvSpPr>
        <p:spPr>
          <a:xfrm>
            <a:off x="981075" y="4441627"/>
            <a:ext cx="10833175" cy="642938"/>
          </a:xfrm>
          <a:prstGeom prst="rect">
            <a:avLst/>
          </a:prstGeom>
          <a:noFill/>
          <a:ln/>
        </p:spPr>
        <p:txBody>
          <a:bodyPr wrap="none" lIns="0" tIns="0" rIns="0" bIns="0" rtlCol="0" anchor="t"/>
          <a:lstStyle/>
          <a:p>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The change does not repeat what the model already does. It strongly amplifies directions the model</a:t>
            </a:r>
            <a:br/>
            <a:pPr algn="l" indent="0" marL="0">
              <a:lnSpc>
                <a:spcPts val="2531"/>
              </a:lnSpc>
              <a:buNone/>
            </a:pPr>
            <a:r>
              <a:rPr lang="en-US" sz="1875" dirty="0">
                <a:solidFill>
                  <a:srgbClr val="1B1E22"/>
                </a:solidFill>
                <a:latin typeface="Source Serif 4" pitchFamily="34" charset="0"/>
                <a:ea typeface="Source Serif 4" pitchFamily="34" charset="-122"/>
                <a:cs typeface="Source Serif 4" pitchFamily="34" charset="-120"/>
              </a:rPr>
              <a:t>learned in pretraining but used weakly.</a:t>
            </a:r>
            <a:endParaRPr lang="en-US" sz="1875" dirty="0"/>
          </a:p>
        </p:txBody>
      </p:sp>
      <p:sp>
        <p:nvSpPr>
          <p:cNvPr id="10" name="Text 8"/>
          <p:cNvSpPr txBox="1"/>
          <p:nvPr/>
        </p:nvSpPr>
        <p:spPr>
          <a:xfrm>
            <a:off x="762000" y="6296025"/>
            <a:ext cx="8078998"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Fig. 3 (layer 48 of 96, GPT-3; values are normalized subspace similarity, 0 to 1) and Table 7 (rank 4, Frobenius norms).</a:t>
            </a:r>
            <a:endParaRPr lang="en-US" sz="1125" dirty="0"/>
          </a:p>
        </p:txBody>
      </p:sp>
      <p:sp>
        <p:nvSpPr>
          <p:cNvPr id="11" name="Text 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37</a:t>
            </a:r>
            <a:endParaRPr lang="en-US" sz="1125"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1801297"/>
            <a:ext cx="4405884" cy="680085"/>
          </a:xfrm>
          <a:prstGeom prst="rect">
            <a:avLst/>
          </a:prstGeom>
          <a:noFill/>
          <a:ln/>
        </p:spPr>
        <p:txBody>
          <a:bodyPr wrap="none" lIns="0" tIns="0" rIns="0" bIns="0" rtlCol="0" anchor="t"/>
          <a:lstStyle/>
          <a:p>
            <a:pPr algn="l" indent="0" marL="0">
              <a:lnSpc>
                <a:spcPts val="5355"/>
              </a:lnSpc>
              <a:buNone/>
            </a:pPr>
            <a:r>
              <a:rPr lang="en-US" sz="5100" b="1" dirty="0">
                <a:solidFill>
                  <a:srgbClr val="1B1E22"/>
                </a:solidFill>
                <a:latin typeface="Source Serif 4" pitchFamily="34" charset="0"/>
                <a:ea typeface="Source Serif 4" pitchFamily="34" charset="-122"/>
                <a:cs typeface="Source Serif 4" pitchFamily="34" charset="-120"/>
              </a:rPr>
              <a:t>LoRA on images</a:t>
            </a:r>
            <a:endParaRPr lang="en-US" sz="5100" dirty="0"/>
          </a:p>
        </p:txBody>
      </p:sp>
      <p:sp>
        <p:nvSpPr>
          <p:cNvPr id="3" name="Text 1"/>
          <p:cNvSpPr txBox="1"/>
          <p:nvPr/>
        </p:nvSpPr>
        <p:spPr>
          <a:xfrm>
            <a:off x="762000" y="2766090"/>
            <a:ext cx="5066490" cy="960120"/>
          </a:xfrm>
          <a:prstGeom prst="rect">
            <a:avLst/>
          </a:prstGeom>
          <a:noFill/>
          <a:ln/>
        </p:spPr>
        <p:txBody>
          <a:bodyPr wrap="none" lIns="0" tIns="0" rIns="0" bIns="0" rtlCol="0" anchor="t"/>
          <a:lstStyle/>
          <a:p>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The paper itself has no image experiments.</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Vision groups tested it next, first on the same 19</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VTAB-1k tasks as VPT, then on medical images.</a:t>
            </a:r>
            <a:endParaRPr lang="en-US" sz="1800" dirty="0"/>
          </a:p>
        </p:txBody>
      </p:sp>
      <p:sp>
        <p:nvSpPr>
          <p:cNvPr id="4" name="Text 2"/>
          <p:cNvSpPr txBox="1"/>
          <p:nvPr/>
        </p:nvSpPr>
        <p:spPr>
          <a:xfrm>
            <a:off x="762000" y="3878431"/>
            <a:ext cx="4901958" cy="640080"/>
          </a:xfrm>
          <a:prstGeom prst="rect">
            <a:avLst/>
          </a:prstGeom>
          <a:noFill/>
          <a:ln/>
        </p:spPr>
        <p:txBody>
          <a:bodyPr wrap="none" lIns="0" tIns="0" rIns="0" bIns="0" rtlCol="0" anchor="t"/>
          <a:lstStyle/>
          <a:p>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Both use a ViT-B/16, so the numbers sit next to</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the VPT results.</a:t>
            </a:r>
            <a:endParaRPr lang="en-US" sz="1800" dirty="0"/>
          </a:p>
        </p:txBody>
      </p:sp>
      <p:sp>
        <p:nvSpPr>
          <p:cNvPr id="5" name="Text 3"/>
          <p:cNvSpPr txBox="1"/>
          <p:nvPr/>
        </p:nvSpPr>
        <p:spPr>
          <a:xfrm>
            <a:off x="6324600" y="3970556"/>
            <a:ext cx="610338"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Natural</a:t>
            </a:r>
            <a:endParaRPr lang="en-US" sz="1350" dirty="0"/>
          </a:p>
        </p:txBody>
      </p:sp>
      <p:sp>
        <p:nvSpPr>
          <p:cNvPr id="6" name="Text 4"/>
          <p:cNvSpPr txBox="1"/>
          <p:nvPr/>
        </p:nvSpPr>
        <p:spPr>
          <a:xfrm>
            <a:off x="8089850" y="3970556"/>
            <a:ext cx="905970"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Specialized</a:t>
            </a:r>
            <a:endParaRPr lang="en-US" sz="1350" dirty="0"/>
          </a:p>
        </p:txBody>
      </p:sp>
      <p:sp>
        <p:nvSpPr>
          <p:cNvPr id="7" name="Text 5"/>
          <p:cNvSpPr txBox="1"/>
          <p:nvPr/>
        </p:nvSpPr>
        <p:spPr>
          <a:xfrm>
            <a:off x="9855101" y="3970556"/>
            <a:ext cx="851642"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Structured</a:t>
            </a:r>
            <a:endParaRPr lang="en-US" sz="1350" dirty="0"/>
          </a:p>
        </p:txBody>
      </p:sp>
      <p:sp>
        <p:nvSpPr>
          <p:cNvPr id="8" name="Text 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38</a:t>
            </a:r>
            <a:endParaRPr lang="en-US" sz="1125"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07194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VPT and adapters on the same ViT</a:t>
            </a:r>
            <a:endParaRPr lang="en-US" sz="2625" dirty="0"/>
          </a:p>
        </p:txBody>
      </p:sp>
      <p:sp>
        <p:nvSpPr>
          <p:cNvPr id="3" name="Text 1"/>
          <p:cNvSpPr txBox="1"/>
          <p:nvPr/>
        </p:nvSpPr>
        <p:spPr>
          <a:xfrm>
            <a:off x="2286000" y="1663988"/>
            <a:ext cx="156982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test accuracy (%)</a:t>
            </a:r>
            <a:endParaRPr lang="en-US" sz="1200" dirty="0"/>
          </a:p>
        </p:txBody>
      </p:sp>
      <p:sp>
        <p:nvSpPr>
          <p:cNvPr id="4" name="Text 2"/>
          <p:cNvSpPr txBox="1"/>
          <p:nvPr/>
        </p:nvSpPr>
        <p:spPr>
          <a:xfrm>
            <a:off x="6256586" y="166398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1164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253037" y="21192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75.9</a:t>
            </a:r>
            <a:endParaRPr lang="en-US" sz="1350" dirty="0"/>
          </a:p>
        </p:txBody>
      </p:sp>
      <p:sp>
        <p:nvSpPr>
          <p:cNvPr id="7" name="Text 5"/>
          <p:cNvSpPr txBox="1"/>
          <p:nvPr/>
        </p:nvSpPr>
        <p:spPr>
          <a:xfrm>
            <a:off x="762000" y="263080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8" name="Text 6"/>
          <p:cNvSpPr txBox="1"/>
          <p:nvPr/>
        </p:nvSpPr>
        <p:spPr>
          <a:xfrm>
            <a:off x="5390108" y="26336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79.5</a:t>
            </a:r>
            <a:endParaRPr lang="en-US" sz="1350" dirty="0"/>
          </a:p>
        </p:txBody>
      </p:sp>
      <p:sp>
        <p:nvSpPr>
          <p:cNvPr id="9" name="Text 7"/>
          <p:cNvSpPr txBox="1"/>
          <p:nvPr/>
        </p:nvSpPr>
        <p:spPr>
          <a:xfrm>
            <a:off x="6984057" y="2636490"/>
            <a:ext cx="877026"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5 of 7 tasks</a:t>
            </a:r>
            <a:endParaRPr lang="en-US" sz="1313" dirty="0"/>
          </a:p>
        </p:txBody>
      </p:sp>
      <p:sp>
        <p:nvSpPr>
          <p:cNvPr id="10" name="Text 8"/>
          <p:cNvSpPr txBox="1"/>
          <p:nvPr/>
        </p:nvSpPr>
        <p:spPr>
          <a:xfrm>
            <a:off x="762000" y="314515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5372993" y="3147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79.0</a:t>
            </a:r>
            <a:endParaRPr lang="en-US" sz="1350" dirty="0"/>
          </a:p>
        </p:txBody>
      </p:sp>
      <p:sp>
        <p:nvSpPr>
          <p:cNvPr id="12" name="Text 10"/>
          <p:cNvSpPr txBox="1"/>
          <p:nvPr/>
        </p:nvSpPr>
        <p:spPr>
          <a:xfrm>
            <a:off x="7008912" y="315084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6 of 7 tasks</a:t>
            </a:r>
            <a:endParaRPr lang="en-US" sz="1313" dirty="0"/>
          </a:p>
        </p:txBody>
      </p:sp>
      <p:sp>
        <p:nvSpPr>
          <p:cNvPr id="13" name="Text 11"/>
          <p:cNvSpPr txBox="1"/>
          <p:nvPr/>
        </p:nvSpPr>
        <p:spPr>
          <a:xfrm>
            <a:off x="762000" y="3659505"/>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4" name="Text 12"/>
          <p:cNvSpPr txBox="1"/>
          <p:nvPr/>
        </p:nvSpPr>
        <p:spPr>
          <a:xfrm>
            <a:off x="5352008" y="3662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78.5</a:t>
            </a:r>
            <a:endParaRPr lang="en-US" sz="1350" dirty="0"/>
          </a:p>
        </p:txBody>
      </p:sp>
      <p:sp>
        <p:nvSpPr>
          <p:cNvPr id="15" name="Text 13"/>
          <p:cNvSpPr txBox="1"/>
          <p:nvPr/>
        </p:nvSpPr>
        <p:spPr>
          <a:xfrm>
            <a:off x="7008912" y="366519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6 of 7 tasks</a:t>
            </a:r>
            <a:endParaRPr lang="en-US" sz="1313" dirty="0"/>
          </a:p>
        </p:txBody>
      </p:sp>
      <p:sp>
        <p:nvSpPr>
          <p:cNvPr id="16" name="Text 14"/>
          <p:cNvSpPr txBox="1"/>
          <p:nvPr/>
        </p:nvSpPr>
        <p:spPr>
          <a:xfrm>
            <a:off x="762000" y="4173855"/>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7" name="Text 15"/>
          <p:cNvSpPr txBox="1"/>
          <p:nvPr/>
        </p:nvSpPr>
        <p:spPr>
          <a:xfrm>
            <a:off x="4988123" y="41766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68.9</a:t>
            </a:r>
            <a:endParaRPr lang="en-US" sz="1350" dirty="0"/>
          </a:p>
        </p:txBody>
      </p:sp>
      <p:sp>
        <p:nvSpPr>
          <p:cNvPr id="18" name="Text 16"/>
          <p:cNvSpPr txBox="1"/>
          <p:nvPr/>
        </p:nvSpPr>
        <p:spPr>
          <a:xfrm>
            <a:off x="7008912" y="417954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 of 7 tasks</a:t>
            </a:r>
            <a:endParaRPr lang="en-US" sz="1313" dirty="0"/>
          </a:p>
        </p:txBody>
      </p:sp>
      <p:sp>
        <p:nvSpPr>
          <p:cNvPr id="19" name="Text 17"/>
          <p:cNvSpPr txBox="1"/>
          <p:nvPr/>
        </p:nvSpPr>
        <p:spPr>
          <a:xfrm>
            <a:off x="8191500" y="1681609"/>
            <a:ext cx="3377053"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Ordinary photos, with 1,000 training</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images per task. LoRA, the adapter and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all beat full fine-tuning by two to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four points, and LoRA is narrowly the best.</a:t>
            </a:r>
            <a:endParaRPr lang="en-US" sz="1425" dirty="0"/>
          </a:p>
        </p:txBody>
      </p:sp>
      <p:sp>
        <p:nvSpPr>
          <p:cNvPr id="20" name="Text 18"/>
          <p:cNvSpPr txBox="1"/>
          <p:nvPr/>
        </p:nvSpPr>
        <p:spPr>
          <a:xfrm>
            <a:off x="762000" y="6096000"/>
            <a:ext cx="10763060"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Zhang et al. 2022, Table 1: ViT-B/16 pretrained on ImageNet-21k, VTAB-1k test accuracy. LoRA (rank 8) and the adapter were trained by Zhang et al.; the other rows are Jia et al.</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2022, Table 1. Group means computed from the per-task values; "all 19" is the mean of the three groups.</a:t>
            </a:r>
            <a:endParaRPr lang="en-US" sz="1125" dirty="0"/>
          </a:p>
        </p:txBody>
      </p:sp>
      <p:sp>
        <p:nvSpPr>
          <p:cNvPr id="21" name="Text 1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39</a:t>
            </a:r>
            <a:endParaRPr lang="en-US" sz="1125"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07194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VPT and adapters on the same ViT</a:t>
            </a:r>
            <a:endParaRPr lang="en-US" sz="2625" dirty="0"/>
          </a:p>
        </p:txBody>
      </p:sp>
      <p:sp>
        <p:nvSpPr>
          <p:cNvPr id="3" name="Text 1"/>
          <p:cNvSpPr txBox="1"/>
          <p:nvPr/>
        </p:nvSpPr>
        <p:spPr>
          <a:xfrm>
            <a:off x="2286000" y="1663988"/>
            <a:ext cx="156982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test accuracy (%)</a:t>
            </a:r>
            <a:endParaRPr lang="en-US" sz="1200" dirty="0"/>
          </a:p>
        </p:txBody>
      </p:sp>
      <p:sp>
        <p:nvSpPr>
          <p:cNvPr id="4" name="Text 2"/>
          <p:cNvSpPr txBox="1"/>
          <p:nvPr/>
        </p:nvSpPr>
        <p:spPr>
          <a:xfrm>
            <a:off x="6417022" y="166398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1164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537746" y="21192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83.4</a:t>
            </a:r>
            <a:endParaRPr lang="en-US" sz="1350" dirty="0"/>
          </a:p>
        </p:txBody>
      </p:sp>
      <p:sp>
        <p:nvSpPr>
          <p:cNvPr id="7" name="Text 5"/>
          <p:cNvSpPr txBox="1"/>
          <p:nvPr/>
        </p:nvSpPr>
        <p:spPr>
          <a:xfrm>
            <a:off x="762000" y="263080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8" name="Text 6"/>
          <p:cNvSpPr txBox="1"/>
          <p:nvPr/>
        </p:nvSpPr>
        <p:spPr>
          <a:xfrm>
            <a:off x="5583436" y="26336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84.6</a:t>
            </a:r>
            <a:endParaRPr lang="en-US" sz="1350" dirty="0"/>
          </a:p>
        </p:txBody>
      </p:sp>
      <p:sp>
        <p:nvSpPr>
          <p:cNvPr id="9" name="Text 7"/>
          <p:cNvSpPr txBox="1"/>
          <p:nvPr/>
        </p:nvSpPr>
        <p:spPr>
          <a:xfrm>
            <a:off x="7144494" y="2636490"/>
            <a:ext cx="877026"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2 of 4 tasks</a:t>
            </a:r>
            <a:endParaRPr lang="en-US" sz="1313" dirty="0"/>
          </a:p>
        </p:txBody>
      </p:sp>
      <p:sp>
        <p:nvSpPr>
          <p:cNvPr id="10" name="Text 8"/>
          <p:cNvSpPr txBox="1"/>
          <p:nvPr/>
        </p:nvSpPr>
        <p:spPr>
          <a:xfrm>
            <a:off x="762000" y="314515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5565428" y="3147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84.1</a:t>
            </a:r>
            <a:endParaRPr lang="en-US" sz="1350" dirty="0"/>
          </a:p>
        </p:txBody>
      </p:sp>
      <p:sp>
        <p:nvSpPr>
          <p:cNvPr id="12" name="Text 10"/>
          <p:cNvSpPr txBox="1"/>
          <p:nvPr/>
        </p:nvSpPr>
        <p:spPr>
          <a:xfrm>
            <a:off x="7169348" y="315084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 of 4 tasks</a:t>
            </a:r>
            <a:endParaRPr lang="en-US" sz="1313" dirty="0"/>
          </a:p>
        </p:txBody>
      </p:sp>
      <p:sp>
        <p:nvSpPr>
          <p:cNvPr id="13" name="Text 11"/>
          <p:cNvSpPr txBox="1"/>
          <p:nvPr/>
        </p:nvSpPr>
        <p:spPr>
          <a:xfrm>
            <a:off x="762000" y="3659505"/>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4" name="Text 12"/>
          <p:cNvSpPr txBox="1"/>
          <p:nvPr/>
        </p:nvSpPr>
        <p:spPr>
          <a:xfrm>
            <a:off x="5502473" y="3662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82.4</a:t>
            </a:r>
            <a:endParaRPr lang="en-US" sz="1350" dirty="0"/>
          </a:p>
        </p:txBody>
      </p:sp>
      <p:sp>
        <p:nvSpPr>
          <p:cNvPr id="15" name="Text 13"/>
          <p:cNvSpPr txBox="1"/>
          <p:nvPr/>
        </p:nvSpPr>
        <p:spPr>
          <a:xfrm>
            <a:off x="7169348" y="366519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 of 4 tasks</a:t>
            </a:r>
            <a:endParaRPr lang="en-US" sz="1313" dirty="0"/>
          </a:p>
        </p:txBody>
      </p:sp>
      <p:sp>
        <p:nvSpPr>
          <p:cNvPr id="16" name="Text 14"/>
          <p:cNvSpPr txBox="1"/>
          <p:nvPr/>
        </p:nvSpPr>
        <p:spPr>
          <a:xfrm>
            <a:off x="762000" y="4173855"/>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7" name="Text 15"/>
          <p:cNvSpPr txBox="1"/>
          <p:nvPr/>
        </p:nvSpPr>
        <p:spPr>
          <a:xfrm>
            <a:off x="5301555" y="41766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77.2</a:t>
            </a:r>
            <a:endParaRPr lang="en-US" sz="1350" dirty="0"/>
          </a:p>
        </p:txBody>
      </p:sp>
      <p:sp>
        <p:nvSpPr>
          <p:cNvPr id="18" name="Text 16"/>
          <p:cNvSpPr txBox="1"/>
          <p:nvPr/>
        </p:nvSpPr>
        <p:spPr>
          <a:xfrm>
            <a:off x="7169348" y="417954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 of 4 tasks</a:t>
            </a:r>
            <a:endParaRPr lang="en-US" sz="1313" dirty="0"/>
          </a:p>
        </p:txBody>
      </p:sp>
      <p:sp>
        <p:nvSpPr>
          <p:cNvPr id="19" name="Text 17"/>
          <p:cNvSpPr txBox="1"/>
          <p:nvPr/>
        </p:nvSpPr>
        <p:spPr>
          <a:xfrm>
            <a:off x="8351937" y="1681609"/>
            <a:ext cx="3351050"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Satellite, microscope and retina images.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and the adapter are slightly above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 84.6 and 84.1 against 83.4,</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while VPT-deep is a point below.</a:t>
            </a:r>
            <a:endParaRPr lang="en-US" sz="1425" dirty="0"/>
          </a:p>
        </p:txBody>
      </p:sp>
      <p:sp>
        <p:nvSpPr>
          <p:cNvPr id="20" name="Text 18"/>
          <p:cNvSpPr txBox="1"/>
          <p:nvPr/>
        </p:nvSpPr>
        <p:spPr>
          <a:xfrm>
            <a:off x="762000" y="6096000"/>
            <a:ext cx="10763060"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Zhang et al. 2022, Table 1: ViT-B/16 pretrained on ImageNet-21k, VTAB-1k test accuracy. LoRA (rank 8) and the adapter were trained by Zhang et al.; the other rows are Jia et al.</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2022, Table 1. Group means computed from the per-task values; "all 19" is the mean of the three groups.</a:t>
            </a:r>
            <a:endParaRPr lang="en-US" sz="1125" dirty="0"/>
          </a:p>
        </p:txBody>
      </p:sp>
      <p:sp>
        <p:nvSpPr>
          <p:cNvPr id="21" name="Text 1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39</a:t>
            </a:r>
            <a:endParaRPr lang="en-US" sz="1125"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07194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VPT and adapters on the same ViT</a:t>
            </a:r>
            <a:endParaRPr lang="en-US" sz="2625" dirty="0"/>
          </a:p>
        </p:txBody>
      </p:sp>
      <p:sp>
        <p:nvSpPr>
          <p:cNvPr id="3" name="Text 1"/>
          <p:cNvSpPr txBox="1"/>
          <p:nvPr/>
        </p:nvSpPr>
        <p:spPr>
          <a:xfrm>
            <a:off x="2286000" y="1663988"/>
            <a:ext cx="156982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test accuracy (%)</a:t>
            </a:r>
            <a:endParaRPr lang="en-US" sz="1200" dirty="0"/>
          </a:p>
        </p:txBody>
      </p:sp>
      <p:sp>
        <p:nvSpPr>
          <p:cNvPr id="4" name="Text 2"/>
          <p:cNvSpPr txBox="1"/>
          <p:nvPr/>
        </p:nvSpPr>
        <p:spPr>
          <a:xfrm>
            <a:off x="6256586" y="166398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1164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4177605" y="21192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47.6</a:t>
            </a:r>
            <a:endParaRPr lang="en-US" sz="1350" dirty="0"/>
          </a:p>
        </p:txBody>
      </p:sp>
      <p:sp>
        <p:nvSpPr>
          <p:cNvPr id="7" name="Text 5"/>
          <p:cNvSpPr txBox="1"/>
          <p:nvPr/>
        </p:nvSpPr>
        <p:spPr>
          <a:xfrm>
            <a:off x="762000" y="263080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8" name="Text 6"/>
          <p:cNvSpPr txBox="1"/>
          <p:nvPr/>
        </p:nvSpPr>
        <p:spPr>
          <a:xfrm>
            <a:off x="4639568" y="26336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59.8</a:t>
            </a:r>
            <a:endParaRPr lang="en-US" sz="1350" dirty="0"/>
          </a:p>
        </p:txBody>
      </p:sp>
      <p:sp>
        <p:nvSpPr>
          <p:cNvPr id="9" name="Text 7"/>
          <p:cNvSpPr txBox="1"/>
          <p:nvPr/>
        </p:nvSpPr>
        <p:spPr>
          <a:xfrm>
            <a:off x="6984057" y="2636490"/>
            <a:ext cx="877026"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8 of 8 tasks</a:t>
            </a:r>
            <a:endParaRPr lang="en-US" sz="1313" dirty="0"/>
          </a:p>
        </p:txBody>
      </p:sp>
      <p:sp>
        <p:nvSpPr>
          <p:cNvPr id="10" name="Text 8"/>
          <p:cNvSpPr txBox="1"/>
          <p:nvPr/>
        </p:nvSpPr>
        <p:spPr>
          <a:xfrm>
            <a:off x="762000" y="314515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4590008" y="3147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58.5</a:t>
            </a:r>
            <a:endParaRPr lang="en-US" sz="1350" dirty="0"/>
          </a:p>
        </p:txBody>
      </p:sp>
      <p:sp>
        <p:nvSpPr>
          <p:cNvPr id="12" name="Text 10"/>
          <p:cNvSpPr txBox="1"/>
          <p:nvPr/>
        </p:nvSpPr>
        <p:spPr>
          <a:xfrm>
            <a:off x="7008912" y="315084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 of 8 tasks</a:t>
            </a:r>
            <a:endParaRPr lang="en-US" sz="1313" dirty="0"/>
          </a:p>
        </p:txBody>
      </p:sp>
      <p:sp>
        <p:nvSpPr>
          <p:cNvPr id="13" name="Text 11"/>
          <p:cNvSpPr txBox="1"/>
          <p:nvPr/>
        </p:nvSpPr>
        <p:spPr>
          <a:xfrm>
            <a:off x="762000" y="3659505"/>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4" name="Text 12"/>
          <p:cNvSpPr txBox="1"/>
          <p:nvPr/>
        </p:nvSpPr>
        <p:spPr>
          <a:xfrm>
            <a:off x="4456658" y="3662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55.0</a:t>
            </a:r>
            <a:endParaRPr lang="en-US" sz="1350" dirty="0"/>
          </a:p>
        </p:txBody>
      </p:sp>
      <p:sp>
        <p:nvSpPr>
          <p:cNvPr id="15" name="Text 13"/>
          <p:cNvSpPr txBox="1"/>
          <p:nvPr/>
        </p:nvSpPr>
        <p:spPr>
          <a:xfrm>
            <a:off x="7008912" y="366519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8 of 8 tasks</a:t>
            </a:r>
            <a:endParaRPr lang="en-US" sz="1313" dirty="0"/>
          </a:p>
        </p:txBody>
      </p:sp>
      <p:sp>
        <p:nvSpPr>
          <p:cNvPr id="16" name="Text 14"/>
          <p:cNvSpPr txBox="1"/>
          <p:nvPr/>
        </p:nvSpPr>
        <p:spPr>
          <a:xfrm>
            <a:off x="762000" y="4173855"/>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7" name="Text 15"/>
          <p:cNvSpPr txBox="1"/>
          <p:nvPr/>
        </p:nvSpPr>
        <p:spPr>
          <a:xfrm>
            <a:off x="3385096" y="41766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26.8</a:t>
            </a:r>
            <a:endParaRPr lang="en-US" sz="1350" dirty="0"/>
          </a:p>
        </p:txBody>
      </p:sp>
      <p:sp>
        <p:nvSpPr>
          <p:cNvPr id="18" name="Text 16"/>
          <p:cNvSpPr txBox="1"/>
          <p:nvPr/>
        </p:nvSpPr>
        <p:spPr>
          <a:xfrm>
            <a:off x="7008912" y="4179540"/>
            <a:ext cx="851178"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0 of 8 tasks</a:t>
            </a:r>
            <a:endParaRPr lang="en-US" sz="1313" dirty="0"/>
          </a:p>
        </p:txBody>
      </p:sp>
      <p:sp>
        <p:nvSpPr>
          <p:cNvPr id="19" name="Text 17"/>
          <p:cNvSpPr txBox="1"/>
          <p:nvPr/>
        </p:nvSpPr>
        <p:spPr>
          <a:xfrm>
            <a:off x="8191500" y="1681609"/>
            <a:ext cx="3347954"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Counting, distances and angles, far from</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ImageNet. All three cheap methods beat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 on all eight tasks, LoRA by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 most: 59.8 against 47.6, with VPT-deep</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at 55.0.</a:t>
            </a:r>
            <a:endParaRPr lang="en-US" sz="1425" dirty="0"/>
          </a:p>
        </p:txBody>
      </p:sp>
      <p:sp>
        <p:nvSpPr>
          <p:cNvPr id="20" name="Text 18"/>
          <p:cNvSpPr txBox="1"/>
          <p:nvPr/>
        </p:nvSpPr>
        <p:spPr>
          <a:xfrm>
            <a:off x="762000" y="6096000"/>
            <a:ext cx="10763060"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Zhang et al. 2022, Table 1: ViT-B/16 pretrained on ImageNet-21k, VTAB-1k test accuracy. LoRA (rank 8) and the adapter were trained by Zhang et al.; the other rows are Jia et al.</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2022, Table 1. Group means computed from the per-task values; "all 19" is the mean of the three groups.</a:t>
            </a:r>
            <a:endParaRPr lang="en-US" sz="1125" dirty="0"/>
          </a:p>
        </p:txBody>
      </p:sp>
      <p:sp>
        <p:nvSpPr>
          <p:cNvPr id="21" name="Text 19"/>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39</a:t>
            </a:r>
            <a:endParaRPr lang="en-US" sz="1125"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607194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VPT and adapters on the same ViT</a:t>
            </a:r>
            <a:endParaRPr lang="en-US" sz="2625" dirty="0"/>
          </a:p>
        </p:txBody>
      </p:sp>
      <p:sp>
        <p:nvSpPr>
          <p:cNvPr id="3" name="Text 1"/>
          <p:cNvSpPr txBox="1"/>
          <p:nvPr/>
        </p:nvSpPr>
        <p:spPr>
          <a:xfrm>
            <a:off x="2286000" y="1663988"/>
            <a:ext cx="156982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Mean test accuracy (%)</a:t>
            </a:r>
            <a:endParaRPr lang="en-US" sz="1200" dirty="0"/>
          </a:p>
        </p:txBody>
      </p:sp>
      <p:sp>
        <p:nvSpPr>
          <p:cNvPr id="4" name="Text 2"/>
          <p:cNvSpPr txBox="1"/>
          <p:nvPr/>
        </p:nvSpPr>
        <p:spPr>
          <a:xfrm>
            <a:off x="6256586" y="1663988"/>
            <a:ext cx="163359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Beats full fine-tuning on</a:t>
            </a:r>
            <a:endParaRPr lang="en-US" sz="1200" dirty="0"/>
          </a:p>
        </p:txBody>
      </p:sp>
      <p:sp>
        <p:nvSpPr>
          <p:cNvPr id="5" name="Text 3"/>
          <p:cNvSpPr txBox="1"/>
          <p:nvPr/>
        </p:nvSpPr>
        <p:spPr>
          <a:xfrm>
            <a:off x="762000" y="21164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4989165" y="21192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69.0</a:t>
            </a:r>
            <a:endParaRPr lang="en-US" sz="1350" dirty="0"/>
          </a:p>
        </p:txBody>
      </p:sp>
      <p:sp>
        <p:nvSpPr>
          <p:cNvPr id="7" name="Text 5"/>
          <p:cNvSpPr txBox="1"/>
          <p:nvPr/>
        </p:nvSpPr>
        <p:spPr>
          <a:xfrm>
            <a:off x="762000" y="2630805"/>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8" name="Text 6"/>
          <p:cNvSpPr txBox="1"/>
          <p:nvPr/>
        </p:nvSpPr>
        <p:spPr>
          <a:xfrm>
            <a:off x="5204371" y="26336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74.6</a:t>
            </a:r>
            <a:endParaRPr lang="en-US" sz="1350" dirty="0"/>
          </a:p>
        </p:txBody>
      </p:sp>
      <p:sp>
        <p:nvSpPr>
          <p:cNvPr id="9" name="Text 7"/>
          <p:cNvSpPr txBox="1"/>
          <p:nvPr/>
        </p:nvSpPr>
        <p:spPr>
          <a:xfrm>
            <a:off x="6813054" y="2636490"/>
            <a:ext cx="1054870"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15 of 19 tasks</a:t>
            </a:r>
            <a:endParaRPr lang="en-US" sz="1313" dirty="0"/>
          </a:p>
        </p:txBody>
      </p:sp>
      <p:sp>
        <p:nvSpPr>
          <p:cNvPr id="10" name="Text 8"/>
          <p:cNvSpPr txBox="1"/>
          <p:nvPr/>
        </p:nvSpPr>
        <p:spPr>
          <a:xfrm>
            <a:off x="762000" y="3145155"/>
            <a:ext cx="664357"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Adapter</a:t>
            </a:r>
            <a:endParaRPr lang="en-US" sz="1350" dirty="0"/>
          </a:p>
        </p:txBody>
      </p:sp>
      <p:sp>
        <p:nvSpPr>
          <p:cNvPr id="11" name="Text 9"/>
          <p:cNvSpPr txBox="1"/>
          <p:nvPr/>
        </p:nvSpPr>
        <p:spPr>
          <a:xfrm>
            <a:off x="5175796" y="31479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73.9</a:t>
            </a:r>
            <a:endParaRPr lang="en-US" sz="1350" dirty="0"/>
          </a:p>
        </p:txBody>
      </p:sp>
      <p:sp>
        <p:nvSpPr>
          <p:cNvPr id="12" name="Text 10"/>
          <p:cNvSpPr txBox="1"/>
          <p:nvPr/>
        </p:nvSpPr>
        <p:spPr>
          <a:xfrm>
            <a:off x="6843266" y="3150840"/>
            <a:ext cx="1023449"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16 of 19 tasks</a:t>
            </a:r>
            <a:endParaRPr lang="en-US" sz="1313" dirty="0"/>
          </a:p>
        </p:txBody>
      </p:sp>
      <p:sp>
        <p:nvSpPr>
          <p:cNvPr id="13" name="Text 11"/>
          <p:cNvSpPr txBox="1"/>
          <p:nvPr/>
        </p:nvSpPr>
        <p:spPr>
          <a:xfrm>
            <a:off x="762000" y="3659505"/>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4" name="Text 12"/>
          <p:cNvSpPr txBox="1"/>
          <p:nvPr/>
        </p:nvSpPr>
        <p:spPr>
          <a:xfrm>
            <a:off x="5104358" y="3662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72.0</a:t>
            </a:r>
            <a:endParaRPr lang="en-US" sz="1350" dirty="0"/>
          </a:p>
        </p:txBody>
      </p:sp>
      <p:sp>
        <p:nvSpPr>
          <p:cNvPr id="15" name="Text 13"/>
          <p:cNvSpPr txBox="1"/>
          <p:nvPr/>
        </p:nvSpPr>
        <p:spPr>
          <a:xfrm>
            <a:off x="6843266" y="3665190"/>
            <a:ext cx="1023449"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16 of 19 tasks</a:t>
            </a:r>
            <a:endParaRPr lang="en-US" sz="1313" dirty="0"/>
          </a:p>
        </p:txBody>
      </p:sp>
      <p:sp>
        <p:nvSpPr>
          <p:cNvPr id="16" name="Text 14"/>
          <p:cNvSpPr txBox="1"/>
          <p:nvPr/>
        </p:nvSpPr>
        <p:spPr>
          <a:xfrm>
            <a:off x="762000" y="4173855"/>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7" name="Text 15"/>
          <p:cNvSpPr txBox="1"/>
          <p:nvPr/>
        </p:nvSpPr>
        <p:spPr>
          <a:xfrm>
            <a:off x="4558605" y="41766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57.6</a:t>
            </a:r>
            <a:endParaRPr lang="en-US" sz="1350" dirty="0"/>
          </a:p>
        </p:txBody>
      </p:sp>
      <p:sp>
        <p:nvSpPr>
          <p:cNvPr id="18" name="Text 16"/>
          <p:cNvSpPr txBox="1"/>
          <p:nvPr/>
        </p:nvSpPr>
        <p:spPr>
          <a:xfrm>
            <a:off x="6926163" y="4179540"/>
            <a:ext cx="937236"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2 of 19 tasks</a:t>
            </a:r>
            <a:endParaRPr lang="en-US" sz="1313" dirty="0"/>
          </a:p>
        </p:txBody>
      </p:sp>
      <p:sp>
        <p:nvSpPr>
          <p:cNvPr id="19" name="Text 17"/>
          <p:cNvSpPr txBox="1"/>
          <p:nvPr/>
        </p:nvSpPr>
        <p:spPr>
          <a:xfrm>
            <a:off x="8191500" y="1681609"/>
            <a:ext cx="3190232"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Over all three groups LoRA reaches 74.6,</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72.0 and full fine-tuning 69.0.</a:t>
            </a:r>
            <a:endParaRPr lang="en-US" sz="1425" dirty="0"/>
          </a:p>
        </p:txBody>
      </p:sp>
      <p:sp>
        <p:nvSpPr>
          <p:cNvPr id="20" name="Text 18"/>
          <p:cNvSpPr txBox="1"/>
          <p:nvPr/>
        </p:nvSpPr>
        <p:spPr>
          <a:xfrm>
            <a:off x="8191500" y="2357884"/>
            <a:ext cx="3350121"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trains 0.29 million weights here and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VPT-deep 0.64 million on average, so LoRA</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is both smaller and more accurate.</a:t>
            </a:r>
            <a:endParaRPr lang="en-US" sz="1425" dirty="0"/>
          </a:p>
        </p:txBody>
      </p:sp>
      <p:sp>
        <p:nvSpPr>
          <p:cNvPr id="21" name="Text 19"/>
          <p:cNvSpPr txBox="1"/>
          <p:nvPr/>
        </p:nvSpPr>
        <p:spPr>
          <a:xfrm>
            <a:off x="762000" y="6096000"/>
            <a:ext cx="10763060"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Zhang et al. 2022, Table 1: ViT-B/16 pretrained on ImageNet-21k, VTAB-1k test accuracy. LoRA (rank 8) and the adapter were trained by Zhang et al.; the other rows are Jia et al.</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2022, Table 1. Group means computed from the per-task values; "all 19" is the mean of the three groups.</a:t>
            </a:r>
            <a:endParaRPr lang="en-US" sz="1125" dirty="0"/>
          </a:p>
        </p:txBody>
      </p:sp>
      <p:sp>
        <p:nvSpPr>
          <p:cNvPr id="22" name="Text 2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39</a:t>
            </a:r>
            <a:endParaRPr lang="en-US" sz="1125"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70078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Neither LoRA nor VPT wins every task</a:t>
            </a:r>
            <a:endParaRPr lang="en-US" sz="2625" dirty="0"/>
          </a:p>
        </p:txBody>
      </p:sp>
      <p:sp>
        <p:nvSpPr>
          <p:cNvPr id="3" name="Text 1"/>
          <p:cNvSpPr txBox="1"/>
          <p:nvPr/>
        </p:nvSpPr>
        <p:spPr>
          <a:xfrm>
            <a:off x="8039100" y="1795909"/>
            <a:ext cx="3520071"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LoRA is ahead on 15 of the 19 tasks, by up to</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14 points on counting objects in CLEVR. VPT-</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deep is ahead on 4, and on CIFAR-100 by 12</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points.</a:t>
            </a:r>
            <a:endParaRPr lang="en-US" sz="1425" dirty="0"/>
          </a:p>
        </p:txBody>
      </p:sp>
      <p:sp>
        <p:nvSpPr>
          <p:cNvPr id="4" name="Text 2"/>
          <p:cNvSpPr txBox="1"/>
          <p:nvPr/>
        </p:nvSpPr>
        <p:spPr>
          <a:xfrm>
            <a:off x="8039100" y="3015109"/>
            <a:ext cx="3494222"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Zhang et al. conclude that no single method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fits every task. Their method, NOAH,</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searches for a mix of LoRA, adapter and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prompts per task, and reaches 75.5 on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average.</a:t>
            </a:r>
            <a:endParaRPr lang="en-US" sz="1425" dirty="0"/>
          </a:p>
        </p:txBody>
      </p:sp>
      <p:sp>
        <p:nvSpPr>
          <p:cNvPr id="5" name="Text 3"/>
          <p:cNvSpPr txBox="1"/>
          <p:nvPr/>
        </p:nvSpPr>
        <p:spPr>
          <a:xfrm>
            <a:off x="762000" y="6296025"/>
            <a:ext cx="7872210"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Zhang et al. 2022, Table 1: per-task test accuracy of LoRA minus VPT-deep on VTAB-1k, ViT-B/16. Right of the line, LoRA is ahead.</a:t>
            </a:r>
            <a:endParaRPr lang="en-US" sz="1125" dirty="0"/>
          </a:p>
        </p:txBody>
      </p:sp>
      <p:sp>
        <p:nvSpPr>
          <p:cNvPr id="6" name="Text 4"/>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40</a:t>
            </a:r>
            <a:endParaRPr lang="en-US" sz="1125"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71602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medical images</a:t>
            </a:r>
            <a:endParaRPr lang="en-US" sz="2625" dirty="0"/>
          </a:p>
        </p:txBody>
      </p:sp>
      <p:sp>
        <p:nvSpPr>
          <p:cNvPr id="3" name="Text 1"/>
          <p:cNvSpPr txBox="1"/>
          <p:nvPr/>
        </p:nvSpPr>
        <p:spPr>
          <a:xfrm>
            <a:off x="2667000" y="1663988"/>
            <a:ext cx="893588"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Test AUC (%)</a:t>
            </a:r>
            <a:endParaRPr lang="en-US" sz="1200" dirty="0"/>
          </a:p>
        </p:txBody>
      </p:sp>
      <p:sp>
        <p:nvSpPr>
          <p:cNvPr id="4" name="Text 2"/>
          <p:cNvSpPr txBox="1"/>
          <p:nvPr/>
        </p:nvSpPr>
        <p:spPr>
          <a:xfrm>
            <a:off x="762000" y="2096423"/>
            <a:ext cx="255330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Chest X-ray: tuberculosis, 2 classes</a:t>
            </a:r>
            <a:endParaRPr lang="en-US" sz="1275" dirty="0"/>
          </a:p>
        </p:txBody>
      </p:sp>
      <p:sp>
        <p:nvSpPr>
          <p:cNvPr id="5" name="Text 3"/>
          <p:cNvSpPr txBox="1"/>
          <p:nvPr/>
        </p:nvSpPr>
        <p:spPr>
          <a:xfrm>
            <a:off x="762000" y="2354580"/>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6149280" y="23574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89.4</a:t>
            </a:r>
            <a:endParaRPr lang="en-US" sz="1350" dirty="0"/>
          </a:p>
        </p:txBody>
      </p:sp>
      <p:sp>
        <p:nvSpPr>
          <p:cNvPr id="7" name="Text 5"/>
          <p:cNvSpPr txBox="1"/>
          <p:nvPr/>
        </p:nvSpPr>
        <p:spPr>
          <a:xfrm>
            <a:off x="762000" y="2640330"/>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8" name="Text 6"/>
          <p:cNvSpPr txBox="1"/>
          <p:nvPr/>
        </p:nvSpPr>
        <p:spPr>
          <a:xfrm>
            <a:off x="6164461" y="2643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89.8</a:t>
            </a:r>
            <a:endParaRPr lang="en-US" sz="1350" dirty="0"/>
          </a:p>
        </p:txBody>
      </p:sp>
      <p:sp>
        <p:nvSpPr>
          <p:cNvPr id="9" name="Text 7"/>
          <p:cNvSpPr txBox="1"/>
          <p:nvPr/>
        </p:nvSpPr>
        <p:spPr>
          <a:xfrm>
            <a:off x="762000" y="3020348"/>
            <a:ext cx="2729758"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Microscopy: blood cell type, 4 classes</a:t>
            </a:r>
            <a:endParaRPr lang="en-US" sz="1275" dirty="0"/>
          </a:p>
        </p:txBody>
      </p:sp>
      <p:sp>
        <p:nvSpPr>
          <p:cNvPr id="10" name="Text 8"/>
          <p:cNvSpPr txBox="1"/>
          <p:nvPr/>
        </p:nvSpPr>
        <p:spPr>
          <a:xfrm>
            <a:off x="762000" y="327850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1" name="Text 9"/>
          <p:cNvSpPr txBox="1"/>
          <p:nvPr/>
        </p:nvSpPr>
        <p:spPr>
          <a:xfrm>
            <a:off x="6488311" y="3281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98.3</a:t>
            </a:r>
            <a:endParaRPr lang="en-US" sz="1350" dirty="0"/>
          </a:p>
        </p:txBody>
      </p:sp>
      <p:sp>
        <p:nvSpPr>
          <p:cNvPr id="12" name="Text 10"/>
          <p:cNvSpPr txBox="1"/>
          <p:nvPr/>
        </p:nvSpPr>
        <p:spPr>
          <a:xfrm>
            <a:off x="762000" y="3564255"/>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13" name="Text 11"/>
          <p:cNvSpPr txBox="1"/>
          <p:nvPr/>
        </p:nvSpPr>
        <p:spPr>
          <a:xfrm>
            <a:off x="6351240" y="3567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94.7</a:t>
            </a:r>
            <a:endParaRPr lang="en-US" sz="1350" dirty="0"/>
          </a:p>
        </p:txBody>
      </p:sp>
      <p:sp>
        <p:nvSpPr>
          <p:cNvPr id="14" name="Text 12"/>
          <p:cNvSpPr txBox="1"/>
          <p:nvPr/>
        </p:nvSpPr>
        <p:spPr>
          <a:xfrm>
            <a:off x="762000" y="3944273"/>
            <a:ext cx="278021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Mammography: malignancy, 2 classes</a:t>
            </a:r>
            <a:endParaRPr lang="en-US" sz="1275" dirty="0"/>
          </a:p>
        </p:txBody>
      </p:sp>
      <p:sp>
        <p:nvSpPr>
          <p:cNvPr id="15" name="Text 13"/>
          <p:cNvSpPr txBox="1"/>
          <p:nvPr/>
        </p:nvSpPr>
        <p:spPr>
          <a:xfrm>
            <a:off x="762000" y="4202430"/>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6" name="Text 14"/>
          <p:cNvSpPr txBox="1"/>
          <p:nvPr/>
        </p:nvSpPr>
        <p:spPr>
          <a:xfrm>
            <a:off x="5349180" y="42052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68.4</a:t>
            </a:r>
            <a:endParaRPr lang="en-US" sz="1350" dirty="0"/>
          </a:p>
        </p:txBody>
      </p:sp>
      <p:sp>
        <p:nvSpPr>
          <p:cNvPr id="17" name="Text 15"/>
          <p:cNvSpPr txBox="1"/>
          <p:nvPr/>
        </p:nvSpPr>
        <p:spPr>
          <a:xfrm>
            <a:off x="762000" y="4488180"/>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18" name="Text 16"/>
          <p:cNvSpPr txBox="1"/>
          <p:nvPr/>
        </p:nvSpPr>
        <p:spPr>
          <a:xfrm>
            <a:off x="5360640" y="44910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68.7</a:t>
            </a:r>
            <a:endParaRPr lang="en-US" sz="1350" dirty="0"/>
          </a:p>
        </p:txBody>
      </p:sp>
      <p:sp>
        <p:nvSpPr>
          <p:cNvPr id="19" name="Text 17"/>
          <p:cNvSpPr txBox="1"/>
          <p:nvPr/>
        </p:nvSpPr>
        <p:spPr>
          <a:xfrm>
            <a:off x="762000" y="4868198"/>
            <a:ext cx="176469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Chest X-ray: 14 diseases</a:t>
            </a:r>
            <a:endParaRPr lang="en-US" sz="1275" dirty="0"/>
          </a:p>
        </p:txBody>
      </p:sp>
      <p:sp>
        <p:nvSpPr>
          <p:cNvPr id="20" name="Text 18"/>
          <p:cNvSpPr txBox="1"/>
          <p:nvPr/>
        </p:nvSpPr>
        <p:spPr>
          <a:xfrm>
            <a:off x="762000" y="51263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21" name="Text 19"/>
          <p:cNvSpPr txBox="1"/>
          <p:nvPr/>
        </p:nvSpPr>
        <p:spPr>
          <a:xfrm>
            <a:off x="5745361" y="5129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78.8</a:t>
            </a:r>
            <a:endParaRPr lang="en-US" sz="1350" dirty="0"/>
          </a:p>
        </p:txBody>
      </p:sp>
      <p:sp>
        <p:nvSpPr>
          <p:cNvPr id="22" name="Text 20"/>
          <p:cNvSpPr txBox="1"/>
          <p:nvPr/>
        </p:nvSpPr>
        <p:spPr>
          <a:xfrm>
            <a:off x="762000" y="5412105"/>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23" name="Text 21"/>
          <p:cNvSpPr txBox="1"/>
          <p:nvPr/>
        </p:nvSpPr>
        <p:spPr>
          <a:xfrm>
            <a:off x="5768280" y="54149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79.4</a:t>
            </a:r>
            <a:endParaRPr lang="en-US" sz="1350" dirty="0"/>
          </a:p>
        </p:txBody>
      </p:sp>
      <p:sp>
        <p:nvSpPr>
          <p:cNvPr id="24" name="Text 22"/>
          <p:cNvSpPr txBox="1"/>
          <p:nvPr/>
        </p:nvSpPr>
        <p:spPr>
          <a:xfrm>
            <a:off x="8001000" y="1624459"/>
            <a:ext cx="3469148"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MeLo adds LoRA pairs of rank 4 to the query</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and value weights of an ImageNet ViT-B,</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training 0.14 million weights, 0.17% of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model.</a:t>
            </a:r>
            <a:endParaRPr lang="en-US" sz="1425" dirty="0"/>
          </a:p>
        </p:txBody>
      </p:sp>
      <p:sp>
        <p:nvSpPr>
          <p:cNvPr id="25" name="Text 23"/>
          <p:cNvSpPr txBox="1"/>
          <p:nvPr/>
        </p:nvSpPr>
        <p:spPr>
          <a:xfrm>
            <a:off x="8001000" y="2843659"/>
            <a:ext cx="3532608"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Its AUC is within a point of full fine-tuning on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three tasks and 3.6 points lower on blood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cells.</a:t>
            </a:r>
            <a:endParaRPr lang="en-US" sz="1425" dirty="0"/>
          </a:p>
        </p:txBody>
      </p:sp>
      <p:sp>
        <p:nvSpPr>
          <p:cNvPr id="26" name="Text 24"/>
          <p:cNvSpPr txBox="1"/>
          <p:nvPr/>
        </p:nvSpPr>
        <p:spPr>
          <a:xfrm>
            <a:off x="762000" y="6296025"/>
            <a:ext cx="1044823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Zhu et al. 2024 (MeLo, ISBI), Table 1: ViT-B pretrained on ImageNet, LoRA rank 4 on query and value, single runs on their own test splits. The 14-disease task is multi-label.</a:t>
            </a:r>
            <a:endParaRPr lang="en-US" sz="1125" dirty="0"/>
          </a:p>
        </p:txBody>
      </p:sp>
      <p:sp>
        <p:nvSpPr>
          <p:cNvPr id="27" name="Text 2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41</a:t>
            </a:r>
            <a:endParaRPr lang="en-US" sz="1125"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71602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medical images</a:t>
            </a:r>
            <a:endParaRPr lang="en-US" sz="2625" dirty="0"/>
          </a:p>
        </p:txBody>
      </p:sp>
      <p:sp>
        <p:nvSpPr>
          <p:cNvPr id="3" name="Text 1"/>
          <p:cNvSpPr txBox="1"/>
          <p:nvPr/>
        </p:nvSpPr>
        <p:spPr>
          <a:xfrm>
            <a:off x="2667000" y="1663988"/>
            <a:ext cx="1202841"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Test accuracy (%)</a:t>
            </a:r>
            <a:endParaRPr lang="en-US" sz="1200" dirty="0"/>
          </a:p>
        </p:txBody>
      </p:sp>
      <p:sp>
        <p:nvSpPr>
          <p:cNvPr id="4" name="Text 2"/>
          <p:cNvSpPr txBox="1"/>
          <p:nvPr/>
        </p:nvSpPr>
        <p:spPr>
          <a:xfrm>
            <a:off x="762000" y="2096423"/>
            <a:ext cx="255330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Chest X-ray: tuberculosis, 2 classes</a:t>
            </a:r>
            <a:endParaRPr lang="en-US" sz="1275" dirty="0"/>
          </a:p>
        </p:txBody>
      </p:sp>
      <p:sp>
        <p:nvSpPr>
          <p:cNvPr id="5" name="Text 3"/>
          <p:cNvSpPr txBox="1"/>
          <p:nvPr/>
        </p:nvSpPr>
        <p:spPr>
          <a:xfrm>
            <a:off x="762000" y="2354580"/>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6" name="Text 4"/>
          <p:cNvSpPr txBox="1"/>
          <p:nvPr/>
        </p:nvSpPr>
        <p:spPr>
          <a:xfrm>
            <a:off x="5836890" y="23574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81.2</a:t>
            </a:r>
            <a:endParaRPr lang="en-US" sz="1350" dirty="0"/>
          </a:p>
        </p:txBody>
      </p:sp>
      <p:sp>
        <p:nvSpPr>
          <p:cNvPr id="7" name="Text 5"/>
          <p:cNvSpPr txBox="1"/>
          <p:nvPr/>
        </p:nvSpPr>
        <p:spPr>
          <a:xfrm>
            <a:off x="762000" y="2640330"/>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8" name="Text 6"/>
          <p:cNvSpPr txBox="1"/>
          <p:nvPr/>
        </p:nvSpPr>
        <p:spPr>
          <a:xfrm>
            <a:off x="5924550" y="26431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83.5</a:t>
            </a:r>
            <a:endParaRPr lang="en-US" sz="1350" dirty="0"/>
          </a:p>
        </p:txBody>
      </p:sp>
      <p:sp>
        <p:nvSpPr>
          <p:cNvPr id="9" name="Text 7"/>
          <p:cNvSpPr txBox="1"/>
          <p:nvPr/>
        </p:nvSpPr>
        <p:spPr>
          <a:xfrm>
            <a:off x="762000" y="3020348"/>
            <a:ext cx="2729758"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Microscopy: blood cell type, 4 classes</a:t>
            </a:r>
            <a:endParaRPr lang="en-US" sz="1275" dirty="0"/>
          </a:p>
        </p:txBody>
      </p:sp>
      <p:sp>
        <p:nvSpPr>
          <p:cNvPr id="10" name="Text 8"/>
          <p:cNvSpPr txBox="1"/>
          <p:nvPr/>
        </p:nvSpPr>
        <p:spPr>
          <a:xfrm>
            <a:off x="762000" y="327850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1" name="Text 9"/>
          <p:cNvSpPr txBox="1"/>
          <p:nvPr/>
        </p:nvSpPr>
        <p:spPr>
          <a:xfrm>
            <a:off x="6015930" y="32813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85.9</a:t>
            </a:r>
            <a:endParaRPr lang="en-US" sz="1350" dirty="0"/>
          </a:p>
        </p:txBody>
      </p:sp>
      <p:sp>
        <p:nvSpPr>
          <p:cNvPr id="12" name="Text 10"/>
          <p:cNvSpPr txBox="1"/>
          <p:nvPr/>
        </p:nvSpPr>
        <p:spPr>
          <a:xfrm>
            <a:off x="762000" y="3564255"/>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13" name="Text 11"/>
          <p:cNvSpPr txBox="1"/>
          <p:nvPr/>
        </p:nvSpPr>
        <p:spPr>
          <a:xfrm>
            <a:off x="6286500" y="35670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93.0</a:t>
            </a:r>
            <a:endParaRPr lang="en-US" sz="1350" dirty="0"/>
          </a:p>
        </p:txBody>
      </p:sp>
      <p:sp>
        <p:nvSpPr>
          <p:cNvPr id="14" name="Text 12"/>
          <p:cNvSpPr txBox="1"/>
          <p:nvPr/>
        </p:nvSpPr>
        <p:spPr>
          <a:xfrm>
            <a:off x="762000" y="3944273"/>
            <a:ext cx="278021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Mammography: malignancy, 2 classes</a:t>
            </a:r>
            <a:endParaRPr lang="en-US" sz="1275" dirty="0"/>
          </a:p>
        </p:txBody>
      </p:sp>
      <p:sp>
        <p:nvSpPr>
          <p:cNvPr id="15" name="Text 13"/>
          <p:cNvSpPr txBox="1"/>
          <p:nvPr/>
        </p:nvSpPr>
        <p:spPr>
          <a:xfrm>
            <a:off x="762000" y="4202430"/>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6" name="Text 14"/>
          <p:cNvSpPr txBox="1"/>
          <p:nvPr/>
        </p:nvSpPr>
        <p:spPr>
          <a:xfrm>
            <a:off x="5592961" y="420525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74.8</a:t>
            </a:r>
            <a:endParaRPr lang="en-US" sz="1350" dirty="0"/>
          </a:p>
        </p:txBody>
      </p:sp>
      <p:sp>
        <p:nvSpPr>
          <p:cNvPr id="17" name="Text 15"/>
          <p:cNvSpPr txBox="1"/>
          <p:nvPr/>
        </p:nvSpPr>
        <p:spPr>
          <a:xfrm>
            <a:off x="762000" y="4488180"/>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18" name="Text 16"/>
          <p:cNvSpPr txBox="1"/>
          <p:nvPr/>
        </p:nvSpPr>
        <p:spPr>
          <a:xfrm>
            <a:off x="5581650" y="44910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74.5</a:t>
            </a:r>
            <a:endParaRPr lang="en-US" sz="1350" dirty="0"/>
          </a:p>
        </p:txBody>
      </p:sp>
      <p:sp>
        <p:nvSpPr>
          <p:cNvPr id="19" name="Text 17"/>
          <p:cNvSpPr txBox="1"/>
          <p:nvPr/>
        </p:nvSpPr>
        <p:spPr>
          <a:xfrm>
            <a:off x="762000" y="4868198"/>
            <a:ext cx="1764697"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Chest X-ray: 14 diseases</a:t>
            </a:r>
            <a:endParaRPr lang="en-US" sz="1275" dirty="0"/>
          </a:p>
        </p:txBody>
      </p:sp>
      <p:sp>
        <p:nvSpPr>
          <p:cNvPr id="20" name="Text 18"/>
          <p:cNvSpPr txBox="1"/>
          <p:nvPr/>
        </p:nvSpPr>
        <p:spPr>
          <a:xfrm>
            <a:off x="762000" y="5126355"/>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21" name="Text 19"/>
          <p:cNvSpPr txBox="1"/>
          <p:nvPr/>
        </p:nvSpPr>
        <p:spPr>
          <a:xfrm>
            <a:off x="4149030" y="512918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36.9</a:t>
            </a:r>
            <a:endParaRPr lang="en-US" sz="1350" dirty="0"/>
          </a:p>
        </p:txBody>
      </p:sp>
      <p:sp>
        <p:nvSpPr>
          <p:cNvPr id="22" name="Text 20"/>
          <p:cNvSpPr txBox="1"/>
          <p:nvPr/>
        </p:nvSpPr>
        <p:spPr>
          <a:xfrm>
            <a:off x="762000" y="5412105"/>
            <a:ext cx="1005804"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(MeLo)</a:t>
            </a:r>
            <a:endParaRPr lang="en-US" sz="1350" dirty="0"/>
          </a:p>
        </p:txBody>
      </p:sp>
      <p:sp>
        <p:nvSpPr>
          <p:cNvPr id="23" name="Text 21"/>
          <p:cNvSpPr txBox="1"/>
          <p:nvPr/>
        </p:nvSpPr>
        <p:spPr>
          <a:xfrm>
            <a:off x="4103340" y="5414933"/>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35.7</a:t>
            </a:r>
            <a:endParaRPr lang="en-US" sz="1350" dirty="0"/>
          </a:p>
        </p:txBody>
      </p:sp>
      <p:sp>
        <p:nvSpPr>
          <p:cNvPr id="24" name="Text 22"/>
          <p:cNvSpPr txBox="1"/>
          <p:nvPr/>
        </p:nvSpPr>
        <p:spPr>
          <a:xfrm>
            <a:off x="8001000" y="1624459"/>
            <a:ext cx="3453360"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In accuracy MeLo is ahead on two tasks and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slightly behind on two.</a:t>
            </a:r>
            <a:endParaRPr lang="en-US" sz="1425" dirty="0"/>
          </a:p>
        </p:txBody>
      </p:sp>
      <p:sp>
        <p:nvSpPr>
          <p:cNvPr id="25" name="Text 23"/>
          <p:cNvSpPr txBox="1"/>
          <p:nvPr/>
        </p:nvSpPr>
        <p:spPr>
          <a:xfrm>
            <a:off x="8001000" y="2300734"/>
            <a:ext cx="3459397"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These are single runs on small test sets,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about 80 mammograms for INbreast, so the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fair reading of the title, "better than fine-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tuning", is "about the same".</a:t>
            </a:r>
            <a:endParaRPr lang="en-US" sz="1425" dirty="0"/>
          </a:p>
        </p:txBody>
      </p:sp>
      <p:sp>
        <p:nvSpPr>
          <p:cNvPr id="26" name="Text 24"/>
          <p:cNvSpPr txBox="1"/>
          <p:nvPr/>
        </p:nvSpPr>
        <p:spPr>
          <a:xfrm>
            <a:off x="762000" y="6296025"/>
            <a:ext cx="1044823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Zhu et al. 2024 (MeLo, ISBI), Table 1: ViT-B pretrained on ImageNet, LoRA rank 4 on query and value, single runs on their own test splits. The 14-disease task is multi-label.</a:t>
            </a:r>
            <a:endParaRPr lang="en-US" sz="1125" dirty="0"/>
          </a:p>
        </p:txBody>
      </p:sp>
      <p:sp>
        <p:nvSpPr>
          <p:cNvPr id="27" name="Text 2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41</a:t>
            </a:r>
            <a:endParaRPr lang="en-US" sz="1125"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716024"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LoRA on medical images</a:t>
            </a:r>
            <a:endParaRPr lang="en-US" sz="2625" dirty="0"/>
          </a:p>
        </p:txBody>
      </p:sp>
      <p:sp>
        <p:nvSpPr>
          <p:cNvPr id="3" name="Text 1"/>
          <p:cNvSpPr txBox="1"/>
          <p:nvPr/>
        </p:nvSpPr>
        <p:spPr>
          <a:xfrm>
            <a:off x="2952750" y="1663988"/>
            <a:ext cx="2680537"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Time for 100 images in random order (s)</a:t>
            </a:r>
            <a:endParaRPr lang="en-US" sz="1200" dirty="0"/>
          </a:p>
        </p:txBody>
      </p:sp>
      <p:sp>
        <p:nvSpPr>
          <p:cNvPr id="4" name="Text 2"/>
          <p:cNvSpPr txBox="1"/>
          <p:nvPr/>
        </p:nvSpPr>
        <p:spPr>
          <a:xfrm>
            <a:off x="6045398" y="1663988"/>
            <a:ext cx="1655112"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Weights in GPU memory</a:t>
            </a:r>
            <a:endParaRPr lang="en-US" sz="1200" dirty="0"/>
          </a:p>
        </p:txBody>
      </p:sp>
      <p:sp>
        <p:nvSpPr>
          <p:cNvPr id="5" name="Text 3"/>
          <p:cNvSpPr txBox="1"/>
          <p:nvPr/>
        </p:nvSpPr>
        <p:spPr>
          <a:xfrm>
            <a:off x="762000" y="2032665"/>
            <a:ext cx="2046089" cy="41148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Fine-tuning, reload a copy</a:t>
            </a:r>
            <a:br/>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per image</a:t>
            </a:r>
            <a:endParaRPr lang="en-US" sz="1350" dirty="0"/>
          </a:p>
        </p:txBody>
      </p:sp>
      <p:sp>
        <p:nvSpPr>
          <p:cNvPr id="6" name="Text 4"/>
          <p:cNvSpPr txBox="1"/>
          <p:nvPr/>
        </p:nvSpPr>
        <p:spPr>
          <a:xfrm>
            <a:off x="5410200" y="2138333"/>
            <a:ext cx="584644"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218.5 s</a:t>
            </a:r>
            <a:endParaRPr lang="en-US" sz="1350" dirty="0"/>
          </a:p>
        </p:txBody>
      </p:sp>
      <p:sp>
        <p:nvSpPr>
          <p:cNvPr id="7" name="Text 5"/>
          <p:cNvSpPr txBox="1"/>
          <p:nvPr/>
        </p:nvSpPr>
        <p:spPr>
          <a:xfrm>
            <a:off x="6688485" y="2141190"/>
            <a:ext cx="98630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1,759 million</a:t>
            </a:r>
            <a:endParaRPr lang="en-US" sz="1313" dirty="0"/>
          </a:p>
        </p:txBody>
      </p:sp>
      <p:sp>
        <p:nvSpPr>
          <p:cNvPr id="8" name="Text 6"/>
          <p:cNvSpPr txBox="1"/>
          <p:nvPr/>
        </p:nvSpPr>
        <p:spPr>
          <a:xfrm>
            <a:off x="762000" y="2585115"/>
            <a:ext cx="2096083" cy="41148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Fine-tuning, all four copies</a:t>
            </a:r>
            <a:br/>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loaded</a:t>
            </a:r>
            <a:endParaRPr lang="en-US" sz="1350" dirty="0"/>
          </a:p>
        </p:txBody>
      </p:sp>
      <p:sp>
        <p:nvSpPr>
          <p:cNvPr id="9" name="Text 7"/>
          <p:cNvSpPr txBox="1"/>
          <p:nvPr/>
        </p:nvSpPr>
        <p:spPr>
          <a:xfrm>
            <a:off x="3118396" y="2690783"/>
            <a:ext cx="40169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8.2 s</a:t>
            </a:r>
            <a:endParaRPr lang="en-US" sz="1350" dirty="0"/>
          </a:p>
        </p:txBody>
      </p:sp>
      <p:sp>
        <p:nvSpPr>
          <p:cNvPr id="10" name="Text 8"/>
          <p:cNvSpPr txBox="1"/>
          <p:nvPr/>
        </p:nvSpPr>
        <p:spPr>
          <a:xfrm>
            <a:off x="6688485" y="2693640"/>
            <a:ext cx="986302" cy="200025"/>
          </a:xfrm>
          <a:prstGeom prst="rect">
            <a:avLst/>
          </a:prstGeom>
          <a:noFill/>
          <a:ln/>
        </p:spPr>
        <p:txBody>
          <a:bodyPr wrap="none" lIns="0" tIns="0" rIns="0" bIns="0" rtlCol="0" anchor="t"/>
          <a:lstStyle/>
          <a:p>
            <a:pPr algn="l" indent="0" marL="0">
              <a:lnSpc>
                <a:spcPts val="1575"/>
              </a:lnSpc>
              <a:buNone/>
            </a:pPr>
            <a:r>
              <a:rPr lang="en-US" sz="1313" dirty="0">
                <a:solidFill>
                  <a:srgbClr val="474D54"/>
                </a:solidFill>
                <a:latin typeface="Source Sans 3 ExtraLight" pitchFamily="34" charset="0"/>
                <a:ea typeface="Source Sans 3 ExtraLight" pitchFamily="34" charset="-122"/>
                <a:cs typeface="Source Sans 3 ExtraLight" pitchFamily="34" charset="-120"/>
              </a:rPr>
              <a:t>7,034 million</a:t>
            </a:r>
            <a:endParaRPr lang="en-US" sz="1313" dirty="0"/>
          </a:p>
        </p:txBody>
      </p:sp>
      <p:sp>
        <p:nvSpPr>
          <p:cNvPr id="11" name="Text 9"/>
          <p:cNvSpPr txBox="1"/>
          <p:nvPr/>
        </p:nvSpPr>
        <p:spPr>
          <a:xfrm>
            <a:off x="762000" y="3137565"/>
            <a:ext cx="2024265" cy="41148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LoRA, one model and four</a:t>
            </a:r>
            <a:br/>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pairs</a:t>
            </a:r>
            <a:endParaRPr lang="en-US" sz="1350" dirty="0"/>
          </a:p>
        </p:txBody>
      </p:sp>
      <p:sp>
        <p:nvSpPr>
          <p:cNvPr id="12" name="Text 10"/>
          <p:cNvSpPr txBox="1"/>
          <p:nvPr/>
        </p:nvSpPr>
        <p:spPr>
          <a:xfrm>
            <a:off x="3144143" y="3243233"/>
            <a:ext cx="493169"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10.6 s</a:t>
            </a:r>
            <a:endParaRPr lang="en-US" sz="1350" dirty="0"/>
          </a:p>
        </p:txBody>
      </p:sp>
      <p:sp>
        <p:nvSpPr>
          <p:cNvPr id="13" name="Text 11"/>
          <p:cNvSpPr txBox="1"/>
          <p:nvPr/>
        </p:nvSpPr>
        <p:spPr>
          <a:xfrm>
            <a:off x="6657529" y="3246090"/>
            <a:ext cx="1018496" cy="200025"/>
          </a:xfrm>
          <a:prstGeom prst="rect">
            <a:avLst/>
          </a:prstGeom>
          <a:noFill/>
          <a:ln/>
        </p:spPr>
        <p:txBody>
          <a:bodyPr wrap="none" lIns="0" tIns="0" rIns="0" bIns="0" rtlCol="0" anchor="t"/>
          <a:lstStyle/>
          <a:p>
            <a:pPr algn="l" indent="0" marL="0">
              <a:lnSpc>
                <a:spcPts val="1575"/>
              </a:lnSpc>
              <a:buNone/>
            </a:pPr>
            <a:r>
              <a:rPr lang="en-US" sz="1313" b="1" dirty="0">
                <a:solidFill>
                  <a:srgbClr val="C4432C"/>
                </a:solidFill>
                <a:latin typeface="Source Sans 3 ExtraLight" pitchFamily="34" charset="0"/>
                <a:ea typeface="Source Sans 3 ExtraLight" pitchFamily="34" charset="-122"/>
                <a:cs typeface="Source Sans 3 ExtraLight" pitchFamily="34" charset="-120"/>
              </a:rPr>
              <a:t>1,760 million</a:t>
            </a:r>
            <a:endParaRPr lang="en-US" sz="1313" dirty="0"/>
          </a:p>
        </p:txBody>
      </p:sp>
      <p:sp>
        <p:nvSpPr>
          <p:cNvPr id="14" name="Text 12"/>
          <p:cNvSpPr txBox="1"/>
          <p:nvPr/>
        </p:nvSpPr>
        <p:spPr>
          <a:xfrm>
            <a:off x="8001000" y="1624459"/>
            <a:ext cx="3431536"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Their practical point is switching between</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tasks, measured with a giant CLIP ViT on 25</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images from each task in random order.</a:t>
            </a:r>
            <a:endParaRPr lang="en-US" sz="1425" dirty="0"/>
          </a:p>
        </p:txBody>
      </p:sp>
      <p:sp>
        <p:nvSpPr>
          <p:cNvPr id="15" name="Text 13"/>
          <p:cNvSpPr txBox="1"/>
          <p:nvPr/>
        </p:nvSpPr>
        <p:spPr>
          <a:xfrm>
            <a:off x="8001000" y="2572196"/>
            <a:ext cx="3519452" cy="1357313"/>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Reloading a fine-tuned copy for each image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takes 218 s, and keeping all four copies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loaded needs four times the memory. One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frozen model with four LoRA pairs takes 10.6</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 at the memory of one model.</a:t>
            </a:r>
            <a:endParaRPr lang="en-US" sz="1425" dirty="0"/>
          </a:p>
        </p:txBody>
      </p:sp>
      <p:sp>
        <p:nvSpPr>
          <p:cNvPr id="16" name="Text 14"/>
          <p:cNvSpPr txBox="1"/>
          <p:nvPr/>
        </p:nvSpPr>
        <p:spPr>
          <a:xfrm>
            <a:off x="762000" y="6296025"/>
            <a:ext cx="9706523"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Zhu et al. 2024, Table 2: ViT-giga pretrained with CLIP (1.76 billion weights), 100 images, 25 from each of the four datasets, in random order, on one A100 GPU.</a:t>
            </a:r>
            <a:endParaRPr lang="en-US" sz="1125" dirty="0"/>
          </a:p>
        </p:txBody>
      </p:sp>
      <p:sp>
        <p:nvSpPr>
          <p:cNvPr id="17" name="Text 1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41</a:t>
            </a:r>
            <a:endParaRPr lang="en-US" sz="1125"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505986"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Where LoRA falls short</a:t>
            </a:r>
            <a:endParaRPr lang="en-US" sz="2625" dirty="0"/>
          </a:p>
        </p:txBody>
      </p:sp>
      <p:sp>
        <p:nvSpPr>
          <p:cNvPr id="3" name="Text 1"/>
          <p:cNvSpPr txBox="1"/>
          <p:nvPr/>
        </p:nvSpPr>
        <p:spPr>
          <a:xfrm>
            <a:off x="762000" y="1275606"/>
            <a:ext cx="4675049" cy="273844"/>
          </a:xfrm>
          <a:prstGeom prst="rect">
            <a:avLst/>
          </a:prstGeom>
          <a:noFill/>
          <a:ln/>
        </p:spPr>
        <p:txBody>
          <a:bodyPr wrap="none" lIns="0" tIns="0" rIns="0" bIns="0" rtlCol="0" anchor="t"/>
          <a:lstStyle/>
          <a:p>
            <a:pPr algn="l" indent="0" marL="0">
              <a:lnSpc>
                <a:spcPts val="2156"/>
              </a:lnSpc>
              <a:buNone/>
            </a:pPr>
            <a:r>
              <a:rPr lang="en-US" sz="1725" b="1" dirty="0">
                <a:solidFill>
                  <a:srgbClr val="1B1E22"/>
                </a:solidFill>
                <a:latin typeface="Source Serif 4" pitchFamily="34" charset="0"/>
                <a:ea typeface="Source Serif 4" pitchFamily="34" charset="-122"/>
                <a:cs typeface="Source Serif 4" pitchFamily="34" charset="-120"/>
              </a:rPr>
              <a:t>The rank and the weights are chosen by hand</a:t>
            </a:r>
            <a:endParaRPr lang="en-US" sz="1725" dirty="0"/>
          </a:p>
        </p:txBody>
      </p:sp>
      <p:sp>
        <p:nvSpPr>
          <p:cNvPr id="4" name="Text 2"/>
          <p:cNvSpPr txBox="1"/>
          <p:nvPr/>
        </p:nvSpPr>
        <p:spPr>
          <a:xfrm>
            <a:off x="762000" y="1642318"/>
            <a:ext cx="5227618" cy="835819"/>
          </a:xfrm>
          <a:prstGeom prst="rect">
            <a:avLst/>
          </a:prstGeom>
          <a:noFill/>
          <a:ln/>
        </p:spPr>
        <p:txBody>
          <a:bodyPr wrap="none" lIns="0" tIns="0" rIns="0" bIns="0" rtlCol="0" anchor="t"/>
          <a:lstStyle/>
          <a:p>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The paper picks the query and value weights and a small rank by</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trying settings, and leaves a principled choice to future work. On</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VTAB-1k the best method even changes from task to task.</a:t>
            </a:r>
            <a:endParaRPr lang="en-US" sz="1463" dirty="0"/>
          </a:p>
        </p:txBody>
      </p:sp>
      <p:sp>
        <p:nvSpPr>
          <p:cNvPr id="5" name="Text 3"/>
          <p:cNvSpPr txBox="1"/>
          <p:nvPr/>
        </p:nvSpPr>
        <p:spPr>
          <a:xfrm>
            <a:off x="6400800" y="1275606"/>
            <a:ext cx="4106537" cy="273844"/>
          </a:xfrm>
          <a:prstGeom prst="rect">
            <a:avLst/>
          </a:prstGeom>
          <a:noFill/>
          <a:ln/>
        </p:spPr>
        <p:txBody>
          <a:bodyPr wrap="none" lIns="0" tIns="0" rIns="0" bIns="0" rtlCol="0" anchor="t"/>
          <a:lstStyle/>
          <a:p>
            <a:pPr algn="l" indent="0" marL="0">
              <a:lnSpc>
                <a:spcPts val="2156"/>
              </a:lnSpc>
              <a:buNone/>
            </a:pPr>
            <a:r>
              <a:rPr lang="en-US" sz="1725" b="1" dirty="0">
                <a:solidFill>
                  <a:srgbClr val="1B1E22"/>
                </a:solidFill>
                <a:latin typeface="Source Serif 4" pitchFamily="34" charset="0"/>
                <a:ea typeface="Source Serif 4" pitchFamily="34" charset="-122"/>
                <a:cs typeface="Source Serif 4" pitchFamily="34" charset="-120"/>
              </a:rPr>
              <a:t>Merged weights serve one task at a time</a:t>
            </a:r>
            <a:endParaRPr lang="en-US" sz="1725" dirty="0"/>
          </a:p>
        </p:txBody>
      </p:sp>
      <p:sp>
        <p:nvSpPr>
          <p:cNvPr id="6" name="Text 4"/>
          <p:cNvSpPr txBox="1"/>
          <p:nvPr/>
        </p:nvSpPr>
        <p:spPr>
          <a:xfrm>
            <a:off x="6400800" y="1642318"/>
            <a:ext cx="5064323" cy="1114425"/>
          </a:xfrm>
          <a:prstGeom prst="rect">
            <a:avLst/>
          </a:prstGeom>
          <a:noFill/>
          <a:ln/>
        </p:spPr>
        <p:txBody>
          <a:bodyPr wrap="none" lIns="0" tIns="0" rIns="0" bIns="0" rtlCol="0" anchor="t"/>
          <a:lstStyle/>
          <a:p>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Once BA is added into W, every input in a batch must belong to</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that task. Mixing tasks in one batch means keeping the pairs</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separate, which brings back a small extra cost; VPT's prompts</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mix freely.</a:t>
            </a:r>
            <a:endParaRPr lang="en-US" sz="1463" dirty="0"/>
          </a:p>
        </p:txBody>
      </p:sp>
      <p:sp>
        <p:nvSpPr>
          <p:cNvPr id="7" name="Text 5"/>
          <p:cNvSpPr txBox="1"/>
          <p:nvPr/>
        </p:nvSpPr>
        <p:spPr>
          <a:xfrm>
            <a:off x="762000" y="3225850"/>
            <a:ext cx="3682591" cy="273844"/>
          </a:xfrm>
          <a:prstGeom prst="rect">
            <a:avLst/>
          </a:prstGeom>
          <a:noFill/>
          <a:ln/>
        </p:spPr>
        <p:txBody>
          <a:bodyPr wrap="none" lIns="0" tIns="0" rIns="0" bIns="0" rtlCol="0" anchor="t"/>
          <a:lstStyle/>
          <a:p>
            <a:pPr algn="l" indent="0" marL="0">
              <a:lnSpc>
                <a:spcPts val="2156"/>
              </a:lnSpc>
              <a:buNone/>
            </a:pPr>
            <a:r>
              <a:rPr lang="en-US" sz="1725" b="1" dirty="0">
                <a:solidFill>
                  <a:srgbClr val="1B1E22"/>
                </a:solidFill>
                <a:latin typeface="Source Serif 4" pitchFamily="34" charset="0"/>
                <a:ea typeface="Source Serif 4" pitchFamily="34" charset="-122"/>
                <a:cs typeface="Source Serif 4" pitchFamily="34" charset="-120"/>
              </a:rPr>
              <a:t>A small rank assumes a nearby task</a:t>
            </a:r>
            <a:endParaRPr lang="en-US" sz="1725" dirty="0"/>
          </a:p>
        </p:txBody>
      </p:sp>
      <p:sp>
        <p:nvSpPr>
          <p:cNvPr id="8" name="Text 6"/>
          <p:cNvSpPr txBox="1"/>
          <p:nvPr/>
        </p:nvSpPr>
        <p:spPr>
          <a:xfrm>
            <a:off x="762000" y="3592562"/>
            <a:ext cx="5066955" cy="835819"/>
          </a:xfrm>
          <a:prstGeom prst="rect">
            <a:avLst/>
          </a:prstGeom>
          <a:noFill/>
          <a:ln/>
        </p:spPr>
        <p:txBody>
          <a:bodyPr wrap="none" lIns="0" tIns="0" rIns="0" bIns="0" rtlCol="0" anchor="t"/>
          <a:lstStyle/>
          <a:p>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The authors expect a small rank to fail when the new task is far</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from pretraining, such as a different language. The low-rank</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analysis was only done on GPT-3, not on vision models.</a:t>
            </a:r>
            <a:endParaRPr lang="en-US" sz="1463" dirty="0"/>
          </a:p>
        </p:txBody>
      </p:sp>
      <p:sp>
        <p:nvSpPr>
          <p:cNvPr id="9" name="Text 7"/>
          <p:cNvSpPr txBox="1"/>
          <p:nvPr/>
        </p:nvSpPr>
        <p:spPr>
          <a:xfrm>
            <a:off x="6400800" y="3225850"/>
            <a:ext cx="4528161" cy="273844"/>
          </a:xfrm>
          <a:prstGeom prst="rect">
            <a:avLst/>
          </a:prstGeom>
          <a:noFill/>
          <a:ln/>
        </p:spPr>
        <p:txBody>
          <a:bodyPr wrap="none" lIns="0" tIns="0" rIns="0" bIns="0" rtlCol="0" anchor="t"/>
          <a:lstStyle/>
          <a:p>
            <a:pPr algn="l" indent="0" marL="0">
              <a:lnSpc>
                <a:spcPts val="2156"/>
              </a:lnSpc>
              <a:buNone/>
            </a:pPr>
            <a:r>
              <a:rPr lang="en-US" sz="1725" b="1" dirty="0">
                <a:solidFill>
                  <a:srgbClr val="1B1E22"/>
                </a:solidFill>
                <a:latin typeface="Source Serif 4" pitchFamily="34" charset="0"/>
                <a:ea typeface="Source Serif 4" pitchFamily="34" charset="-122"/>
                <a:cs typeface="Source Serif 4" pitchFamily="34" charset="-120"/>
              </a:rPr>
              <a:t>Training still runs through the whole model</a:t>
            </a:r>
            <a:endParaRPr lang="en-US" sz="1725" dirty="0"/>
          </a:p>
        </p:txBody>
      </p:sp>
      <p:sp>
        <p:nvSpPr>
          <p:cNvPr id="10" name="Text 8"/>
          <p:cNvSpPr txBox="1"/>
          <p:nvPr/>
        </p:nvSpPr>
        <p:spPr>
          <a:xfrm>
            <a:off x="6400800" y="3592562"/>
            <a:ext cx="5150691" cy="1114425"/>
          </a:xfrm>
          <a:prstGeom prst="rect">
            <a:avLst/>
          </a:prstGeom>
          <a:noFill/>
          <a:ln/>
        </p:spPr>
        <p:txBody>
          <a:bodyPr wrap="none" lIns="0" tIns="0" rIns="0" bIns="0" rtlCol="0" anchor="t"/>
          <a:lstStyle/>
          <a:p>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LoRA saves the optimizer state of the frozen weights, but the</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gradient still passes back through every layer. On ViT-B most</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memory is activations: freezing the backbone for VPT only cut it</a:t>
            </a:r>
            <a:br/>
            <a:pPr algn="l" indent="0" marL="0">
              <a:lnSpc>
                <a:spcPts val="2194"/>
              </a:lnSpc>
              <a:buNone/>
            </a:pPr>
            <a:r>
              <a:rPr lang="en-US" sz="1463" dirty="0">
                <a:solidFill>
                  <a:srgbClr val="474D54"/>
                </a:solidFill>
                <a:latin typeface="Source Sans 3 ExtraLight" pitchFamily="34" charset="0"/>
                <a:ea typeface="Source Sans 3 ExtraLight" pitchFamily="34" charset="-122"/>
                <a:cs typeface="Source Sans 3 ExtraLight" pitchFamily="34" charset="-120"/>
              </a:rPr>
              <a:t>from 11.7 to 10.3 GB.</a:t>
            </a:r>
            <a:endParaRPr lang="en-US" sz="1463" dirty="0"/>
          </a:p>
        </p:txBody>
      </p:sp>
      <p:sp>
        <p:nvSpPr>
          <p:cNvPr id="11" name="Text 9"/>
          <p:cNvSpPr txBox="1"/>
          <p:nvPr/>
        </p:nvSpPr>
        <p:spPr>
          <a:xfrm>
            <a:off x="762000" y="6096000"/>
            <a:ext cx="10647438"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Hu et al. 2022, Sec. 4.2 (batching), footnote 6 (a different language), Sec. 7 and 8 (analysis on GPT-3, future work). Zhang et al. 2022, Fig. 1b. Jia et al. 2022, Table 12 (ViT-B/16,</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batch 64).</a:t>
            </a:r>
            <a:endParaRPr lang="en-US" sz="1125" dirty="0"/>
          </a:p>
        </p:txBody>
      </p:sp>
      <p:sp>
        <p:nvSpPr>
          <p:cNvPr id="12" name="Text 1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42</a:t>
            </a:r>
            <a:endParaRPr lang="en-US" sz="1125"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1481316"/>
            <a:ext cx="4390715" cy="680085"/>
          </a:xfrm>
          <a:prstGeom prst="rect">
            <a:avLst/>
          </a:prstGeom>
          <a:noFill/>
          <a:ln/>
        </p:spPr>
        <p:txBody>
          <a:bodyPr wrap="none" lIns="0" tIns="0" rIns="0" bIns="0" rtlCol="0" anchor="t"/>
          <a:lstStyle/>
          <a:p>
            <a:pPr algn="l" indent="0" marL="0">
              <a:lnSpc>
                <a:spcPts val="5355"/>
              </a:lnSpc>
              <a:buNone/>
            </a:pPr>
            <a:r>
              <a:rPr lang="en-US" sz="5100" b="1" dirty="0">
                <a:solidFill>
                  <a:srgbClr val="1B1E22"/>
                </a:solidFill>
                <a:latin typeface="Source Serif 4" pitchFamily="34" charset="0"/>
                <a:ea typeface="Source Serif 4" pitchFamily="34" charset="-122"/>
                <a:cs typeface="Source Serif 4" pitchFamily="34" charset="-120"/>
              </a:rPr>
              <a:t>My experiments</a:t>
            </a:r>
            <a:endParaRPr lang="en-US" sz="5100" dirty="0"/>
          </a:p>
        </p:txBody>
      </p:sp>
      <p:sp>
        <p:nvSpPr>
          <p:cNvPr id="3" name="Text 1"/>
          <p:cNvSpPr txBox="1"/>
          <p:nvPr/>
        </p:nvSpPr>
        <p:spPr>
          <a:xfrm>
            <a:off x="762000" y="2446109"/>
            <a:ext cx="5130415" cy="1600200"/>
          </a:xfrm>
          <a:prstGeom prst="rect">
            <a:avLst/>
          </a:prstGeom>
          <a:noFill/>
          <a:ln/>
        </p:spPr>
        <p:txBody>
          <a:bodyPr wrap="none" lIns="0" tIns="0" rIns="0" bIns="0" rtlCol="0" anchor="t"/>
          <a:lstStyle/>
          <a:p>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I re-implemented VPT and LoRA and trained</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both on three medical imaging datasets from</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MedMNIST. A linear probe and full fine-tuning</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ran next to them, all four starting from the same</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ViT-B/16.</a:t>
            </a:r>
            <a:endParaRPr lang="en-US" sz="1800" dirty="0"/>
          </a:p>
        </p:txBody>
      </p:sp>
      <p:sp>
        <p:nvSpPr>
          <p:cNvPr id="4" name="Text 2"/>
          <p:cNvSpPr txBox="1"/>
          <p:nvPr/>
        </p:nvSpPr>
        <p:spPr>
          <a:xfrm>
            <a:off x="762000" y="4198412"/>
            <a:ext cx="4840510" cy="640080"/>
          </a:xfrm>
          <a:prstGeom prst="rect">
            <a:avLst/>
          </a:prstGeom>
          <a:noFill/>
          <a:ln/>
        </p:spPr>
        <p:txBody>
          <a:bodyPr wrap="none" lIns="0" tIns="0" rIns="0" bIns="0" rtlCol="0" anchor="t"/>
          <a:lstStyle/>
          <a:p>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First the results, then all four models running</a:t>
            </a:r>
            <a:br/>
            <a:pPr algn="l" indent="0" marL="0">
              <a:lnSpc>
                <a:spcPts val="2520"/>
              </a:lnSpc>
              <a:buNone/>
            </a:pPr>
            <a:r>
              <a:rPr lang="en-US" sz="1800" dirty="0">
                <a:solidFill>
                  <a:srgbClr val="474D54"/>
                </a:solidFill>
                <a:latin typeface="Source Serif 4" pitchFamily="34" charset="0"/>
                <a:ea typeface="Source Serif 4" pitchFamily="34" charset="-122"/>
                <a:cs typeface="Source Serif 4" pitchFamily="34" charset="-120"/>
              </a:rPr>
              <a:t>live in this browser.</a:t>
            </a:r>
            <a:endParaRPr lang="en-US" sz="1800" dirty="0"/>
          </a:p>
        </p:txBody>
      </p:sp>
      <p:sp>
        <p:nvSpPr>
          <p:cNvPr id="5" name="Text 3"/>
          <p:cNvSpPr txBox="1"/>
          <p:nvPr/>
        </p:nvSpPr>
        <p:spPr>
          <a:xfrm>
            <a:off x="6324600" y="3970556"/>
            <a:ext cx="939558"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Skin lesions</a:t>
            </a:r>
            <a:endParaRPr lang="en-US" sz="1350" dirty="0"/>
          </a:p>
        </p:txBody>
      </p:sp>
      <p:sp>
        <p:nvSpPr>
          <p:cNvPr id="6" name="Text 4"/>
          <p:cNvSpPr txBox="1"/>
          <p:nvPr/>
        </p:nvSpPr>
        <p:spPr>
          <a:xfrm>
            <a:off x="8089850" y="3970556"/>
            <a:ext cx="867120"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Blood cells</a:t>
            </a:r>
            <a:endParaRPr lang="en-US" sz="1350" dirty="0"/>
          </a:p>
        </p:txBody>
      </p:sp>
      <p:sp>
        <p:nvSpPr>
          <p:cNvPr id="7" name="Text 5"/>
          <p:cNvSpPr txBox="1"/>
          <p:nvPr/>
        </p:nvSpPr>
        <p:spPr>
          <a:xfrm>
            <a:off x="9855101" y="3970556"/>
            <a:ext cx="959060" cy="205740"/>
          </a:xfrm>
          <a:prstGeom prst="rect">
            <a:avLst/>
          </a:prstGeom>
          <a:noFill/>
          <a:ln/>
        </p:spPr>
        <p:txBody>
          <a:bodyPr wrap="none" lIns="0" tIns="0" rIns="0" bIns="0" rtlCol="0" anchor="t"/>
          <a:lstStyle/>
          <a:p>
            <a:pPr algn="l" indent="0" marL="0">
              <a:lnSpc>
                <a:spcPts val="162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Chest X-rays</a:t>
            </a:r>
            <a:endParaRPr lang="en-US" sz="1350" dirty="0"/>
          </a:p>
        </p:txBody>
      </p:sp>
      <p:sp>
        <p:nvSpPr>
          <p:cNvPr id="8" name="Text 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43</a:t>
            </a:r>
            <a:endParaRPr lang="en-US" sz="1125"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21191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I tested VPT and LoRA on three medical datasets</a:t>
            </a:r>
            <a:endParaRPr lang="en-US" sz="2625" dirty="0"/>
          </a:p>
        </p:txBody>
      </p:sp>
      <p:sp>
        <p:nvSpPr>
          <p:cNvPr id="3" name="Text 1"/>
          <p:cNvSpPr txBox="1"/>
          <p:nvPr/>
        </p:nvSpPr>
        <p:spPr>
          <a:xfrm>
            <a:off x="762000" y="975568"/>
            <a:ext cx="7735383" cy="292894"/>
          </a:xfrm>
          <a:prstGeom prst="rect">
            <a:avLst/>
          </a:prstGeom>
          <a:noFill/>
          <a:ln/>
        </p:spPr>
        <p:txBody>
          <a:bodyPr wrap="none" lIns="0" tIns="0" rIns="0" bIns="0" rtlCol="0" anchor="t"/>
          <a:lstStyle/>
          <a:p>
            <a:pPr algn="l" indent="0" marL="0">
              <a:lnSpc>
                <a:spcPts val="2306"/>
              </a:lnSpc>
              <a:buNone/>
            </a:pPr>
            <a:r>
              <a:rPr lang="en-US" sz="1538" dirty="0">
                <a:solidFill>
                  <a:srgbClr val="474D54"/>
                </a:solidFill>
                <a:latin typeface="Source Sans 3 ExtraLight" pitchFamily="34" charset="0"/>
                <a:ea typeface="Source Sans 3 ExtraLight" pitchFamily="34" charset="-122"/>
                <a:cs typeface="Source Sans 3 ExtraLight" pitchFamily="34" charset="-120"/>
              </a:rPr>
              <a:t>Each method was trained twice: on 1,000 images, as in VTAB-1k, and on the full training set.</a:t>
            </a:r>
            <a:endParaRPr lang="en-US" sz="1538" dirty="0"/>
          </a:p>
        </p:txBody>
      </p:sp>
      <p:sp>
        <p:nvSpPr>
          <p:cNvPr id="4" name="Text 2"/>
          <p:cNvSpPr txBox="1"/>
          <p:nvPr/>
        </p:nvSpPr>
        <p:spPr>
          <a:xfrm>
            <a:off x="762000" y="2758886"/>
            <a:ext cx="771465"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melanoma</a:t>
            </a:r>
            <a:endParaRPr lang="en-US" sz="1200" dirty="0"/>
          </a:p>
        </p:txBody>
      </p:sp>
      <p:sp>
        <p:nvSpPr>
          <p:cNvPr id="5" name="Text 3"/>
          <p:cNvSpPr txBox="1"/>
          <p:nvPr/>
        </p:nvSpPr>
        <p:spPr>
          <a:xfrm>
            <a:off x="2209800" y="2758886"/>
            <a:ext cx="449985"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nevus</a:t>
            </a:r>
            <a:endParaRPr lang="en-US" sz="1200" dirty="0"/>
          </a:p>
        </p:txBody>
      </p:sp>
      <p:sp>
        <p:nvSpPr>
          <p:cNvPr id="6" name="Text 4"/>
          <p:cNvSpPr txBox="1"/>
          <p:nvPr/>
        </p:nvSpPr>
        <p:spPr>
          <a:xfrm>
            <a:off x="762000" y="3010793"/>
            <a:ext cx="1231321"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Skin lesions</a:t>
            </a:r>
            <a:endParaRPr lang="en-US" sz="1650" dirty="0"/>
          </a:p>
        </p:txBody>
      </p:sp>
      <p:sp>
        <p:nvSpPr>
          <p:cNvPr id="7" name="Text 5"/>
          <p:cNvSpPr txBox="1"/>
          <p:nvPr/>
        </p:nvSpPr>
        <p:spPr>
          <a:xfrm>
            <a:off x="762000" y="3278922"/>
            <a:ext cx="1719191"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Dermoscopy, 7 classes</a:t>
            </a:r>
            <a:endParaRPr lang="en-US" sz="1350" dirty="0"/>
          </a:p>
        </p:txBody>
      </p:sp>
      <p:sp>
        <p:nvSpPr>
          <p:cNvPr id="8" name="Text 6"/>
          <p:cNvSpPr txBox="1"/>
          <p:nvPr/>
        </p:nvSpPr>
        <p:spPr>
          <a:xfrm>
            <a:off x="762000" y="3661708"/>
            <a:ext cx="2518017"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7,007</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9" name="Text 7"/>
          <p:cNvSpPr txBox="1"/>
          <p:nvPr/>
        </p:nvSpPr>
        <p:spPr>
          <a:xfrm>
            <a:off x="4470350" y="2758886"/>
            <a:ext cx="75536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neutrophil</a:t>
            </a:r>
            <a:endParaRPr lang="en-US" sz="1200" dirty="0"/>
          </a:p>
        </p:txBody>
      </p:sp>
      <p:sp>
        <p:nvSpPr>
          <p:cNvPr id="10" name="Text 8"/>
          <p:cNvSpPr txBox="1"/>
          <p:nvPr/>
        </p:nvSpPr>
        <p:spPr>
          <a:xfrm>
            <a:off x="5918150" y="2758886"/>
            <a:ext cx="56436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platelet</a:t>
            </a:r>
            <a:endParaRPr lang="en-US" sz="1200" dirty="0"/>
          </a:p>
        </p:txBody>
      </p:sp>
      <p:sp>
        <p:nvSpPr>
          <p:cNvPr id="11" name="Text 9"/>
          <p:cNvSpPr txBox="1"/>
          <p:nvPr/>
        </p:nvSpPr>
        <p:spPr>
          <a:xfrm>
            <a:off x="4470350" y="3010793"/>
            <a:ext cx="112498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Blood cells</a:t>
            </a:r>
            <a:endParaRPr lang="en-US" sz="1650" dirty="0"/>
          </a:p>
        </p:txBody>
      </p:sp>
      <p:sp>
        <p:nvSpPr>
          <p:cNvPr id="12" name="Text 10"/>
          <p:cNvSpPr txBox="1"/>
          <p:nvPr/>
        </p:nvSpPr>
        <p:spPr>
          <a:xfrm>
            <a:off x="4470350" y="3278922"/>
            <a:ext cx="1795343"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Microscopy, 8 cell types</a:t>
            </a:r>
            <a:endParaRPr lang="en-US" sz="1350" dirty="0"/>
          </a:p>
        </p:txBody>
      </p:sp>
      <p:sp>
        <p:nvSpPr>
          <p:cNvPr id="13" name="Text 11"/>
          <p:cNvSpPr txBox="1"/>
          <p:nvPr/>
        </p:nvSpPr>
        <p:spPr>
          <a:xfrm>
            <a:off x="4470350" y="3661708"/>
            <a:ext cx="2609493"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11,959</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14" name="Text 12"/>
          <p:cNvSpPr txBox="1"/>
          <p:nvPr/>
        </p:nvSpPr>
        <p:spPr>
          <a:xfrm>
            <a:off x="8178701" y="2758886"/>
            <a:ext cx="53650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normal</a:t>
            </a:r>
            <a:endParaRPr lang="en-US" sz="1200" dirty="0"/>
          </a:p>
        </p:txBody>
      </p:sp>
      <p:sp>
        <p:nvSpPr>
          <p:cNvPr id="15" name="Text 13"/>
          <p:cNvSpPr txBox="1"/>
          <p:nvPr/>
        </p:nvSpPr>
        <p:spPr>
          <a:xfrm>
            <a:off x="9626501" y="2758886"/>
            <a:ext cx="819757"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pneumonia</a:t>
            </a:r>
            <a:endParaRPr lang="en-US" sz="1200" dirty="0"/>
          </a:p>
        </p:txBody>
      </p:sp>
      <p:sp>
        <p:nvSpPr>
          <p:cNvPr id="16" name="Text 14"/>
          <p:cNvSpPr txBox="1"/>
          <p:nvPr/>
        </p:nvSpPr>
        <p:spPr>
          <a:xfrm>
            <a:off x="8178701" y="3010793"/>
            <a:ext cx="126645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Chest X-rays</a:t>
            </a:r>
            <a:endParaRPr lang="en-US" sz="1650" dirty="0"/>
          </a:p>
        </p:txBody>
      </p:sp>
      <p:sp>
        <p:nvSpPr>
          <p:cNvPr id="17" name="Text 15"/>
          <p:cNvSpPr txBox="1"/>
          <p:nvPr/>
        </p:nvSpPr>
        <p:spPr>
          <a:xfrm>
            <a:off x="8178701" y="3278922"/>
            <a:ext cx="2702516"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Radiographs, pneumonia or normal</a:t>
            </a:r>
            <a:endParaRPr lang="en-US" sz="1350" dirty="0"/>
          </a:p>
        </p:txBody>
      </p:sp>
      <p:sp>
        <p:nvSpPr>
          <p:cNvPr id="18" name="Text 16"/>
          <p:cNvSpPr txBox="1"/>
          <p:nvPr/>
        </p:nvSpPr>
        <p:spPr>
          <a:xfrm>
            <a:off x="8178701" y="3661708"/>
            <a:ext cx="2518017"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4,708</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19" name="Text 17"/>
          <p:cNvSpPr txBox="1"/>
          <p:nvPr/>
        </p:nvSpPr>
        <p:spPr>
          <a:xfrm>
            <a:off x="762000" y="6096000"/>
            <a:ext cx="10684895"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MedMNIST+ at 224 × 224 (Yang et al. 2023); skin lesions from HAM10000 (Tschandl et al. 2018). RTX 5070 Ti laptop GPU. SGD for linear probe and VPT, AdamW for LoRA and full</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fine-tuning; learning rate picked on validation.</a:t>
            </a:r>
            <a:endParaRPr lang="en-US" sz="1125" dirty="0"/>
          </a:p>
        </p:txBody>
      </p:sp>
      <p:sp>
        <p:nvSpPr>
          <p:cNvPr id="20" name="Text 18"/>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44</a:t>
            </a:r>
            <a:endParaRPr lang="en-US" sz="1125"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7211913"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I tested VPT and LoRA on three medical datasets</a:t>
            </a:r>
            <a:endParaRPr lang="en-US" sz="2625" dirty="0"/>
          </a:p>
        </p:txBody>
      </p:sp>
      <p:sp>
        <p:nvSpPr>
          <p:cNvPr id="3" name="Text 1"/>
          <p:cNvSpPr txBox="1"/>
          <p:nvPr/>
        </p:nvSpPr>
        <p:spPr>
          <a:xfrm>
            <a:off x="762000" y="975568"/>
            <a:ext cx="7735383" cy="292894"/>
          </a:xfrm>
          <a:prstGeom prst="rect">
            <a:avLst/>
          </a:prstGeom>
          <a:noFill/>
          <a:ln/>
        </p:spPr>
        <p:txBody>
          <a:bodyPr wrap="none" lIns="0" tIns="0" rIns="0" bIns="0" rtlCol="0" anchor="t"/>
          <a:lstStyle/>
          <a:p>
            <a:pPr algn="l" indent="0" marL="0">
              <a:lnSpc>
                <a:spcPts val="2306"/>
              </a:lnSpc>
              <a:buNone/>
            </a:pPr>
            <a:r>
              <a:rPr lang="en-US" sz="1538" dirty="0">
                <a:solidFill>
                  <a:srgbClr val="474D54"/>
                </a:solidFill>
                <a:latin typeface="Source Sans 3 ExtraLight" pitchFamily="34" charset="0"/>
                <a:ea typeface="Source Sans 3 ExtraLight" pitchFamily="34" charset="-122"/>
                <a:cs typeface="Source Sans 3 ExtraLight" pitchFamily="34" charset="-120"/>
              </a:rPr>
              <a:t>Each method was trained twice: on 1,000 images, as in VTAB-1k, and on the full training set.</a:t>
            </a:r>
            <a:endParaRPr lang="en-US" sz="1538" dirty="0"/>
          </a:p>
        </p:txBody>
      </p:sp>
      <p:sp>
        <p:nvSpPr>
          <p:cNvPr id="4" name="Text 2"/>
          <p:cNvSpPr txBox="1"/>
          <p:nvPr/>
        </p:nvSpPr>
        <p:spPr>
          <a:xfrm>
            <a:off x="762000" y="2758886"/>
            <a:ext cx="771465"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melanoma</a:t>
            </a:r>
            <a:endParaRPr lang="en-US" sz="1200" dirty="0"/>
          </a:p>
        </p:txBody>
      </p:sp>
      <p:sp>
        <p:nvSpPr>
          <p:cNvPr id="5" name="Text 3"/>
          <p:cNvSpPr txBox="1"/>
          <p:nvPr/>
        </p:nvSpPr>
        <p:spPr>
          <a:xfrm>
            <a:off x="2209800" y="2758886"/>
            <a:ext cx="449985"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nevus</a:t>
            </a:r>
            <a:endParaRPr lang="en-US" sz="1200" dirty="0"/>
          </a:p>
        </p:txBody>
      </p:sp>
      <p:sp>
        <p:nvSpPr>
          <p:cNvPr id="6" name="Text 4"/>
          <p:cNvSpPr txBox="1"/>
          <p:nvPr/>
        </p:nvSpPr>
        <p:spPr>
          <a:xfrm>
            <a:off x="762000" y="3010793"/>
            <a:ext cx="1231321"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Skin lesions</a:t>
            </a:r>
            <a:endParaRPr lang="en-US" sz="1650" dirty="0"/>
          </a:p>
        </p:txBody>
      </p:sp>
      <p:sp>
        <p:nvSpPr>
          <p:cNvPr id="7" name="Text 5"/>
          <p:cNvSpPr txBox="1"/>
          <p:nvPr/>
        </p:nvSpPr>
        <p:spPr>
          <a:xfrm>
            <a:off x="762000" y="3278922"/>
            <a:ext cx="1719191"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Dermoscopy, 7 classes</a:t>
            </a:r>
            <a:endParaRPr lang="en-US" sz="1350" dirty="0"/>
          </a:p>
        </p:txBody>
      </p:sp>
      <p:sp>
        <p:nvSpPr>
          <p:cNvPr id="8" name="Text 6"/>
          <p:cNvSpPr txBox="1"/>
          <p:nvPr/>
        </p:nvSpPr>
        <p:spPr>
          <a:xfrm>
            <a:off x="762000" y="3661708"/>
            <a:ext cx="2518017"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7,007</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9" name="Text 7"/>
          <p:cNvSpPr txBox="1"/>
          <p:nvPr/>
        </p:nvSpPr>
        <p:spPr>
          <a:xfrm>
            <a:off x="4470350" y="2758886"/>
            <a:ext cx="75536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neutrophil</a:t>
            </a:r>
            <a:endParaRPr lang="en-US" sz="1200" dirty="0"/>
          </a:p>
        </p:txBody>
      </p:sp>
      <p:sp>
        <p:nvSpPr>
          <p:cNvPr id="10" name="Text 8"/>
          <p:cNvSpPr txBox="1"/>
          <p:nvPr/>
        </p:nvSpPr>
        <p:spPr>
          <a:xfrm>
            <a:off x="5918150" y="2758886"/>
            <a:ext cx="56436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platelet</a:t>
            </a:r>
            <a:endParaRPr lang="en-US" sz="1200" dirty="0"/>
          </a:p>
        </p:txBody>
      </p:sp>
      <p:sp>
        <p:nvSpPr>
          <p:cNvPr id="11" name="Text 9"/>
          <p:cNvSpPr txBox="1"/>
          <p:nvPr/>
        </p:nvSpPr>
        <p:spPr>
          <a:xfrm>
            <a:off x="4470350" y="3010793"/>
            <a:ext cx="112498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Blood cells</a:t>
            </a:r>
            <a:endParaRPr lang="en-US" sz="1650" dirty="0"/>
          </a:p>
        </p:txBody>
      </p:sp>
      <p:sp>
        <p:nvSpPr>
          <p:cNvPr id="12" name="Text 10"/>
          <p:cNvSpPr txBox="1"/>
          <p:nvPr/>
        </p:nvSpPr>
        <p:spPr>
          <a:xfrm>
            <a:off x="4470350" y="3278922"/>
            <a:ext cx="1795343"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Microscopy, 8 cell types</a:t>
            </a:r>
            <a:endParaRPr lang="en-US" sz="1350" dirty="0"/>
          </a:p>
        </p:txBody>
      </p:sp>
      <p:sp>
        <p:nvSpPr>
          <p:cNvPr id="13" name="Text 11"/>
          <p:cNvSpPr txBox="1"/>
          <p:nvPr/>
        </p:nvSpPr>
        <p:spPr>
          <a:xfrm>
            <a:off x="4470350" y="3661708"/>
            <a:ext cx="2609493"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11,959</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14" name="Text 12"/>
          <p:cNvSpPr txBox="1"/>
          <p:nvPr/>
        </p:nvSpPr>
        <p:spPr>
          <a:xfrm>
            <a:off x="8178701" y="2758886"/>
            <a:ext cx="536508"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normal</a:t>
            </a:r>
            <a:endParaRPr lang="en-US" sz="1200" dirty="0"/>
          </a:p>
        </p:txBody>
      </p:sp>
      <p:sp>
        <p:nvSpPr>
          <p:cNvPr id="15" name="Text 13"/>
          <p:cNvSpPr txBox="1"/>
          <p:nvPr/>
        </p:nvSpPr>
        <p:spPr>
          <a:xfrm>
            <a:off x="9626501" y="2758886"/>
            <a:ext cx="819757" cy="198120"/>
          </a:xfrm>
          <a:prstGeom prst="rect">
            <a:avLst/>
          </a:prstGeom>
          <a:noFill/>
          <a:ln/>
        </p:spPr>
        <p:txBody>
          <a:bodyPr wrap="none" lIns="0" tIns="0" rIns="0" bIns="0" rtlCol="0" anchor="t"/>
          <a:lstStyle/>
          <a:p>
            <a:pPr algn="l" indent="0" marL="0">
              <a:lnSpc>
                <a:spcPts val="156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pneumonia</a:t>
            </a:r>
            <a:endParaRPr lang="en-US" sz="1200" dirty="0"/>
          </a:p>
        </p:txBody>
      </p:sp>
      <p:sp>
        <p:nvSpPr>
          <p:cNvPr id="16" name="Text 14"/>
          <p:cNvSpPr txBox="1"/>
          <p:nvPr/>
        </p:nvSpPr>
        <p:spPr>
          <a:xfrm>
            <a:off x="8178701" y="3010793"/>
            <a:ext cx="126645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Chest X-rays</a:t>
            </a:r>
            <a:endParaRPr lang="en-US" sz="1650" dirty="0"/>
          </a:p>
        </p:txBody>
      </p:sp>
      <p:sp>
        <p:nvSpPr>
          <p:cNvPr id="17" name="Text 15"/>
          <p:cNvSpPr txBox="1"/>
          <p:nvPr/>
        </p:nvSpPr>
        <p:spPr>
          <a:xfrm>
            <a:off x="8178701" y="3278922"/>
            <a:ext cx="2702516"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Radiographs, pneumonia or normal</a:t>
            </a:r>
            <a:endParaRPr lang="en-US" sz="1350" dirty="0"/>
          </a:p>
        </p:txBody>
      </p:sp>
      <p:sp>
        <p:nvSpPr>
          <p:cNvPr id="18" name="Text 16"/>
          <p:cNvSpPr txBox="1"/>
          <p:nvPr/>
        </p:nvSpPr>
        <p:spPr>
          <a:xfrm>
            <a:off x="8178701" y="3661708"/>
            <a:ext cx="2518017" cy="240030"/>
          </a:xfrm>
          <a:prstGeom prst="rect">
            <a:avLst/>
          </a:prstGeom>
          <a:noFill/>
          <a:ln/>
        </p:spPr>
        <p:txBody>
          <a:bodyPr wrap="none" lIns="0" tIns="0" rIns="0" bIns="0" rtlCol="0" anchor="t"/>
          <a:lstStyle/>
          <a:p>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1,000</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or all</a:t>
            </a:r>
            <a:pPr algn="l" indent="0" marL="0">
              <a:lnSpc>
                <a:spcPts val="1890"/>
              </a:lnSpc>
              <a:buNone/>
            </a:pPr>
            <a:r>
              <a:rPr lang="en-US" sz="1350" b="1" dirty="0">
                <a:solidFill>
                  <a:srgbClr val="474D54"/>
                </a:solidFill>
                <a:latin typeface="Source Sans 3 ExtraLight" pitchFamily="34" charset="0"/>
                <a:ea typeface="Source Sans 3 ExtraLight" pitchFamily="34" charset="-122"/>
                <a:cs typeface="Source Sans 3 ExtraLight" pitchFamily="34" charset="-120"/>
              </a:rPr>
              <a:t> 4,708</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training images</a:t>
            </a:r>
            <a:endParaRPr lang="en-US" sz="1350" dirty="0"/>
          </a:p>
        </p:txBody>
      </p:sp>
      <p:sp>
        <p:nvSpPr>
          <p:cNvPr id="19" name="Text 17"/>
          <p:cNvSpPr txBox="1"/>
          <p:nvPr/>
        </p:nvSpPr>
        <p:spPr>
          <a:xfrm>
            <a:off x="1669673" y="4202609"/>
            <a:ext cx="432554" cy="209550"/>
          </a:xfrm>
          <a:prstGeom prst="rect">
            <a:avLst/>
          </a:prstGeom>
          <a:noFill/>
          <a:ln/>
        </p:spPr>
        <p:txBody>
          <a:bodyPr wrap="none" lIns="0" tIns="0" rIns="0" bIns="0" rtlCol="0" anchor="t"/>
          <a:lstStyle/>
          <a:p>
            <a:pPr algn="ctr" indent="0" marL="0">
              <a:lnSpc>
                <a:spcPts val="1650"/>
              </a:lnSpc>
              <a:buNone/>
            </a:pPr>
            <a:r>
              <a:rPr lang="en-US" sz="1088" b="1" dirty="0">
                <a:solidFill>
                  <a:srgbClr val="FFFFFF"/>
                </a:solidFill>
                <a:latin typeface="Source Sans 3 ExtraLight" pitchFamily="34" charset="0"/>
                <a:ea typeface="Source Sans 3 ExtraLight" pitchFamily="34" charset="-122"/>
                <a:cs typeface="Source Sans 3 ExtraLight" pitchFamily="34" charset="-120"/>
              </a:rPr>
              <a:t>head</a:t>
            </a:r>
            <a:endParaRPr lang="en-US" sz="1088" dirty="0"/>
          </a:p>
        </p:txBody>
      </p:sp>
      <p:sp>
        <p:nvSpPr>
          <p:cNvPr id="20" name="Text 18"/>
          <p:cNvSpPr txBox="1"/>
          <p:nvPr/>
        </p:nvSpPr>
        <p:spPr>
          <a:xfrm>
            <a:off x="1302883" y="4493121"/>
            <a:ext cx="1165985" cy="361950"/>
          </a:xfrm>
          <a:prstGeom prst="rect">
            <a:avLst/>
          </a:prstGeom>
          <a:noFill/>
          <a:ln/>
        </p:spPr>
        <p:txBody>
          <a:bodyPr wrap="none" lIns="0" tIns="0" rIns="0" bIns="0" rtlCol="0" anchor="t"/>
          <a:lstStyle/>
          <a:p>
            <a:pPr algn="ctr" indent="0" marL="0">
              <a:lnSpc>
                <a:spcPts val="2850"/>
              </a:lnSpc>
              <a:buNone/>
            </a:pPr>
            <a:r>
              <a:rPr lang="en-US" sz="1200" b="1" dirty="0">
                <a:solidFill>
                  <a:srgbClr val="FFFFFF"/>
                </a:solidFill>
                <a:latin typeface="Source Sans 3 ExtraLight" pitchFamily="34" charset="0"/>
                <a:ea typeface="Source Sans 3 ExtraLight" pitchFamily="34" charset="-122"/>
                <a:cs typeface="Source Sans 3 ExtraLight" pitchFamily="34" charset="-120"/>
              </a:rPr>
              <a:t>ViT-B/16</a:t>
            </a:r>
            <a:pPr algn="ctr" indent="0" marL="0">
              <a:lnSpc>
                <a:spcPts val="2850"/>
              </a:lnSpc>
              <a:buNone/>
            </a:pPr>
            <a:r>
              <a:rPr lang="en-US" sz="1200" dirty="0">
                <a:solidFill>
                  <a:srgbClr val="FFFFFF">
                    <a:alpha val="85000"/>
                  </a:srgbClr>
                </a:solidFill>
                <a:latin typeface="Source Sans 3 ExtraLight" pitchFamily="34" charset="0"/>
                <a:ea typeface="Source Sans 3 ExtraLight" pitchFamily="34" charset="-122"/>
                <a:cs typeface="Source Sans 3 ExtraLight" pitchFamily="34" charset="-120"/>
              </a:rPr>
              <a:t> frozen</a:t>
            </a:r>
            <a:endParaRPr lang="en-US" sz="1200" dirty="0"/>
          </a:p>
        </p:txBody>
      </p:sp>
      <p:sp>
        <p:nvSpPr>
          <p:cNvPr id="21" name="Text 19"/>
          <p:cNvSpPr txBox="1"/>
          <p:nvPr/>
        </p:nvSpPr>
        <p:spPr>
          <a:xfrm>
            <a:off x="762000" y="5095577"/>
            <a:ext cx="1333786"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Linear probe</a:t>
            </a:r>
            <a:endParaRPr lang="en-US" sz="1650" dirty="0"/>
          </a:p>
        </p:txBody>
      </p:sp>
      <p:sp>
        <p:nvSpPr>
          <p:cNvPr id="22" name="Text 20"/>
          <p:cNvSpPr txBox="1"/>
          <p:nvPr/>
        </p:nvSpPr>
        <p:spPr>
          <a:xfrm>
            <a:off x="762000" y="5363706"/>
            <a:ext cx="1795034"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Trains only a new head.</a:t>
            </a:r>
            <a:endParaRPr lang="en-US" sz="1350" dirty="0"/>
          </a:p>
        </p:txBody>
      </p:sp>
      <p:sp>
        <p:nvSpPr>
          <p:cNvPr id="23" name="Text 21"/>
          <p:cNvSpPr txBox="1"/>
          <p:nvPr/>
        </p:nvSpPr>
        <p:spPr>
          <a:xfrm>
            <a:off x="4422398" y="4202609"/>
            <a:ext cx="432554" cy="209550"/>
          </a:xfrm>
          <a:prstGeom prst="rect">
            <a:avLst/>
          </a:prstGeom>
          <a:noFill/>
          <a:ln/>
        </p:spPr>
        <p:txBody>
          <a:bodyPr wrap="none" lIns="0" tIns="0" rIns="0" bIns="0" rtlCol="0" anchor="t"/>
          <a:lstStyle/>
          <a:p>
            <a:pPr algn="ctr" indent="0" marL="0">
              <a:lnSpc>
                <a:spcPts val="1650"/>
              </a:lnSpc>
              <a:buNone/>
            </a:pPr>
            <a:r>
              <a:rPr lang="en-US" sz="1088" b="1" dirty="0">
                <a:solidFill>
                  <a:srgbClr val="FFFFFF"/>
                </a:solidFill>
                <a:latin typeface="Source Sans 3 ExtraLight" pitchFamily="34" charset="0"/>
                <a:ea typeface="Source Sans 3 ExtraLight" pitchFamily="34" charset="-122"/>
                <a:cs typeface="Source Sans 3 ExtraLight" pitchFamily="34" charset="-120"/>
              </a:rPr>
              <a:t>head</a:t>
            </a:r>
            <a:endParaRPr lang="en-US" sz="1088" dirty="0"/>
          </a:p>
        </p:txBody>
      </p:sp>
      <p:sp>
        <p:nvSpPr>
          <p:cNvPr id="24" name="Text 22"/>
          <p:cNvSpPr txBox="1"/>
          <p:nvPr/>
        </p:nvSpPr>
        <p:spPr>
          <a:xfrm>
            <a:off x="4055608" y="4493121"/>
            <a:ext cx="1165985" cy="361950"/>
          </a:xfrm>
          <a:prstGeom prst="rect">
            <a:avLst/>
          </a:prstGeom>
          <a:noFill/>
          <a:ln/>
        </p:spPr>
        <p:txBody>
          <a:bodyPr wrap="none" lIns="0" tIns="0" rIns="0" bIns="0" rtlCol="0" anchor="t"/>
          <a:lstStyle/>
          <a:p>
            <a:pPr algn="ctr" indent="0" marL="0">
              <a:lnSpc>
                <a:spcPts val="2850"/>
              </a:lnSpc>
              <a:buNone/>
            </a:pPr>
            <a:r>
              <a:rPr lang="en-US" sz="1200" b="1" dirty="0">
                <a:solidFill>
                  <a:srgbClr val="FFFFFF"/>
                </a:solidFill>
                <a:latin typeface="Source Sans 3 ExtraLight" pitchFamily="34" charset="0"/>
                <a:ea typeface="Source Sans 3 ExtraLight" pitchFamily="34" charset="-122"/>
                <a:cs typeface="Source Sans 3 ExtraLight" pitchFamily="34" charset="-120"/>
              </a:rPr>
              <a:t>ViT-B/16</a:t>
            </a:r>
            <a:pPr algn="ctr" indent="0" marL="0">
              <a:lnSpc>
                <a:spcPts val="2850"/>
              </a:lnSpc>
              <a:buNone/>
            </a:pPr>
            <a:r>
              <a:rPr lang="en-US" sz="1200" dirty="0">
                <a:solidFill>
                  <a:srgbClr val="FFFFFF">
                    <a:alpha val="85000"/>
                  </a:srgbClr>
                </a:solidFill>
                <a:latin typeface="Source Sans 3 ExtraLight" pitchFamily="34" charset="0"/>
                <a:ea typeface="Source Sans 3 ExtraLight" pitchFamily="34" charset="-122"/>
                <a:cs typeface="Source Sans 3 ExtraLight" pitchFamily="34" charset="-120"/>
              </a:rPr>
              <a:t> frozen</a:t>
            </a:r>
            <a:endParaRPr lang="en-US" sz="1200" dirty="0"/>
          </a:p>
        </p:txBody>
      </p:sp>
      <p:sp>
        <p:nvSpPr>
          <p:cNvPr id="25" name="Text 23"/>
          <p:cNvSpPr txBox="1"/>
          <p:nvPr/>
        </p:nvSpPr>
        <p:spPr>
          <a:xfrm>
            <a:off x="3514725" y="5095577"/>
            <a:ext cx="1004566" cy="261937"/>
          </a:xfrm>
          <a:prstGeom prst="rect">
            <a:avLst/>
          </a:prstGeom>
          <a:noFill/>
          <a:ln/>
        </p:spPr>
        <p:txBody>
          <a:bodyPr wrap="none" lIns="0" tIns="0" rIns="0" bIns="0" rtlCol="0" anchor="t"/>
          <a:lstStyle/>
          <a:p>
            <a:pPr algn="l" indent="0" marL="0">
              <a:lnSpc>
                <a:spcPts val="2063"/>
              </a:lnSpc>
              <a:buNone/>
            </a:pPr>
            <a:r>
              <a:rPr lang="en-US" sz="1650" b="1" dirty="0">
                <a:solidFill>
                  <a:srgbClr val="C4432C"/>
                </a:solidFill>
                <a:latin typeface="Source Serif 4" pitchFamily="34" charset="0"/>
                <a:ea typeface="Source Serif 4" pitchFamily="34" charset="-122"/>
                <a:cs typeface="Source Serif 4" pitchFamily="34" charset="-120"/>
              </a:rPr>
              <a:t>VPT-deep</a:t>
            </a:r>
            <a:endParaRPr lang="en-US" sz="1650" dirty="0"/>
          </a:p>
        </p:txBody>
      </p:sp>
      <p:sp>
        <p:nvSpPr>
          <p:cNvPr id="26" name="Text 24"/>
          <p:cNvSpPr txBox="1"/>
          <p:nvPr/>
        </p:nvSpPr>
        <p:spPr>
          <a:xfrm>
            <a:off x="3514725" y="5363706"/>
            <a:ext cx="2529471"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Trains a head and 50 prompts per</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layer.</a:t>
            </a:r>
            <a:endParaRPr lang="en-US" sz="1350" dirty="0"/>
          </a:p>
        </p:txBody>
      </p:sp>
      <p:sp>
        <p:nvSpPr>
          <p:cNvPr id="27" name="Text 25"/>
          <p:cNvSpPr txBox="1"/>
          <p:nvPr/>
        </p:nvSpPr>
        <p:spPr>
          <a:xfrm>
            <a:off x="6936998" y="4202609"/>
            <a:ext cx="432554" cy="209550"/>
          </a:xfrm>
          <a:prstGeom prst="rect">
            <a:avLst/>
          </a:prstGeom>
          <a:noFill/>
          <a:ln/>
        </p:spPr>
        <p:txBody>
          <a:bodyPr wrap="none" lIns="0" tIns="0" rIns="0" bIns="0" rtlCol="0" anchor="t"/>
          <a:lstStyle/>
          <a:p>
            <a:pPr algn="ctr" indent="0" marL="0">
              <a:lnSpc>
                <a:spcPts val="1650"/>
              </a:lnSpc>
              <a:buNone/>
            </a:pPr>
            <a:r>
              <a:rPr lang="en-US" sz="1088" b="1" dirty="0">
                <a:solidFill>
                  <a:srgbClr val="FFFFFF"/>
                </a:solidFill>
                <a:latin typeface="Source Sans 3 ExtraLight" pitchFamily="34" charset="0"/>
                <a:ea typeface="Source Sans 3 ExtraLight" pitchFamily="34" charset="-122"/>
                <a:cs typeface="Source Sans 3 ExtraLight" pitchFamily="34" charset="-120"/>
              </a:rPr>
              <a:t>head</a:t>
            </a:r>
            <a:endParaRPr lang="en-US" sz="1088" dirty="0"/>
          </a:p>
        </p:txBody>
      </p:sp>
      <p:sp>
        <p:nvSpPr>
          <p:cNvPr id="28" name="Text 26"/>
          <p:cNvSpPr txBox="1"/>
          <p:nvPr/>
        </p:nvSpPr>
        <p:spPr>
          <a:xfrm>
            <a:off x="6570208" y="4493121"/>
            <a:ext cx="1165985" cy="361950"/>
          </a:xfrm>
          <a:prstGeom prst="rect">
            <a:avLst/>
          </a:prstGeom>
          <a:noFill/>
          <a:ln/>
        </p:spPr>
        <p:txBody>
          <a:bodyPr wrap="none" lIns="0" tIns="0" rIns="0" bIns="0" rtlCol="0" anchor="t"/>
          <a:lstStyle/>
          <a:p>
            <a:pPr algn="ctr" indent="0" marL="0">
              <a:lnSpc>
                <a:spcPts val="2850"/>
              </a:lnSpc>
              <a:buNone/>
            </a:pPr>
            <a:r>
              <a:rPr lang="en-US" sz="1200" b="1" dirty="0">
                <a:solidFill>
                  <a:srgbClr val="FFFFFF"/>
                </a:solidFill>
                <a:latin typeface="Source Sans 3 ExtraLight" pitchFamily="34" charset="0"/>
                <a:ea typeface="Source Sans 3 ExtraLight" pitchFamily="34" charset="-122"/>
                <a:cs typeface="Source Sans 3 ExtraLight" pitchFamily="34" charset="-120"/>
              </a:rPr>
              <a:t>ViT-B/16</a:t>
            </a:r>
            <a:pPr algn="ctr" indent="0" marL="0">
              <a:lnSpc>
                <a:spcPts val="2850"/>
              </a:lnSpc>
              <a:buNone/>
            </a:pPr>
            <a:r>
              <a:rPr lang="en-US" sz="1200" dirty="0">
                <a:solidFill>
                  <a:srgbClr val="FFFFFF">
                    <a:alpha val="85000"/>
                  </a:srgbClr>
                </a:solidFill>
                <a:latin typeface="Source Sans 3 ExtraLight" pitchFamily="34" charset="0"/>
                <a:ea typeface="Source Sans 3 ExtraLight" pitchFamily="34" charset="-122"/>
                <a:cs typeface="Source Sans 3 ExtraLight" pitchFamily="34" charset="-120"/>
              </a:rPr>
              <a:t> frozen</a:t>
            </a:r>
            <a:endParaRPr lang="en-US" sz="1200" dirty="0"/>
          </a:p>
        </p:txBody>
      </p:sp>
      <p:sp>
        <p:nvSpPr>
          <p:cNvPr id="29" name="Text 27"/>
          <p:cNvSpPr txBox="1"/>
          <p:nvPr/>
        </p:nvSpPr>
        <p:spPr>
          <a:xfrm>
            <a:off x="8035457" y="4493121"/>
            <a:ext cx="216688" cy="361950"/>
          </a:xfrm>
          <a:prstGeom prst="rect">
            <a:avLst/>
          </a:prstGeom>
          <a:noFill/>
          <a:ln/>
        </p:spPr>
        <p:txBody>
          <a:bodyPr wrap="none" lIns="0" tIns="0" rIns="0" bIns="0" rtlCol="0" anchor="t"/>
          <a:lstStyle/>
          <a:p>
            <a:pPr algn="ctr" indent="0" marL="0">
              <a:lnSpc>
                <a:spcPts val="2850"/>
              </a:lnSpc>
              <a:buNone/>
            </a:pPr>
            <a:r>
              <a:rPr lang="en-US" sz="1500" dirty="0">
                <a:solidFill>
                  <a:srgbClr val="777E86"/>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30" name="Text 28"/>
          <p:cNvSpPr txBox="1"/>
          <p:nvPr/>
        </p:nvSpPr>
        <p:spPr>
          <a:xfrm>
            <a:off x="6267450" y="5095577"/>
            <a:ext cx="593467" cy="261937"/>
          </a:xfrm>
          <a:prstGeom prst="rect">
            <a:avLst/>
          </a:prstGeom>
          <a:noFill/>
          <a:ln/>
        </p:spPr>
        <p:txBody>
          <a:bodyPr wrap="none" lIns="0" tIns="0" rIns="0" bIns="0" rtlCol="0" anchor="t"/>
          <a:lstStyle/>
          <a:p>
            <a:pPr algn="l" indent="0" marL="0">
              <a:lnSpc>
                <a:spcPts val="2063"/>
              </a:lnSpc>
              <a:buNone/>
            </a:pPr>
            <a:r>
              <a:rPr lang="en-US" sz="1650" b="1" dirty="0">
                <a:solidFill>
                  <a:srgbClr val="B5761B"/>
                </a:solidFill>
                <a:latin typeface="Source Serif 4" pitchFamily="34" charset="0"/>
                <a:ea typeface="Source Serif 4" pitchFamily="34" charset="-122"/>
                <a:cs typeface="Source Serif 4" pitchFamily="34" charset="-120"/>
              </a:rPr>
              <a:t>LoRA</a:t>
            </a:r>
            <a:endParaRPr lang="en-US" sz="1650" dirty="0"/>
          </a:p>
        </p:txBody>
      </p:sp>
      <p:sp>
        <p:nvSpPr>
          <p:cNvPr id="31" name="Text 29"/>
          <p:cNvSpPr txBox="1"/>
          <p:nvPr/>
        </p:nvSpPr>
        <p:spPr>
          <a:xfrm>
            <a:off x="6267450" y="5363706"/>
            <a:ext cx="2270522" cy="48006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Trains a head and rank-8 pairs</a:t>
            </a:r>
            <a:b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beside W</a:t>
            </a:r>
            <a:pPr algn="l" indent="0" marL="0">
              <a:lnSpc>
                <a:spcPts val="189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q</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 and W</a:t>
            </a:r>
            <a:pPr algn="l" indent="0" marL="0">
              <a:lnSpc>
                <a:spcPts val="1890"/>
              </a:lnSpc>
              <a:buNone/>
            </a:pPr>
            <a:r>
              <a:rPr lang="en-US" sz="1125" dirty="0">
                <a:solidFill>
                  <a:srgbClr val="474D54"/>
                </a:solidFill>
                <a:latin typeface="Source Sans 3 ExtraLight" pitchFamily="34" charset="0"/>
                <a:ea typeface="Source Sans 3 ExtraLight" pitchFamily="34" charset="-122"/>
                <a:cs typeface="Source Sans 3 ExtraLight" pitchFamily="34" charset="-120"/>
              </a:rPr>
              <a:t>v</a:t>
            </a:r>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a:t>
            </a:r>
            <a:endParaRPr lang="en-US" sz="1350" dirty="0"/>
          </a:p>
        </p:txBody>
      </p:sp>
      <p:sp>
        <p:nvSpPr>
          <p:cNvPr id="32" name="Text 30"/>
          <p:cNvSpPr txBox="1"/>
          <p:nvPr/>
        </p:nvSpPr>
        <p:spPr>
          <a:xfrm>
            <a:off x="9927848" y="4202609"/>
            <a:ext cx="432554" cy="209550"/>
          </a:xfrm>
          <a:prstGeom prst="rect">
            <a:avLst/>
          </a:prstGeom>
          <a:noFill/>
          <a:ln/>
        </p:spPr>
        <p:txBody>
          <a:bodyPr wrap="none" lIns="0" tIns="0" rIns="0" bIns="0" rtlCol="0" anchor="t"/>
          <a:lstStyle/>
          <a:p>
            <a:pPr algn="ctr" indent="0" marL="0">
              <a:lnSpc>
                <a:spcPts val="1650"/>
              </a:lnSpc>
              <a:buNone/>
            </a:pPr>
            <a:r>
              <a:rPr lang="en-US" sz="1088" b="1" dirty="0">
                <a:solidFill>
                  <a:srgbClr val="FFFFFF"/>
                </a:solidFill>
                <a:latin typeface="Source Sans 3 ExtraLight" pitchFamily="34" charset="0"/>
                <a:ea typeface="Source Sans 3 ExtraLight" pitchFamily="34" charset="-122"/>
                <a:cs typeface="Source Sans 3 ExtraLight" pitchFamily="34" charset="-120"/>
              </a:rPr>
              <a:t>head</a:t>
            </a:r>
            <a:endParaRPr lang="en-US" sz="1088" dirty="0"/>
          </a:p>
        </p:txBody>
      </p:sp>
      <p:sp>
        <p:nvSpPr>
          <p:cNvPr id="33" name="Text 31"/>
          <p:cNvSpPr txBox="1"/>
          <p:nvPr/>
        </p:nvSpPr>
        <p:spPr>
          <a:xfrm>
            <a:off x="9461558" y="4493121"/>
            <a:ext cx="1365135" cy="361950"/>
          </a:xfrm>
          <a:prstGeom prst="rect">
            <a:avLst/>
          </a:prstGeom>
          <a:noFill/>
          <a:ln/>
        </p:spPr>
        <p:txBody>
          <a:bodyPr wrap="none" lIns="0" tIns="0" rIns="0" bIns="0" rtlCol="0" anchor="t"/>
          <a:lstStyle/>
          <a:p>
            <a:pPr algn="ctr" indent="0" marL="0">
              <a:lnSpc>
                <a:spcPts val="2850"/>
              </a:lnSpc>
              <a:buNone/>
            </a:pPr>
            <a:r>
              <a:rPr lang="en-US" sz="1200" b="1" dirty="0">
                <a:solidFill>
                  <a:srgbClr val="FFFFFF"/>
                </a:solidFill>
                <a:latin typeface="Source Sans 3 ExtraLight" pitchFamily="34" charset="0"/>
                <a:ea typeface="Source Sans 3 ExtraLight" pitchFamily="34" charset="-122"/>
                <a:cs typeface="Source Sans 3 ExtraLight" pitchFamily="34" charset="-120"/>
              </a:rPr>
              <a:t>ViT-B/16</a:t>
            </a:r>
            <a:pPr algn="ctr" indent="0" marL="0">
              <a:lnSpc>
                <a:spcPts val="2850"/>
              </a:lnSpc>
              <a:buNone/>
            </a:pPr>
            <a:r>
              <a:rPr lang="en-US" sz="1200" dirty="0">
                <a:solidFill>
                  <a:srgbClr val="FFFFFF">
                    <a:alpha val="85000"/>
                  </a:srgbClr>
                </a:solidFill>
                <a:latin typeface="Source Sans 3 ExtraLight" pitchFamily="34" charset="0"/>
                <a:ea typeface="Source Sans 3 ExtraLight" pitchFamily="34" charset="-122"/>
                <a:cs typeface="Source Sans 3 ExtraLight" pitchFamily="34" charset="-120"/>
              </a:rPr>
              <a:t> retrained</a:t>
            </a:r>
            <a:endParaRPr lang="en-US" sz="1200" dirty="0"/>
          </a:p>
        </p:txBody>
      </p:sp>
      <p:sp>
        <p:nvSpPr>
          <p:cNvPr id="34" name="Text 32"/>
          <p:cNvSpPr txBox="1"/>
          <p:nvPr/>
        </p:nvSpPr>
        <p:spPr>
          <a:xfrm>
            <a:off x="9020175" y="5095577"/>
            <a:ext cx="1587937" cy="261937"/>
          </a:xfrm>
          <a:prstGeom prst="rect">
            <a:avLst/>
          </a:prstGeom>
          <a:noFill/>
          <a:ln/>
        </p:spPr>
        <p:txBody>
          <a:bodyPr wrap="none" lIns="0" tIns="0" rIns="0" bIns="0" rtlCol="0" anchor="t"/>
          <a:lstStyle/>
          <a:p>
            <a:pPr algn="l" indent="0" marL="0">
              <a:lnSpc>
                <a:spcPts val="2063"/>
              </a:lnSpc>
              <a:buNone/>
            </a:pPr>
            <a:r>
              <a:rPr lang="en-US" sz="1650" b="1" dirty="0">
                <a:solidFill>
                  <a:srgbClr val="1B1E22"/>
                </a:solidFill>
                <a:latin typeface="Source Serif 4" pitchFamily="34" charset="0"/>
                <a:ea typeface="Source Serif 4" pitchFamily="34" charset="-122"/>
                <a:cs typeface="Source Serif 4" pitchFamily="34" charset="-120"/>
              </a:rPr>
              <a:t>Full fine-tuning</a:t>
            </a:r>
            <a:endParaRPr lang="en-US" sz="1650" dirty="0"/>
          </a:p>
        </p:txBody>
      </p:sp>
      <p:sp>
        <p:nvSpPr>
          <p:cNvPr id="35" name="Text 33"/>
          <p:cNvSpPr txBox="1"/>
          <p:nvPr/>
        </p:nvSpPr>
        <p:spPr>
          <a:xfrm>
            <a:off x="9020175" y="5363706"/>
            <a:ext cx="2446818" cy="240030"/>
          </a:xfrm>
          <a:prstGeom prst="rect">
            <a:avLst/>
          </a:prstGeom>
          <a:noFill/>
          <a:ln/>
        </p:spPr>
        <p:txBody>
          <a:bodyPr wrap="none" lIns="0" tIns="0" rIns="0" bIns="0" rtlCol="0" anchor="t"/>
          <a:lstStyle/>
          <a:p>
            <a:pPr algn="l" indent="0" marL="0">
              <a:lnSpc>
                <a:spcPts val="1890"/>
              </a:lnSpc>
              <a:buNone/>
            </a:pPr>
            <a:r>
              <a:rPr lang="en-US" sz="1350" dirty="0">
                <a:solidFill>
                  <a:srgbClr val="474D54"/>
                </a:solidFill>
                <a:latin typeface="Source Sans 3 ExtraLight" pitchFamily="34" charset="0"/>
                <a:ea typeface="Source Sans 3 ExtraLight" pitchFamily="34" charset="-122"/>
                <a:cs typeface="Source Sans 3 ExtraLight" pitchFamily="34" charset="-120"/>
              </a:rPr>
              <a:t>Retrains all 85.8 million weights.</a:t>
            </a:r>
            <a:endParaRPr lang="en-US" sz="1350" dirty="0"/>
          </a:p>
        </p:txBody>
      </p:sp>
      <p:sp>
        <p:nvSpPr>
          <p:cNvPr id="36" name="Text 34"/>
          <p:cNvSpPr txBox="1"/>
          <p:nvPr/>
        </p:nvSpPr>
        <p:spPr>
          <a:xfrm>
            <a:off x="762000" y="6096000"/>
            <a:ext cx="10684895"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MedMNIST+ at 224 × 224 (Yang et al. 2023); skin lesions from HAM10000 (Tschandl et al. 2018). RTX 5070 Ti laptop GPU. SGD for linear probe and VPT, AdamW for LoRA and full</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fine-tuning; learning rate picked on validation.</a:t>
            </a:r>
            <a:endParaRPr lang="en-US" sz="1125" dirty="0"/>
          </a:p>
        </p:txBody>
      </p:sp>
      <p:sp>
        <p:nvSpPr>
          <p:cNvPr id="37" name="Text 35"/>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44</a:t>
            </a:r>
            <a:endParaRPr lang="en-US" sz="1125"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33534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and LoRA on my three datasets</a:t>
            </a:r>
            <a:endParaRPr lang="en-US" sz="2625" dirty="0"/>
          </a:p>
        </p:txBody>
      </p:sp>
      <p:sp>
        <p:nvSpPr>
          <p:cNvPr id="3" name="Text 1"/>
          <p:cNvSpPr txBox="1"/>
          <p:nvPr/>
        </p:nvSpPr>
        <p:spPr>
          <a:xfrm>
            <a:off x="2190750" y="1683038"/>
            <a:ext cx="2510278"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Balanced accuracy on the test set (%)</a:t>
            </a:r>
            <a:endParaRPr lang="en-US" sz="1200" dirty="0"/>
          </a:p>
        </p:txBody>
      </p:sp>
      <p:sp>
        <p:nvSpPr>
          <p:cNvPr id="4" name="Text 2"/>
          <p:cNvSpPr txBox="1"/>
          <p:nvPr/>
        </p:nvSpPr>
        <p:spPr>
          <a:xfrm>
            <a:off x="6342906" y="1667798"/>
            <a:ext cx="1642884"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Against full fine-tuning</a:t>
            </a:r>
            <a:endParaRPr lang="en-US" sz="1275" dirty="0"/>
          </a:p>
        </p:txBody>
      </p:sp>
      <p:sp>
        <p:nvSpPr>
          <p:cNvPr id="5" name="Text 3"/>
          <p:cNvSpPr txBox="1"/>
          <p:nvPr/>
        </p:nvSpPr>
        <p:spPr>
          <a:xfrm>
            <a:off x="762000" y="2134523"/>
            <a:ext cx="1602796"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1,000 training images</a:t>
            </a:r>
            <a:endParaRPr lang="en-US" sz="1275" dirty="0"/>
          </a:p>
        </p:txBody>
      </p:sp>
      <p:sp>
        <p:nvSpPr>
          <p:cNvPr id="6" name="Text 4"/>
          <p:cNvSpPr txBox="1"/>
          <p:nvPr/>
        </p:nvSpPr>
        <p:spPr>
          <a:xfrm>
            <a:off x="762000" y="24336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7" name="Text 5"/>
          <p:cNvSpPr txBox="1"/>
          <p:nvPr/>
        </p:nvSpPr>
        <p:spPr>
          <a:xfrm>
            <a:off x="4553843" y="24336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64.9</a:t>
            </a:r>
            <a:endParaRPr lang="en-US" sz="1350" dirty="0"/>
          </a:p>
        </p:txBody>
      </p:sp>
      <p:sp>
        <p:nvSpPr>
          <p:cNvPr id="8" name="Text 6"/>
          <p:cNvSpPr txBox="1"/>
          <p:nvPr/>
        </p:nvSpPr>
        <p:spPr>
          <a:xfrm>
            <a:off x="762000" y="27765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4497586" y="27765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63.3</a:t>
            </a:r>
            <a:endParaRPr lang="en-US" sz="1350" dirty="0"/>
          </a:p>
        </p:txBody>
      </p:sp>
      <p:sp>
        <p:nvSpPr>
          <p:cNvPr id="10" name="Text 8"/>
          <p:cNvSpPr txBox="1"/>
          <p:nvPr/>
        </p:nvSpPr>
        <p:spPr>
          <a:xfrm>
            <a:off x="6793557" y="27822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1.6 points lower</a:t>
            </a:r>
            <a:endParaRPr lang="en-US" sz="1275" dirty="0"/>
          </a:p>
        </p:txBody>
      </p:sp>
      <p:sp>
        <p:nvSpPr>
          <p:cNvPr id="11" name="Text 9"/>
          <p:cNvSpPr txBox="1"/>
          <p:nvPr/>
        </p:nvSpPr>
        <p:spPr>
          <a:xfrm>
            <a:off x="762000" y="31194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2" name="Text 10"/>
          <p:cNvSpPr txBox="1"/>
          <p:nvPr/>
        </p:nvSpPr>
        <p:spPr>
          <a:xfrm>
            <a:off x="4487168" y="31194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63.0</a:t>
            </a:r>
            <a:endParaRPr lang="en-US" sz="1350" dirty="0"/>
          </a:p>
        </p:txBody>
      </p:sp>
      <p:sp>
        <p:nvSpPr>
          <p:cNvPr id="13" name="Text 11"/>
          <p:cNvSpPr txBox="1"/>
          <p:nvPr/>
        </p:nvSpPr>
        <p:spPr>
          <a:xfrm>
            <a:off x="6793557" y="31251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1.9 points lower</a:t>
            </a:r>
            <a:endParaRPr lang="en-US" sz="1275" dirty="0"/>
          </a:p>
        </p:txBody>
      </p:sp>
      <p:sp>
        <p:nvSpPr>
          <p:cNvPr id="14" name="Text 12"/>
          <p:cNvSpPr txBox="1"/>
          <p:nvPr/>
        </p:nvSpPr>
        <p:spPr>
          <a:xfrm>
            <a:off x="762000" y="34623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5" name="Text 13"/>
          <p:cNvSpPr txBox="1"/>
          <p:nvPr/>
        </p:nvSpPr>
        <p:spPr>
          <a:xfrm>
            <a:off x="4325243" y="3462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58.4</a:t>
            </a:r>
            <a:endParaRPr lang="en-US" sz="1350" dirty="0"/>
          </a:p>
        </p:txBody>
      </p:sp>
      <p:sp>
        <p:nvSpPr>
          <p:cNvPr id="16" name="Text 14"/>
          <p:cNvSpPr txBox="1"/>
          <p:nvPr/>
        </p:nvSpPr>
        <p:spPr>
          <a:xfrm>
            <a:off x="6793557" y="34680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6.5 points lower</a:t>
            </a:r>
            <a:endParaRPr lang="en-US" sz="1275" dirty="0"/>
          </a:p>
        </p:txBody>
      </p:sp>
      <p:sp>
        <p:nvSpPr>
          <p:cNvPr id="17" name="Text 15"/>
          <p:cNvSpPr txBox="1"/>
          <p:nvPr/>
        </p:nvSpPr>
        <p:spPr>
          <a:xfrm>
            <a:off x="762000" y="3887123"/>
            <a:ext cx="182181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All 7,007 training images</a:t>
            </a:r>
            <a:endParaRPr lang="en-US" sz="1275" dirty="0"/>
          </a:p>
        </p:txBody>
      </p:sp>
      <p:sp>
        <p:nvSpPr>
          <p:cNvPr id="18" name="Text 16"/>
          <p:cNvSpPr txBox="1"/>
          <p:nvPr/>
        </p:nvSpPr>
        <p:spPr>
          <a:xfrm>
            <a:off x="762000" y="41862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9" name="Text 17"/>
          <p:cNvSpPr txBox="1"/>
          <p:nvPr/>
        </p:nvSpPr>
        <p:spPr>
          <a:xfrm>
            <a:off x="5241578" y="4186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84.4</a:t>
            </a:r>
            <a:endParaRPr lang="en-US" sz="1350" dirty="0"/>
          </a:p>
        </p:txBody>
      </p:sp>
      <p:sp>
        <p:nvSpPr>
          <p:cNvPr id="20" name="Text 18"/>
          <p:cNvSpPr txBox="1"/>
          <p:nvPr/>
        </p:nvSpPr>
        <p:spPr>
          <a:xfrm>
            <a:off x="762000" y="45291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21" name="Text 19"/>
          <p:cNvSpPr txBox="1"/>
          <p:nvPr/>
        </p:nvSpPr>
        <p:spPr>
          <a:xfrm>
            <a:off x="5121473" y="45291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81.0</a:t>
            </a:r>
            <a:endParaRPr lang="en-US" sz="1350" dirty="0"/>
          </a:p>
        </p:txBody>
      </p:sp>
      <p:sp>
        <p:nvSpPr>
          <p:cNvPr id="22" name="Text 20"/>
          <p:cNvSpPr txBox="1"/>
          <p:nvPr/>
        </p:nvSpPr>
        <p:spPr>
          <a:xfrm>
            <a:off x="6793557" y="45348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3.4 points lower</a:t>
            </a:r>
            <a:endParaRPr lang="en-US" sz="1275" dirty="0"/>
          </a:p>
        </p:txBody>
      </p:sp>
      <p:sp>
        <p:nvSpPr>
          <p:cNvPr id="23" name="Text 21"/>
          <p:cNvSpPr txBox="1"/>
          <p:nvPr/>
        </p:nvSpPr>
        <p:spPr>
          <a:xfrm>
            <a:off x="762000" y="48720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4" name="Text 22"/>
          <p:cNvSpPr txBox="1"/>
          <p:nvPr/>
        </p:nvSpPr>
        <p:spPr>
          <a:xfrm>
            <a:off x="5177730" y="48720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82.6</a:t>
            </a:r>
            <a:endParaRPr lang="en-US" sz="1350" dirty="0"/>
          </a:p>
        </p:txBody>
      </p:sp>
      <p:sp>
        <p:nvSpPr>
          <p:cNvPr id="25" name="Text 23"/>
          <p:cNvSpPr txBox="1"/>
          <p:nvPr/>
        </p:nvSpPr>
        <p:spPr>
          <a:xfrm>
            <a:off x="6793557" y="48777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1.8 points lower</a:t>
            </a:r>
            <a:endParaRPr lang="en-US" sz="1275" dirty="0"/>
          </a:p>
        </p:txBody>
      </p:sp>
      <p:sp>
        <p:nvSpPr>
          <p:cNvPr id="26" name="Text 24"/>
          <p:cNvSpPr txBox="1"/>
          <p:nvPr/>
        </p:nvSpPr>
        <p:spPr>
          <a:xfrm>
            <a:off x="762000" y="52149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7" name="Text 25"/>
          <p:cNvSpPr txBox="1"/>
          <p:nvPr/>
        </p:nvSpPr>
        <p:spPr>
          <a:xfrm>
            <a:off x="4667250" y="52149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68.1</a:t>
            </a:r>
            <a:endParaRPr lang="en-US" sz="1350" dirty="0"/>
          </a:p>
        </p:txBody>
      </p:sp>
      <p:sp>
        <p:nvSpPr>
          <p:cNvPr id="28" name="Text 26"/>
          <p:cNvSpPr txBox="1"/>
          <p:nvPr/>
        </p:nvSpPr>
        <p:spPr>
          <a:xfrm>
            <a:off x="6713041" y="5220623"/>
            <a:ext cx="125794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16.3 points lower</a:t>
            </a:r>
            <a:endParaRPr lang="en-US" sz="1275" dirty="0"/>
          </a:p>
        </p:txBody>
      </p:sp>
      <p:sp>
        <p:nvSpPr>
          <p:cNvPr id="29" name="Text 27"/>
          <p:cNvSpPr txBox="1"/>
          <p:nvPr/>
        </p:nvSpPr>
        <p:spPr>
          <a:xfrm>
            <a:off x="2157561" y="5628293"/>
            <a:ext cx="126182"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0</a:t>
            </a:r>
            <a:endParaRPr lang="en-US" sz="1050" dirty="0"/>
          </a:p>
        </p:txBody>
      </p:sp>
      <p:sp>
        <p:nvSpPr>
          <p:cNvPr id="30" name="Text 28"/>
          <p:cNvSpPr txBox="1"/>
          <p:nvPr/>
        </p:nvSpPr>
        <p:spPr>
          <a:xfrm>
            <a:off x="3005510"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25</a:t>
            </a:r>
            <a:endParaRPr lang="en-US" sz="1050" dirty="0"/>
          </a:p>
        </p:txBody>
      </p:sp>
      <p:sp>
        <p:nvSpPr>
          <p:cNvPr id="31" name="Text 29"/>
          <p:cNvSpPr txBox="1"/>
          <p:nvPr/>
        </p:nvSpPr>
        <p:spPr>
          <a:xfrm>
            <a:off x="3886572"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50</a:t>
            </a:r>
            <a:endParaRPr lang="en-US" sz="1050" dirty="0"/>
          </a:p>
        </p:txBody>
      </p:sp>
      <p:sp>
        <p:nvSpPr>
          <p:cNvPr id="32" name="Text 30"/>
          <p:cNvSpPr txBox="1"/>
          <p:nvPr/>
        </p:nvSpPr>
        <p:spPr>
          <a:xfrm>
            <a:off x="4767635"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75</a:t>
            </a:r>
            <a:endParaRPr lang="en-US" sz="1050" dirty="0"/>
          </a:p>
        </p:txBody>
      </p:sp>
      <p:sp>
        <p:nvSpPr>
          <p:cNvPr id="33" name="Text 31"/>
          <p:cNvSpPr txBox="1"/>
          <p:nvPr/>
        </p:nvSpPr>
        <p:spPr>
          <a:xfrm>
            <a:off x="5615583" y="5628293"/>
            <a:ext cx="263938"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100</a:t>
            </a:r>
            <a:endParaRPr lang="en-US" sz="1050" dirty="0"/>
          </a:p>
        </p:txBody>
      </p:sp>
      <p:sp>
        <p:nvSpPr>
          <p:cNvPr id="34" name="Text 32"/>
          <p:cNvSpPr txBox="1"/>
          <p:nvPr/>
        </p:nvSpPr>
        <p:spPr>
          <a:xfrm>
            <a:off x="8286750" y="2557909"/>
            <a:ext cx="3283256"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Seven kinds of skin lesion, and two thirds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of the images show harmless moles. This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is the hardest of the three tasks.</a:t>
            </a:r>
            <a:endParaRPr lang="en-US" sz="1425" dirty="0"/>
          </a:p>
        </p:txBody>
      </p:sp>
      <p:sp>
        <p:nvSpPr>
          <p:cNvPr id="35" name="Text 33"/>
          <p:cNvSpPr txBox="1"/>
          <p:nvPr/>
        </p:nvSpPr>
        <p:spPr>
          <a:xfrm>
            <a:off x="8286750" y="3505646"/>
            <a:ext cx="3254002"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all 7,007 images, LoRA is 1.6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ahead of VPT-deep and 1.8 points behind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36" name="Text 34"/>
          <p:cNvSpPr txBox="1"/>
          <p:nvPr/>
        </p:nvSpPr>
        <p:spPr>
          <a:xfrm>
            <a:off x="8286750" y="4453384"/>
            <a:ext cx="3126153"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1,000 images, LoRA is 0.3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behind VPT-deep and 1.9 points behind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37" name="Text 35"/>
          <p:cNvSpPr txBox="1"/>
          <p:nvPr/>
        </p:nvSpPr>
        <p:spPr>
          <a:xfrm>
            <a:off x="762000" y="6096000"/>
            <a:ext cx="10833175"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My runs: ViT-B/16 (ImageNet-21k), MedMNIST+ 224 × 224, balanced accuracy on the test set (the mean per-class recall), bars start at 0. Each method was trained once with 1,000</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images and once with the full training set; there are no points in between.</a:t>
            </a:r>
            <a:endParaRPr lang="en-US" sz="1125" dirty="0"/>
          </a:p>
        </p:txBody>
      </p:sp>
      <p:sp>
        <p:nvSpPr>
          <p:cNvPr id="38" name="Text 3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45</a:t>
            </a:r>
            <a:endParaRPr lang="en-US" sz="1125"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33534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and LoRA on my three datasets</a:t>
            </a:r>
            <a:endParaRPr lang="en-US" sz="2625" dirty="0"/>
          </a:p>
        </p:txBody>
      </p:sp>
      <p:sp>
        <p:nvSpPr>
          <p:cNvPr id="3" name="Text 1"/>
          <p:cNvSpPr txBox="1"/>
          <p:nvPr/>
        </p:nvSpPr>
        <p:spPr>
          <a:xfrm>
            <a:off x="2190750" y="1683038"/>
            <a:ext cx="2510278"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Balanced accuracy on the test set (%)</a:t>
            </a:r>
            <a:endParaRPr lang="en-US" sz="1200" dirty="0"/>
          </a:p>
        </p:txBody>
      </p:sp>
      <p:sp>
        <p:nvSpPr>
          <p:cNvPr id="4" name="Text 2"/>
          <p:cNvSpPr txBox="1"/>
          <p:nvPr/>
        </p:nvSpPr>
        <p:spPr>
          <a:xfrm>
            <a:off x="6342906" y="1667798"/>
            <a:ext cx="1642884"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Against full fine-tuning</a:t>
            </a:r>
            <a:endParaRPr lang="en-US" sz="1275" dirty="0"/>
          </a:p>
        </p:txBody>
      </p:sp>
      <p:sp>
        <p:nvSpPr>
          <p:cNvPr id="5" name="Text 3"/>
          <p:cNvSpPr txBox="1"/>
          <p:nvPr/>
        </p:nvSpPr>
        <p:spPr>
          <a:xfrm>
            <a:off x="762000" y="2134523"/>
            <a:ext cx="1602796"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1,000 training images</a:t>
            </a:r>
            <a:endParaRPr lang="en-US" sz="1275" dirty="0"/>
          </a:p>
        </p:txBody>
      </p:sp>
      <p:sp>
        <p:nvSpPr>
          <p:cNvPr id="6" name="Text 4"/>
          <p:cNvSpPr txBox="1"/>
          <p:nvPr/>
        </p:nvSpPr>
        <p:spPr>
          <a:xfrm>
            <a:off x="762000" y="24336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7" name="Text 5"/>
          <p:cNvSpPr txBox="1"/>
          <p:nvPr/>
        </p:nvSpPr>
        <p:spPr>
          <a:xfrm>
            <a:off x="5720655" y="24336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98.0</a:t>
            </a:r>
            <a:endParaRPr lang="en-US" sz="1350" dirty="0"/>
          </a:p>
        </p:txBody>
      </p:sp>
      <p:sp>
        <p:nvSpPr>
          <p:cNvPr id="8" name="Text 6"/>
          <p:cNvSpPr txBox="1"/>
          <p:nvPr/>
        </p:nvSpPr>
        <p:spPr>
          <a:xfrm>
            <a:off x="762000" y="27765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5727353" y="27765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98.2</a:t>
            </a:r>
            <a:endParaRPr lang="en-US" sz="1350" dirty="0"/>
          </a:p>
        </p:txBody>
      </p:sp>
      <p:sp>
        <p:nvSpPr>
          <p:cNvPr id="10" name="Text 8"/>
          <p:cNvSpPr txBox="1"/>
          <p:nvPr/>
        </p:nvSpPr>
        <p:spPr>
          <a:xfrm>
            <a:off x="6740128" y="2782223"/>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0.2 points higher</a:t>
            </a:r>
            <a:endParaRPr lang="en-US" sz="1275" dirty="0"/>
          </a:p>
        </p:txBody>
      </p:sp>
      <p:sp>
        <p:nvSpPr>
          <p:cNvPr id="11" name="Text 9"/>
          <p:cNvSpPr txBox="1"/>
          <p:nvPr/>
        </p:nvSpPr>
        <p:spPr>
          <a:xfrm>
            <a:off x="762000" y="31194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2" name="Text 10"/>
          <p:cNvSpPr txBox="1"/>
          <p:nvPr/>
        </p:nvSpPr>
        <p:spPr>
          <a:xfrm>
            <a:off x="5734943" y="31194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98.4</a:t>
            </a:r>
            <a:endParaRPr lang="en-US" sz="1350" dirty="0"/>
          </a:p>
        </p:txBody>
      </p:sp>
      <p:sp>
        <p:nvSpPr>
          <p:cNvPr id="13" name="Text 11"/>
          <p:cNvSpPr txBox="1"/>
          <p:nvPr/>
        </p:nvSpPr>
        <p:spPr>
          <a:xfrm>
            <a:off x="6740128" y="3125123"/>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0.4 points higher</a:t>
            </a:r>
            <a:endParaRPr lang="en-US" sz="1275" dirty="0"/>
          </a:p>
        </p:txBody>
      </p:sp>
      <p:sp>
        <p:nvSpPr>
          <p:cNvPr id="14" name="Text 12"/>
          <p:cNvSpPr txBox="1"/>
          <p:nvPr/>
        </p:nvSpPr>
        <p:spPr>
          <a:xfrm>
            <a:off x="762000" y="34623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5" name="Text 13"/>
          <p:cNvSpPr txBox="1"/>
          <p:nvPr/>
        </p:nvSpPr>
        <p:spPr>
          <a:xfrm>
            <a:off x="5653980" y="3462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96.1</a:t>
            </a:r>
            <a:endParaRPr lang="en-US" sz="1350" dirty="0"/>
          </a:p>
        </p:txBody>
      </p:sp>
      <p:sp>
        <p:nvSpPr>
          <p:cNvPr id="16" name="Text 14"/>
          <p:cNvSpPr txBox="1"/>
          <p:nvPr/>
        </p:nvSpPr>
        <p:spPr>
          <a:xfrm>
            <a:off x="6793557" y="34680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1.9 points lower</a:t>
            </a:r>
            <a:endParaRPr lang="en-US" sz="1275" dirty="0"/>
          </a:p>
        </p:txBody>
      </p:sp>
      <p:sp>
        <p:nvSpPr>
          <p:cNvPr id="17" name="Text 15"/>
          <p:cNvSpPr txBox="1"/>
          <p:nvPr/>
        </p:nvSpPr>
        <p:spPr>
          <a:xfrm>
            <a:off x="762000" y="3887123"/>
            <a:ext cx="1908179"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All 11,959 training images</a:t>
            </a:r>
            <a:endParaRPr lang="en-US" sz="1275" dirty="0"/>
          </a:p>
        </p:txBody>
      </p:sp>
      <p:sp>
        <p:nvSpPr>
          <p:cNvPr id="18" name="Text 16"/>
          <p:cNvSpPr txBox="1"/>
          <p:nvPr/>
        </p:nvSpPr>
        <p:spPr>
          <a:xfrm>
            <a:off x="762000" y="41862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9" name="Text 17"/>
          <p:cNvSpPr txBox="1"/>
          <p:nvPr/>
        </p:nvSpPr>
        <p:spPr>
          <a:xfrm>
            <a:off x="5762625" y="4186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99.2</a:t>
            </a:r>
            <a:endParaRPr lang="en-US" sz="1350" dirty="0"/>
          </a:p>
        </p:txBody>
      </p:sp>
      <p:sp>
        <p:nvSpPr>
          <p:cNvPr id="20" name="Text 18"/>
          <p:cNvSpPr txBox="1"/>
          <p:nvPr/>
        </p:nvSpPr>
        <p:spPr>
          <a:xfrm>
            <a:off x="762000" y="45291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21" name="Text 19"/>
          <p:cNvSpPr txBox="1"/>
          <p:nvPr/>
        </p:nvSpPr>
        <p:spPr>
          <a:xfrm>
            <a:off x="5759648" y="45291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99.1</a:t>
            </a:r>
            <a:endParaRPr lang="en-US" sz="1350" dirty="0"/>
          </a:p>
        </p:txBody>
      </p:sp>
      <p:sp>
        <p:nvSpPr>
          <p:cNvPr id="22" name="Text 20"/>
          <p:cNvSpPr txBox="1"/>
          <p:nvPr/>
        </p:nvSpPr>
        <p:spPr>
          <a:xfrm>
            <a:off x="6793557" y="45348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0.1 points lower</a:t>
            </a:r>
            <a:endParaRPr lang="en-US" sz="1275" dirty="0"/>
          </a:p>
        </p:txBody>
      </p:sp>
      <p:sp>
        <p:nvSpPr>
          <p:cNvPr id="23" name="Text 21"/>
          <p:cNvSpPr txBox="1"/>
          <p:nvPr/>
        </p:nvSpPr>
        <p:spPr>
          <a:xfrm>
            <a:off x="762000" y="48720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4" name="Text 22"/>
          <p:cNvSpPr txBox="1"/>
          <p:nvPr/>
        </p:nvSpPr>
        <p:spPr>
          <a:xfrm>
            <a:off x="5755928" y="48720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99.0</a:t>
            </a:r>
            <a:endParaRPr lang="en-US" sz="1350" dirty="0"/>
          </a:p>
        </p:txBody>
      </p:sp>
      <p:sp>
        <p:nvSpPr>
          <p:cNvPr id="25" name="Text 23"/>
          <p:cNvSpPr txBox="1"/>
          <p:nvPr/>
        </p:nvSpPr>
        <p:spPr>
          <a:xfrm>
            <a:off x="6793557" y="48777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0.2 points lower</a:t>
            </a:r>
            <a:endParaRPr lang="en-US" sz="1275" dirty="0"/>
          </a:p>
        </p:txBody>
      </p:sp>
      <p:sp>
        <p:nvSpPr>
          <p:cNvPr id="26" name="Text 24"/>
          <p:cNvSpPr txBox="1"/>
          <p:nvPr/>
        </p:nvSpPr>
        <p:spPr>
          <a:xfrm>
            <a:off x="762000" y="52149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7" name="Text 25"/>
          <p:cNvSpPr txBox="1"/>
          <p:nvPr/>
        </p:nvSpPr>
        <p:spPr>
          <a:xfrm>
            <a:off x="5699671" y="52149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97.4</a:t>
            </a:r>
            <a:endParaRPr lang="en-US" sz="1350" dirty="0"/>
          </a:p>
        </p:txBody>
      </p:sp>
      <p:sp>
        <p:nvSpPr>
          <p:cNvPr id="28" name="Text 26"/>
          <p:cNvSpPr txBox="1"/>
          <p:nvPr/>
        </p:nvSpPr>
        <p:spPr>
          <a:xfrm>
            <a:off x="6793557" y="52206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1.8 points lower</a:t>
            </a:r>
            <a:endParaRPr lang="en-US" sz="1275" dirty="0"/>
          </a:p>
        </p:txBody>
      </p:sp>
      <p:sp>
        <p:nvSpPr>
          <p:cNvPr id="29" name="Text 27"/>
          <p:cNvSpPr txBox="1"/>
          <p:nvPr/>
        </p:nvSpPr>
        <p:spPr>
          <a:xfrm>
            <a:off x="2157561" y="5628293"/>
            <a:ext cx="126182"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0</a:t>
            </a:r>
            <a:endParaRPr lang="en-US" sz="1050" dirty="0"/>
          </a:p>
        </p:txBody>
      </p:sp>
      <p:sp>
        <p:nvSpPr>
          <p:cNvPr id="30" name="Text 28"/>
          <p:cNvSpPr txBox="1"/>
          <p:nvPr/>
        </p:nvSpPr>
        <p:spPr>
          <a:xfrm>
            <a:off x="3005510"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25</a:t>
            </a:r>
            <a:endParaRPr lang="en-US" sz="1050" dirty="0"/>
          </a:p>
        </p:txBody>
      </p:sp>
      <p:sp>
        <p:nvSpPr>
          <p:cNvPr id="31" name="Text 29"/>
          <p:cNvSpPr txBox="1"/>
          <p:nvPr/>
        </p:nvSpPr>
        <p:spPr>
          <a:xfrm>
            <a:off x="3886572"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50</a:t>
            </a:r>
            <a:endParaRPr lang="en-US" sz="1050" dirty="0"/>
          </a:p>
        </p:txBody>
      </p:sp>
      <p:sp>
        <p:nvSpPr>
          <p:cNvPr id="32" name="Text 30"/>
          <p:cNvSpPr txBox="1"/>
          <p:nvPr/>
        </p:nvSpPr>
        <p:spPr>
          <a:xfrm>
            <a:off x="4767635"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75</a:t>
            </a:r>
            <a:endParaRPr lang="en-US" sz="1050" dirty="0"/>
          </a:p>
        </p:txBody>
      </p:sp>
      <p:sp>
        <p:nvSpPr>
          <p:cNvPr id="33" name="Text 31"/>
          <p:cNvSpPr txBox="1"/>
          <p:nvPr/>
        </p:nvSpPr>
        <p:spPr>
          <a:xfrm>
            <a:off x="5615583" y="5628293"/>
            <a:ext cx="263938"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100</a:t>
            </a:r>
            <a:endParaRPr lang="en-US" sz="1050" dirty="0"/>
          </a:p>
        </p:txBody>
      </p:sp>
      <p:sp>
        <p:nvSpPr>
          <p:cNvPr id="34" name="Text 32"/>
          <p:cNvSpPr txBox="1"/>
          <p:nvPr/>
        </p:nvSpPr>
        <p:spPr>
          <a:xfrm>
            <a:off x="8286750" y="2557909"/>
            <a:ext cx="2973538" cy="1085850"/>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Eight kinds of blood cell under a</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microscope. Every method does well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here, so the bars are almost the same</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length.</a:t>
            </a:r>
            <a:endParaRPr lang="en-US" sz="1425" dirty="0"/>
          </a:p>
        </p:txBody>
      </p:sp>
      <p:sp>
        <p:nvSpPr>
          <p:cNvPr id="35" name="Text 33"/>
          <p:cNvSpPr txBox="1"/>
          <p:nvPr/>
        </p:nvSpPr>
        <p:spPr>
          <a:xfrm>
            <a:off x="8286750" y="3777109"/>
            <a:ext cx="3251061"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all 11,959 images, LoRA is 0.1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behind VPT-deep and 0.2 points behind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36" name="Text 34"/>
          <p:cNvSpPr txBox="1"/>
          <p:nvPr/>
        </p:nvSpPr>
        <p:spPr>
          <a:xfrm>
            <a:off x="8286750" y="4724846"/>
            <a:ext cx="3187601"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1,000 images, LoRA is 0.2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ahead of VPT-deep and 0.4 points ahead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of full fine-tuning.</a:t>
            </a:r>
            <a:endParaRPr lang="en-US" sz="1425" dirty="0"/>
          </a:p>
        </p:txBody>
      </p:sp>
      <p:sp>
        <p:nvSpPr>
          <p:cNvPr id="37" name="Text 35"/>
          <p:cNvSpPr txBox="1"/>
          <p:nvPr/>
        </p:nvSpPr>
        <p:spPr>
          <a:xfrm>
            <a:off x="762000" y="6096000"/>
            <a:ext cx="10833175"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My runs: ViT-B/16 (ImageNet-21k), MedMNIST+ 224 × 224, balanced accuracy on the test set (the mean per-class recall), bars start at 0. Each method was trained once with 1,000</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images and once with the full training set; there are no points in between.</a:t>
            </a:r>
            <a:endParaRPr lang="en-US" sz="1125" dirty="0"/>
          </a:p>
        </p:txBody>
      </p:sp>
      <p:sp>
        <p:nvSpPr>
          <p:cNvPr id="38" name="Text 3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45</a:t>
            </a:r>
            <a:endParaRPr lang="en-US" sz="1125"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335345"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VPT and LoRA on my three datasets</a:t>
            </a:r>
            <a:endParaRPr lang="en-US" sz="2625" dirty="0"/>
          </a:p>
        </p:txBody>
      </p:sp>
      <p:sp>
        <p:nvSpPr>
          <p:cNvPr id="3" name="Text 1"/>
          <p:cNvSpPr txBox="1"/>
          <p:nvPr/>
        </p:nvSpPr>
        <p:spPr>
          <a:xfrm>
            <a:off x="2190750" y="1683038"/>
            <a:ext cx="2510278" cy="182880"/>
          </a:xfrm>
          <a:prstGeom prst="rect">
            <a:avLst/>
          </a:prstGeom>
          <a:noFill/>
          <a:ln/>
        </p:spPr>
        <p:txBody>
          <a:bodyPr wrap="none" lIns="0" tIns="0" rIns="0" bIns="0" rtlCol="0" anchor="t"/>
          <a:lstStyle/>
          <a:p>
            <a:pPr algn="l" indent="0" marL="0">
              <a:lnSpc>
                <a:spcPts val="1440"/>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Balanced accuracy on the test set (%)</a:t>
            </a:r>
            <a:endParaRPr lang="en-US" sz="1200" dirty="0"/>
          </a:p>
        </p:txBody>
      </p:sp>
      <p:sp>
        <p:nvSpPr>
          <p:cNvPr id="4" name="Text 2"/>
          <p:cNvSpPr txBox="1"/>
          <p:nvPr/>
        </p:nvSpPr>
        <p:spPr>
          <a:xfrm>
            <a:off x="6342906" y="1667798"/>
            <a:ext cx="1642884"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Against full fine-tuning</a:t>
            </a:r>
            <a:endParaRPr lang="en-US" sz="1275" dirty="0"/>
          </a:p>
        </p:txBody>
      </p:sp>
      <p:sp>
        <p:nvSpPr>
          <p:cNvPr id="5" name="Text 3"/>
          <p:cNvSpPr txBox="1"/>
          <p:nvPr/>
        </p:nvSpPr>
        <p:spPr>
          <a:xfrm>
            <a:off x="762000" y="2134523"/>
            <a:ext cx="1602796"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1,000 training images</a:t>
            </a:r>
            <a:endParaRPr lang="en-US" sz="1275" dirty="0"/>
          </a:p>
        </p:txBody>
      </p:sp>
      <p:sp>
        <p:nvSpPr>
          <p:cNvPr id="6" name="Text 4"/>
          <p:cNvSpPr txBox="1"/>
          <p:nvPr/>
        </p:nvSpPr>
        <p:spPr>
          <a:xfrm>
            <a:off x="762000" y="24336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7" name="Text 5"/>
          <p:cNvSpPr txBox="1"/>
          <p:nvPr/>
        </p:nvSpPr>
        <p:spPr>
          <a:xfrm>
            <a:off x="5558730" y="24336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93.4</a:t>
            </a:r>
            <a:endParaRPr lang="en-US" sz="1350" dirty="0"/>
          </a:p>
        </p:txBody>
      </p:sp>
      <p:sp>
        <p:nvSpPr>
          <p:cNvPr id="8" name="Text 6"/>
          <p:cNvSpPr txBox="1"/>
          <p:nvPr/>
        </p:nvSpPr>
        <p:spPr>
          <a:xfrm>
            <a:off x="762000" y="27765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9" name="Text 7"/>
          <p:cNvSpPr txBox="1"/>
          <p:nvPr/>
        </p:nvSpPr>
        <p:spPr>
          <a:xfrm>
            <a:off x="5428208" y="27765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89.7</a:t>
            </a:r>
            <a:endParaRPr lang="en-US" sz="1350" dirty="0"/>
          </a:p>
        </p:txBody>
      </p:sp>
      <p:sp>
        <p:nvSpPr>
          <p:cNvPr id="10" name="Text 8"/>
          <p:cNvSpPr txBox="1"/>
          <p:nvPr/>
        </p:nvSpPr>
        <p:spPr>
          <a:xfrm>
            <a:off x="6793557" y="27822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3.7 points lower</a:t>
            </a:r>
            <a:endParaRPr lang="en-US" sz="1275" dirty="0"/>
          </a:p>
        </p:txBody>
      </p:sp>
      <p:sp>
        <p:nvSpPr>
          <p:cNvPr id="11" name="Text 9"/>
          <p:cNvSpPr txBox="1"/>
          <p:nvPr/>
        </p:nvSpPr>
        <p:spPr>
          <a:xfrm>
            <a:off x="762000" y="31194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2" name="Text 10"/>
          <p:cNvSpPr txBox="1"/>
          <p:nvPr/>
        </p:nvSpPr>
        <p:spPr>
          <a:xfrm>
            <a:off x="5537746" y="31194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92.8</a:t>
            </a:r>
            <a:endParaRPr lang="en-US" sz="1350" dirty="0"/>
          </a:p>
        </p:txBody>
      </p:sp>
      <p:sp>
        <p:nvSpPr>
          <p:cNvPr id="13" name="Text 11"/>
          <p:cNvSpPr txBox="1"/>
          <p:nvPr/>
        </p:nvSpPr>
        <p:spPr>
          <a:xfrm>
            <a:off x="6793557" y="31251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0.6 points lower</a:t>
            </a:r>
            <a:endParaRPr lang="en-US" sz="1275" dirty="0"/>
          </a:p>
        </p:txBody>
      </p:sp>
      <p:sp>
        <p:nvSpPr>
          <p:cNvPr id="14" name="Text 12"/>
          <p:cNvSpPr txBox="1"/>
          <p:nvPr/>
        </p:nvSpPr>
        <p:spPr>
          <a:xfrm>
            <a:off x="762000" y="34623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5" name="Text 13"/>
          <p:cNvSpPr txBox="1"/>
          <p:nvPr/>
        </p:nvSpPr>
        <p:spPr>
          <a:xfrm>
            <a:off x="5410200" y="34623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89.2</a:t>
            </a:r>
            <a:endParaRPr lang="en-US" sz="1350" dirty="0"/>
          </a:p>
        </p:txBody>
      </p:sp>
      <p:sp>
        <p:nvSpPr>
          <p:cNvPr id="16" name="Text 14"/>
          <p:cNvSpPr txBox="1"/>
          <p:nvPr/>
        </p:nvSpPr>
        <p:spPr>
          <a:xfrm>
            <a:off x="6793557" y="34680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4.2 points lower</a:t>
            </a:r>
            <a:endParaRPr lang="en-US" sz="1275" dirty="0"/>
          </a:p>
        </p:txBody>
      </p:sp>
      <p:sp>
        <p:nvSpPr>
          <p:cNvPr id="17" name="Text 15"/>
          <p:cNvSpPr txBox="1"/>
          <p:nvPr/>
        </p:nvSpPr>
        <p:spPr>
          <a:xfrm>
            <a:off x="762000" y="3887123"/>
            <a:ext cx="1821811"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All 4,708 training images</a:t>
            </a:r>
            <a:endParaRPr lang="en-US" sz="1275" dirty="0"/>
          </a:p>
        </p:txBody>
      </p:sp>
      <p:sp>
        <p:nvSpPr>
          <p:cNvPr id="18" name="Text 16"/>
          <p:cNvSpPr txBox="1"/>
          <p:nvPr/>
        </p:nvSpPr>
        <p:spPr>
          <a:xfrm>
            <a:off x="762000" y="41862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9" name="Text 17"/>
          <p:cNvSpPr txBox="1"/>
          <p:nvPr/>
        </p:nvSpPr>
        <p:spPr>
          <a:xfrm>
            <a:off x="5554861" y="41862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93.3</a:t>
            </a:r>
            <a:endParaRPr lang="en-US" sz="1350" dirty="0"/>
          </a:p>
        </p:txBody>
      </p:sp>
      <p:sp>
        <p:nvSpPr>
          <p:cNvPr id="20" name="Text 18"/>
          <p:cNvSpPr txBox="1"/>
          <p:nvPr/>
        </p:nvSpPr>
        <p:spPr>
          <a:xfrm>
            <a:off x="762000" y="45291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21" name="Text 19"/>
          <p:cNvSpPr txBox="1"/>
          <p:nvPr/>
        </p:nvSpPr>
        <p:spPr>
          <a:xfrm>
            <a:off x="5583436" y="45291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94.1</a:t>
            </a:r>
            <a:endParaRPr lang="en-US" sz="1350" dirty="0"/>
          </a:p>
        </p:txBody>
      </p:sp>
      <p:sp>
        <p:nvSpPr>
          <p:cNvPr id="22" name="Text 20"/>
          <p:cNvSpPr txBox="1"/>
          <p:nvPr/>
        </p:nvSpPr>
        <p:spPr>
          <a:xfrm>
            <a:off x="6740128" y="4534823"/>
            <a:ext cx="1229773"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0.8 points higher</a:t>
            </a:r>
            <a:endParaRPr lang="en-US" sz="1275" dirty="0"/>
          </a:p>
        </p:txBody>
      </p:sp>
      <p:sp>
        <p:nvSpPr>
          <p:cNvPr id="23" name="Text 21"/>
          <p:cNvSpPr txBox="1"/>
          <p:nvPr/>
        </p:nvSpPr>
        <p:spPr>
          <a:xfrm>
            <a:off x="762000" y="48720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24" name="Text 22"/>
          <p:cNvSpPr txBox="1"/>
          <p:nvPr/>
        </p:nvSpPr>
        <p:spPr>
          <a:xfrm>
            <a:off x="5548313" y="48720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93.1</a:t>
            </a:r>
            <a:endParaRPr lang="en-US" sz="1350" dirty="0"/>
          </a:p>
        </p:txBody>
      </p:sp>
      <p:sp>
        <p:nvSpPr>
          <p:cNvPr id="25" name="Text 23"/>
          <p:cNvSpPr txBox="1"/>
          <p:nvPr/>
        </p:nvSpPr>
        <p:spPr>
          <a:xfrm>
            <a:off x="6793557" y="48777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0.2 points lower</a:t>
            </a:r>
            <a:endParaRPr lang="en-US" sz="1275" dirty="0"/>
          </a:p>
        </p:txBody>
      </p:sp>
      <p:sp>
        <p:nvSpPr>
          <p:cNvPr id="26" name="Text 24"/>
          <p:cNvSpPr txBox="1"/>
          <p:nvPr/>
        </p:nvSpPr>
        <p:spPr>
          <a:xfrm>
            <a:off x="762000" y="52149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7" name="Text 25"/>
          <p:cNvSpPr txBox="1"/>
          <p:nvPr/>
        </p:nvSpPr>
        <p:spPr>
          <a:xfrm>
            <a:off x="5470178" y="5214908"/>
            <a:ext cx="380643"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90.9</a:t>
            </a:r>
            <a:endParaRPr lang="en-US" sz="1350" dirty="0"/>
          </a:p>
        </p:txBody>
      </p:sp>
      <p:sp>
        <p:nvSpPr>
          <p:cNvPr id="28" name="Text 26"/>
          <p:cNvSpPr txBox="1"/>
          <p:nvPr/>
        </p:nvSpPr>
        <p:spPr>
          <a:xfrm>
            <a:off x="6793557" y="5220623"/>
            <a:ext cx="1174206"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2.4 points lower</a:t>
            </a:r>
            <a:endParaRPr lang="en-US" sz="1275" dirty="0"/>
          </a:p>
        </p:txBody>
      </p:sp>
      <p:sp>
        <p:nvSpPr>
          <p:cNvPr id="29" name="Text 27"/>
          <p:cNvSpPr txBox="1"/>
          <p:nvPr/>
        </p:nvSpPr>
        <p:spPr>
          <a:xfrm>
            <a:off x="2157561" y="5628293"/>
            <a:ext cx="126182"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0</a:t>
            </a:r>
            <a:endParaRPr lang="en-US" sz="1050" dirty="0"/>
          </a:p>
        </p:txBody>
      </p:sp>
      <p:sp>
        <p:nvSpPr>
          <p:cNvPr id="30" name="Text 28"/>
          <p:cNvSpPr txBox="1"/>
          <p:nvPr/>
        </p:nvSpPr>
        <p:spPr>
          <a:xfrm>
            <a:off x="3005510"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25</a:t>
            </a:r>
            <a:endParaRPr lang="en-US" sz="1050" dirty="0"/>
          </a:p>
        </p:txBody>
      </p:sp>
      <p:sp>
        <p:nvSpPr>
          <p:cNvPr id="31" name="Text 29"/>
          <p:cNvSpPr txBox="1"/>
          <p:nvPr/>
        </p:nvSpPr>
        <p:spPr>
          <a:xfrm>
            <a:off x="3886572"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50</a:t>
            </a:r>
            <a:endParaRPr lang="en-US" sz="1050" dirty="0"/>
          </a:p>
        </p:txBody>
      </p:sp>
      <p:sp>
        <p:nvSpPr>
          <p:cNvPr id="32" name="Text 30"/>
          <p:cNvSpPr txBox="1"/>
          <p:nvPr/>
        </p:nvSpPr>
        <p:spPr>
          <a:xfrm>
            <a:off x="4767635" y="5628293"/>
            <a:ext cx="195060"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75</a:t>
            </a:r>
            <a:endParaRPr lang="en-US" sz="1050" dirty="0"/>
          </a:p>
        </p:txBody>
      </p:sp>
      <p:sp>
        <p:nvSpPr>
          <p:cNvPr id="33" name="Text 31"/>
          <p:cNvSpPr txBox="1"/>
          <p:nvPr/>
        </p:nvSpPr>
        <p:spPr>
          <a:xfrm>
            <a:off x="5615583" y="5628293"/>
            <a:ext cx="263938" cy="160020"/>
          </a:xfrm>
          <a:prstGeom prst="rect">
            <a:avLst/>
          </a:prstGeom>
          <a:noFill/>
          <a:ln/>
        </p:spPr>
        <p:txBody>
          <a:bodyPr wrap="none" lIns="0" tIns="0" rIns="0" bIns="0" rtlCol="0" anchor="t"/>
          <a:lstStyle/>
          <a:p>
            <a:pPr algn="l" indent="0" marL="0">
              <a:lnSpc>
                <a:spcPts val="1260"/>
              </a:lnSpc>
              <a:buNone/>
            </a:pPr>
            <a:r>
              <a:rPr lang="en-US" sz="1050" dirty="0">
                <a:solidFill>
                  <a:srgbClr val="777E86"/>
                </a:solidFill>
                <a:latin typeface="Source Sans 3 ExtraLight" pitchFamily="34" charset="0"/>
                <a:ea typeface="Source Sans 3 ExtraLight" pitchFamily="34" charset="-122"/>
                <a:cs typeface="Source Sans 3 ExtraLight" pitchFamily="34" charset="-120"/>
              </a:rPr>
              <a:t>100</a:t>
            </a:r>
            <a:endParaRPr lang="en-US" sz="1050" dirty="0"/>
          </a:p>
        </p:txBody>
      </p:sp>
      <p:sp>
        <p:nvSpPr>
          <p:cNvPr id="34" name="Text 32"/>
          <p:cNvSpPr txBox="1"/>
          <p:nvPr/>
        </p:nvSpPr>
        <p:spPr>
          <a:xfrm>
            <a:off x="8286750" y="2557909"/>
            <a:ext cx="3213294" cy="542925"/>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Chest X-rays of children, labelled normal</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or pneumonia.</a:t>
            </a:r>
            <a:endParaRPr lang="en-US" sz="1425" dirty="0"/>
          </a:p>
        </p:txBody>
      </p:sp>
      <p:sp>
        <p:nvSpPr>
          <p:cNvPr id="35" name="Text 33"/>
          <p:cNvSpPr txBox="1"/>
          <p:nvPr/>
        </p:nvSpPr>
        <p:spPr>
          <a:xfrm>
            <a:off x="8286750" y="3234184"/>
            <a:ext cx="3157418"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all 4,708 images, LoRA is 1.0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behind VPT-deep and 0.2 points behind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36" name="Text 34"/>
          <p:cNvSpPr txBox="1"/>
          <p:nvPr/>
        </p:nvSpPr>
        <p:spPr>
          <a:xfrm>
            <a:off x="8286750" y="4181921"/>
            <a:ext cx="3254002" cy="814388"/>
          </a:xfrm>
          <a:prstGeom prst="rect">
            <a:avLst/>
          </a:prstGeom>
          <a:noFill/>
          <a:ln/>
        </p:spPr>
        <p:txBody>
          <a:bodyPr wrap="none" lIns="0" tIns="0" rIns="0" bIns="0" rtlCol="0" anchor="t"/>
          <a:lstStyle/>
          <a:p>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With 1,000 images, LoRA is 3.1 points</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ahead of VPT-deep and 0.6 points behind</a:t>
            </a:r>
            <a:br/>
            <a:pPr algn="l" indent="0" marL="0">
              <a:lnSpc>
                <a:spcPts val="2138"/>
              </a:lnSpc>
              <a:buNone/>
            </a:pPr>
            <a:r>
              <a:rPr lang="en-US" sz="1425"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425" dirty="0"/>
          </a:p>
        </p:txBody>
      </p:sp>
      <p:sp>
        <p:nvSpPr>
          <p:cNvPr id="37" name="Text 35"/>
          <p:cNvSpPr txBox="1"/>
          <p:nvPr/>
        </p:nvSpPr>
        <p:spPr>
          <a:xfrm>
            <a:off x="762000" y="6096000"/>
            <a:ext cx="10833175"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My runs: ViT-B/16 (ImageNet-21k), MedMNIST+ 224 × 224, balanced accuracy on the test set (the mean per-class recall), bars start at 0. Each method was trained once with 1,000</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images and once with the full training set; there are no points in between.</a:t>
            </a:r>
            <a:endParaRPr lang="en-US" sz="1125" dirty="0"/>
          </a:p>
        </p:txBody>
      </p:sp>
      <p:sp>
        <p:nvSpPr>
          <p:cNvPr id="38" name="Text 36"/>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45</a:t>
            </a:r>
            <a:endParaRPr lang="en-US" sz="1125"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945957"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each method costs on skin lesions</a:t>
            </a:r>
            <a:endParaRPr lang="en-US" sz="2625" dirty="0"/>
          </a:p>
        </p:txBody>
      </p:sp>
      <p:sp>
        <p:nvSpPr>
          <p:cNvPr id="3" name="Text 1"/>
          <p:cNvSpPr txBox="1"/>
          <p:nvPr/>
        </p:nvSpPr>
        <p:spPr>
          <a:xfrm>
            <a:off x="762000" y="1686848"/>
            <a:ext cx="1760518"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Stored for all three tasks</a:t>
            </a:r>
            <a:endParaRPr lang="en-US" sz="1275" dirty="0"/>
          </a:p>
        </p:txBody>
      </p:sp>
      <p:sp>
        <p:nvSpPr>
          <p:cNvPr id="4" name="Text 2"/>
          <p:cNvSpPr txBox="1"/>
          <p:nvPr/>
        </p:nvSpPr>
        <p:spPr>
          <a:xfrm>
            <a:off x="762000" y="20907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5143500" y="2087850"/>
            <a:ext cx="2719697"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1,030 MB</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3 separate models of 343 MB</a:t>
            </a:r>
            <a:endParaRPr lang="en-US" sz="1388" dirty="0"/>
          </a:p>
        </p:txBody>
      </p:sp>
      <p:sp>
        <p:nvSpPr>
          <p:cNvPr id="6" name="Text 4"/>
          <p:cNvSpPr txBox="1"/>
          <p:nvPr/>
        </p:nvSpPr>
        <p:spPr>
          <a:xfrm>
            <a:off x="762000" y="24907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7" name="Text 5"/>
          <p:cNvSpPr txBox="1"/>
          <p:nvPr/>
        </p:nvSpPr>
        <p:spPr>
          <a:xfrm>
            <a:off x="3253680" y="2487900"/>
            <a:ext cx="2550676" cy="211455"/>
          </a:xfrm>
          <a:prstGeom prst="rect">
            <a:avLst/>
          </a:prstGeom>
          <a:noFill/>
          <a:ln/>
        </p:spPr>
        <p:txBody>
          <a:bodyPr wrap="none" lIns="0" tIns="0" rIns="0" bIns="0" rtlCol="0" anchor="t"/>
          <a:lstStyle/>
          <a:p>
            <a:pPr algn="l" indent="0" marL="0">
              <a:lnSpc>
                <a:spcPts val="1665"/>
              </a:lnSpc>
              <a:buNone/>
            </a:pPr>
            <a:r>
              <a:rPr lang="en-US" sz="1388" b="1" dirty="0">
                <a:solidFill>
                  <a:srgbClr val="C4432C"/>
                </a:solidFill>
                <a:latin typeface="Source Sans 3 ExtraLight" pitchFamily="34" charset="0"/>
                <a:ea typeface="Source Sans 3 ExtraLight" pitchFamily="34" charset="-122"/>
                <a:cs typeface="Source Sans 3 ExtraLight" pitchFamily="34" charset="-120"/>
              </a:rPr>
              <a:t>349 MB</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one base model + 3 × 1.9 MB</a:t>
            </a:r>
            <a:endParaRPr lang="en-US" sz="1388" dirty="0"/>
          </a:p>
        </p:txBody>
      </p:sp>
      <p:sp>
        <p:nvSpPr>
          <p:cNvPr id="8" name="Text 6"/>
          <p:cNvSpPr txBox="1"/>
          <p:nvPr/>
        </p:nvSpPr>
        <p:spPr>
          <a:xfrm>
            <a:off x="762000" y="28908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9" name="Text 7"/>
          <p:cNvSpPr txBox="1"/>
          <p:nvPr/>
        </p:nvSpPr>
        <p:spPr>
          <a:xfrm>
            <a:off x="3248025" y="2887950"/>
            <a:ext cx="2550676" cy="211455"/>
          </a:xfrm>
          <a:prstGeom prst="rect">
            <a:avLst/>
          </a:prstGeom>
          <a:noFill/>
          <a:ln/>
        </p:spPr>
        <p:txBody>
          <a:bodyPr wrap="none" lIns="0" tIns="0" rIns="0" bIns="0" rtlCol="0" anchor="t"/>
          <a:lstStyle/>
          <a:p>
            <a:pPr algn="l" indent="0" marL="0">
              <a:lnSpc>
                <a:spcPts val="1665"/>
              </a:lnSpc>
              <a:buNone/>
            </a:pPr>
            <a:r>
              <a:rPr lang="en-US" sz="1388" b="1" dirty="0">
                <a:solidFill>
                  <a:srgbClr val="B5761B"/>
                </a:solidFill>
                <a:latin typeface="Source Sans 3 ExtraLight" pitchFamily="34" charset="0"/>
                <a:ea typeface="Source Sans 3 ExtraLight" pitchFamily="34" charset="-122"/>
                <a:cs typeface="Source Sans 3 ExtraLight" pitchFamily="34" charset="-120"/>
              </a:rPr>
              <a:t>347 MB</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one base model + 3 × 1.2 MB</a:t>
            </a:r>
            <a:endParaRPr lang="en-US" sz="1388" dirty="0"/>
          </a:p>
        </p:txBody>
      </p:sp>
      <p:sp>
        <p:nvSpPr>
          <p:cNvPr id="10" name="Text 8"/>
          <p:cNvSpPr txBox="1"/>
          <p:nvPr/>
        </p:nvSpPr>
        <p:spPr>
          <a:xfrm>
            <a:off x="762000" y="329085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1" name="Text 9"/>
          <p:cNvSpPr txBox="1"/>
          <p:nvPr/>
        </p:nvSpPr>
        <p:spPr>
          <a:xfrm>
            <a:off x="3238500" y="3288000"/>
            <a:ext cx="2487680"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343 MB</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one base model + 3 × 22 KB</a:t>
            </a:r>
            <a:endParaRPr lang="en-US" sz="1388" dirty="0"/>
          </a:p>
        </p:txBody>
      </p:sp>
      <p:sp>
        <p:nvSpPr>
          <p:cNvPr id="12" name="Text 10"/>
          <p:cNvSpPr txBox="1"/>
          <p:nvPr/>
        </p:nvSpPr>
        <p:spPr>
          <a:xfrm>
            <a:off x="762000" y="3763298"/>
            <a:ext cx="2389084"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Balanced accuracy on the test set</a:t>
            </a:r>
            <a:endParaRPr lang="en-US" sz="1275" dirty="0"/>
          </a:p>
        </p:txBody>
      </p:sp>
      <p:sp>
        <p:nvSpPr>
          <p:cNvPr id="13" name="Text 11"/>
          <p:cNvSpPr txBox="1"/>
          <p:nvPr/>
        </p:nvSpPr>
        <p:spPr>
          <a:xfrm>
            <a:off x="762000" y="416715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4" name="Text 12"/>
          <p:cNvSpPr txBox="1"/>
          <p:nvPr/>
        </p:nvSpPr>
        <p:spPr>
          <a:xfrm>
            <a:off x="4696718" y="4164300"/>
            <a:ext cx="543782"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84.4%</a:t>
            </a:r>
            <a:endParaRPr lang="en-US" sz="1388" dirty="0"/>
          </a:p>
        </p:txBody>
      </p:sp>
      <p:sp>
        <p:nvSpPr>
          <p:cNvPr id="15" name="Text 13"/>
          <p:cNvSpPr txBox="1"/>
          <p:nvPr/>
        </p:nvSpPr>
        <p:spPr>
          <a:xfrm>
            <a:off x="762000" y="45672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6" name="Text 14"/>
          <p:cNvSpPr txBox="1"/>
          <p:nvPr/>
        </p:nvSpPr>
        <p:spPr>
          <a:xfrm>
            <a:off x="4601468" y="4564350"/>
            <a:ext cx="543782" cy="211455"/>
          </a:xfrm>
          <a:prstGeom prst="rect">
            <a:avLst/>
          </a:prstGeom>
          <a:noFill/>
          <a:ln/>
        </p:spPr>
        <p:txBody>
          <a:bodyPr wrap="none" lIns="0" tIns="0" rIns="0" bIns="0" rtlCol="0" anchor="t"/>
          <a:lstStyle/>
          <a:p>
            <a:pPr algn="l" indent="0" marL="0">
              <a:lnSpc>
                <a:spcPts val="1665"/>
              </a:lnSpc>
              <a:buNone/>
            </a:pPr>
            <a:r>
              <a:rPr lang="en-US" sz="1388" b="1" dirty="0">
                <a:solidFill>
                  <a:srgbClr val="C4432C"/>
                </a:solidFill>
                <a:latin typeface="Source Sans 3 ExtraLight" pitchFamily="34" charset="0"/>
                <a:ea typeface="Source Sans 3 ExtraLight" pitchFamily="34" charset="-122"/>
                <a:cs typeface="Source Sans 3 ExtraLight" pitchFamily="34" charset="-120"/>
              </a:rPr>
              <a:t>81.0%</a:t>
            </a:r>
            <a:endParaRPr lang="en-US" sz="1388" dirty="0"/>
          </a:p>
        </p:txBody>
      </p:sp>
      <p:sp>
        <p:nvSpPr>
          <p:cNvPr id="17" name="Text 15"/>
          <p:cNvSpPr txBox="1"/>
          <p:nvPr/>
        </p:nvSpPr>
        <p:spPr>
          <a:xfrm>
            <a:off x="762000" y="496725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8" name="Text 16"/>
          <p:cNvSpPr txBox="1"/>
          <p:nvPr/>
        </p:nvSpPr>
        <p:spPr>
          <a:xfrm>
            <a:off x="4646265" y="4964400"/>
            <a:ext cx="543782" cy="211455"/>
          </a:xfrm>
          <a:prstGeom prst="rect">
            <a:avLst/>
          </a:prstGeom>
          <a:noFill/>
          <a:ln/>
        </p:spPr>
        <p:txBody>
          <a:bodyPr wrap="none" lIns="0" tIns="0" rIns="0" bIns="0" rtlCol="0" anchor="t"/>
          <a:lstStyle/>
          <a:p>
            <a:pPr algn="l" indent="0" marL="0">
              <a:lnSpc>
                <a:spcPts val="1665"/>
              </a:lnSpc>
              <a:buNone/>
            </a:pPr>
            <a:r>
              <a:rPr lang="en-US" sz="1388" b="1" dirty="0">
                <a:solidFill>
                  <a:srgbClr val="B5761B"/>
                </a:solidFill>
                <a:latin typeface="Source Sans 3 ExtraLight" pitchFamily="34" charset="0"/>
                <a:ea typeface="Source Sans 3 ExtraLight" pitchFamily="34" charset="-122"/>
                <a:cs typeface="Source Sans 3 ExtraLight" pitchFamily="34" charset="-120"/>
              </a:rPr>
              <a:t>82.6%</a:t>
            </a:r>
            <a:endParaRPr lang="en-US" sz="1388" dirty="0"/>
          </a:p>
        </p:txBody>
      </p:sp>
      <p:sp>
        <p:nvSpPr>
          <p:cNvPr id="19" name="Text 17"/>
          <p:cNvSpPr txBox="1"/>
          <p:nvPr/>
        </p:nvSpPr>
        <p:spPr>
          <a:xfrm>
            <a:off x="762000" y="53673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0" name="Text 18"/>
          <p:cNvSpPr txBox="1"/>
          <p:nvPr/>
        </p:nvSpPr>
        <p:spPr>
          <a:xfrm>
            <a:off x="4230886" y="5364450"/>
            <a:ext cx="543782"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68.1%</a:t>
            </a:r>
            <a:endParaRPr lang="en-US" sz="1388" dirty="0"/>
          </a:p>
        </p:txBody>
      </p:sp>
      <p:sp>
        <p:nvSpPr>
          <p:cNvPr id="21" name="Text 19"/>
          <p:cNvSpPr txBox="1"/>
          <p:nvPr/>
        </p:nvSpPr>
        <p:spPr>
          <a:xfrm>
            <a:off x="8420100" y="1720900"/>
            <a:ext cx="3161288" cy="1114425"/>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LoRA stores 1.2 MB per task and</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VPT-deep 1.9 MB, against 343 MB for a</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fine-tuned copy. Both share one frozen</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base model across all tasks.</a:t>
            </a:r>
            <a:endParaRPr lang="en-US" sz="1463" dirty="0"/>
          </a:p>
        </p:txBody>
      </p:sp>
      <p:sp>
        <p:nvSpPr>
          <p:cNvPr id="22" name="Text 20"/>
          <p:cNvSpPr txBox="1"/>
          <p:nvPr/>
        </p:nvSpPr>
        <p:spPr>
          <a:xfrm>
            <a:off x="8420100" y="2987725"/>
            <a:ext cx="3119807" cy="1114425"/>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Here LoRA reaches 82.6% and</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VPT-deep 81.0%, against 84.4% for full</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fine-tuning and 68.1% for the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463" dirty="0"/>
          </a:p>
        </p:txBody>
      </p:sp>
      <p:sp>
        <p:nvSpPr>
          <p:cNvPr id="23" name="Text 21"/>
          <p:cNvSpPr txBox="1"/>
          <p:nvPr/>
        </p:nvSpPr>
        <p:spPr>
          <a:xfrm>
            <a:off x="762000" y="6296025"/>
            <a:ext cx="1089787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Skin lesions (DermaMNIST), all 7,007 training images. RTX 5070 Ti Laptop GPU, batch 32; CPU inference on 2 threads; 32-bit weights; LoRA rank 8 on the query and value weights.</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46</a:t>
            </a:r>
            <a:endParaRPr lang="en-US" sz="1125"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945957"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each method costs on skin lesions</a:t>
            </a:r>
            <a:endParaRPr lang="en-US" sz="2625" dirty="0"/>
          </a:p>
        </p:txBody>
      </p:sp>
      <p:sp>
        <p:nvSpPr>
          <p:cNvPr id="3" name="Text 1"/>
          <p:cNvSpPr txBox="1"/>
          <p:nvPr/>
        </p:nvSpPr>
        <p:spPr>
          <a:xfrm>
            <a:off x="762000" y="1686848"/>
            <a:ext cx="2355032"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Training time on all 7,007 images</a:t>
            </a:r>
            <a:endParaRPr lang="en-US" sz="1275" dirty="0"/>
          </a:p>
        </p:txBody>
      </p:sp>
      <p:sp>
        <p:nvSpPr>
          <p:cNvPr id="4" name="Text 2"/>
          <p:cNvSpPr txBox="1"/>
          <p:nvPr/>
        </p:nvSpPr>
        <p:spPr>
          <a:xfrm>
            <a:off x="762000" y="20907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5143500" y="2087850"/>
            <a:ext cx="1332857"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20 min</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30 epochs</a:t>
            </a:r>
            <a:endParaRPr lang="en-US" sz="1388" dirty="0"/>
          </a:p>
        </p:txBody>
      </p:sp>
      <p:sp>
        <p:nvSpPr>
          <p:cNvPr id="6" name="Text 4"/>
          <p:cNvSpPr txBox="1"/>
          <p:nvPr/>
        </p:nvSpPr>
        <p:spPr>
          <a:xfrm>
            <a:off x="762000" y="24907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7" name="Text 5"/>
          <p:cNvSpPr txBox="1"/>
          <p:nvPr/>
        </p:nvSpPr>
        <p:spPr>
          <a:xfrm>
            <a:off x="4205288" y="2487900"/>
            <a:ext cx="1332857" cy="211455"/>
          </a:xfrm>
          <a:prstGeom prst="rect">
            <a:avLst/>
          </a:prstGeom>
          <a:noFill/>
          <a:ln/>
        </p:spPr>
        <p:txBody>
          <a:bodyPr wrap="none" lIns="0" tIns="0" rIns="0" bIns="0" rtlCol="0" anchor="t"/>
          <a:lstStyle/>
          <a:p>
            <a:pPr algn="l" indent="0" marL="0">
              <a:lnSpc>
                <a:spcPts val="1665"/>
              </a:lnSpc>
              <a:buNone/>
            </a:pPr>
            <a:r>
              <a:rPr lang="en-US" sz="1388" b="1" dirty="0">
                <a:solidFill>
                  <a:srgbClr val="C4432C"/>
                </a:solidFill>
                <a:latin typeface="Source Sans 3 ExtraLight" pitchFamily="34" charset="0"/>
                <a:ea typeface="Source Sans 3 ExtraLight" pitchFamily="34" charset="-122"/>
                <a:cs typeface="Source Sans 3 ExtraLight" pitchFamily="34" charset="-120"/>
              </a:rPr>
              <a:t>14 min</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30 epochs</a:t>
            </a:r>
            <a:endParaRPr lang="en-US" sz="1388" dirty="0"/>
          </a:p>
        </p:txBody>
      </p:sp>
      <p:sp>
        <p:nvSpPr>
          <p:cNvPr id="8" name="Text 6"/>
          <p:cNvSpPr txBox="1"/>
          <p:nvPr/>
        </p:nvSpPr>
        <p:spPr>
          <a:xfrm>
            <a:off x="762000" y="28908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9" name="Text 7"/>
          <p:cNvSpPr txBox="1"/>
          <p:nvPr/>
        </p:nvSpPr>
        <p:spPr>
          <a:xfrm>
            <a:off x="4443413" y="2887950"/>
            <a:ext cx="1332857" cy="211455"/>
          </a:xfrm>
          <a:prstGeom prst="rect">
            <a:avLst/>
          </a:prstGeom>
          <a:noFill/>
          <a:ln/>
        </p:spPr>
        <p:txBody>
          <a:bodyPr wrap="none" lIns="0" tIns="0" rIns="0" bIns="0" rtlCol="0" anchor="t"/>
          <a:lstStyle/>
          <a:p>
            <a:pPr algn="l" indent="0" marL="0">
              <a:lnSpc>
                <a:spcPts val="1665"/>
              </a:lnSpc>
              <a:buNone/>
            </a:pPr>
            <a:r>
              <a:rPr lang="en-US" sz="1388" b="1" dirty="0">
                <a:solidFill>
                  <a:srgbClr val="B5761B"/>
                </a:solidFill>
                <a:latin typeface="Source Sans 3 ExtraLight" pitchFamily="34" charset="0"/>
                <a:ea typeface="Source Sans 3 ExtraLight" pitchFamily="34" charset="-122"/>
                <a:cs typeface="Source Sans 3 ExtraLight" pitchFamily="34" charset="-120"/>
              </a:rPr>
              <a:t>15 min</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30 epochs</a:t>
            </a:r>
            <a:endParaRPr lang="en-US" sz="1388" dirty="0"/>
          </a:p>
        </p:txBody>
      </p:sp>
      <p:sp>
        <p:nvSpPr>
          <p:cNvPr id="10" name="Text 8"/>
          <p:cNvSpPr txBox="1"/>
          <p:nvPr/>
        </p:nvSpPr>
        <p:spPr>
          <a:xfrm>
            <a:off x="762000" y="329085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1" name="Text 9"/>
          <p:cNvSpPr txBox="1"/>
          <p:nvPr/>
        </p:nvSpPr>
        <p:spPr>
          <a:xfrm>
            <a:off x="2958405" y="3288000"/>
            <a:ext cx="1238905"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5 min</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30 epochs</a:t>
            </a:r>
            <a:endParaRPr lang="en-US" sz="1388" dirty="0"/>
          </a:p>
        </p:txBody>
      </p:sp>
      <p:sp>
        <p:nvSpPr>
          <p:cNvPr id="12" name="Text 10"/>
          <p:cNvSpPr txBox="1"/>
          <p:nvPr/>
        </p:nvSpPr>
        <p:spPr>
          <a:xfrm>
            <a:off x="762000" y="3763298"/>
            <a:ext cx="3119652"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Peak GPU memory during training, batch 32</a:t>
            </a:r>
            <a:endParaRPr lang="en-US" sz="1275" dirty="0"/>
          </a:p>
        </p:txBody>
      </p:sp>
      <p:sp>
        <p:nvSpPr>
          <p:cNvPr id="13" name="Text 11"/>
          <p:cNvSpPr txBox="1"/>
          <p:nvPr/>
        </p:nvSpPr>
        <p:spPr>
          <a:xfrm>
            <a:off x="762000" y="416715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4" name="Text 12"/>
          <p:cNvSpPr txBox="1"/>
          <p:nvPr/>
        </p:nvSpPr>
        <p:spPr>
          <a:xfrm>
            <a:off x="5143500" y="4164300"/>
            <a:ext cx="556784"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3.5 GB</a:t>
            </a:r>
            <a:endParaRPr lang="en-US" sz="1388" dirty="0"/>
          </a:p>
        </p:txBody>
      </p:sp>
      <p:sp>
        <p:nvSpPr>
          <p:cNvPr id="15" name="Text 13"/>
          <p:cNvSpPr txBox="1"/>
          <p:nvPr/>
        </p:nvSpPr>
        <p:spPr>
          <a:xfrm>
            <a:off x="762000" y="45672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6" name="Text 14"/>
          <p:cNvSpPr txBox="1"/>
          <p:nvPr/>
        </p:nvSpPr>
        <p:spPr>
          <a:xfrm>
            <a:off x="4152900" y="4564350"/>
            <a:ext cx="556784" cy="211455"/>
          </a:xfrm>
          <a:prstGeom prst="rect">
            <a:avLst/>
          </a:prstGeom>
          <a:noFill/>
          <a:ln/>
        </p:spPr>
        <p:txBody>
          <a:bodyPr wrap="none" lIns="0" tIns="0" rIns="0" bIns="0" rtlCol="0" anchor="t"/>
          <a:lstStyle/>
          <a:p>
            <a:pPr algn="l" indent="0" marL="0">
              <a:lnSpc>
                <a:spcPts val="1665"/>
              </a:lnSpc>
              <a:buNone/>
            </a:pPr>
            <a:r>
              <a:rPr lang="en-US" sz="1388" b="1" dirty="0">
                <a:solidFill>
                  <a:srgbClr val="C4432C"/>
                </a:solidFill>
                <a:latin typeface="Source Sans 3 ExtraLight" pitchFamily="34" charset="0"/>
                <a:ea typeface="Source Sans 3 ExtraLight" pitchFamily="34" charset="-122"/>
                <a:cs typeface="Source Sans 3 ExtraLight" pitchFamily="34" charset="-120"/>
              </a:rPr>
              <a:t>2.3 GB</a:t>
            </a:r>
            <a:endParaRPr lang="en-US" sz="1388" dirty="0"/>
          </a:p>
        </p:txBody>
      </p:sp>
      <p:sp>
        <p:nvSpPr>
          <p:cNvPr id="17" name="Text 15"/>
          <p:cNvSpPr txBox="1"/>
          <p:nvPr/>
        </p:nvSpPr>
        <p:spPr>
          <a:xfrm>
            <a:off x="762000" y="496725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8" name="Text 16"/>
          <p:cNvSpPr txBox="1"/>
          <p:nvPr/>
        </p:nvSpPr>
        <p:spPr>
          <a:xfrm>
            <a:off x="4013746" y="4964400"/>
            <a:ext cx="556784" cy="211455"/>
          </a:xfrm>
          <a:prstGeom prst="rect">
            <a:avLst/>
          </a:prstGeom>
          <a:noFill/>
          <a:ln/>
        </p:spPr>
        <p:txBody>
          <a:bodyPr wrap="none" lIns="0" tIns="0" rIns="0" bIns="0" rtlCol="0" anchor="t"/>
          <a:lstStyle/>
          <a:p>
            <a:pPr algn="l" indent="0" marL="0">
              <a:lnSpc>
                <a:spcPts val="1665"/>
              </a:lnSpc>
              <a:buNone/>
            </a:pPr>
            <a:r>
              <a:rPr lang="en-US" sz="1388" b="1" dirty="0">
                <a:solidFill>
                  <a:srgbClr val="B5761B"/>
                </a:solidFill>
                <a:latin typeface="Source Sans 3 ExtraLight" pitchFamily="34" charset="0"/>
                <a:ea typeface="Source Sans 3 ExtraLight" pitchFamily="34" charset="-122"/>
                <a:cs typeface="Source Sans 3 ExtraLight" pitchFamily="34" charset="-120"/>
              </a:rPr>
              <a:t>2.1 GB</a:t>
            </a:r>
            <a:endParaRPr lang="en-US" sz="1388" dirty="0"/>
          </a:p>
        </p:txBody>
      </p:sp>
      <p:sp>
        <p:nvSpPr>
          <p:cNvPr id="19" name="Text 17"/>
          <p:cNvSpPr txBox="1"/>
          <p:nvPr/>
        </p:nvSpPr>
        <p:spPr>
          <a:xfrm>
            <a:off x="762000" y="53673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0" name="Text 18"/>
          <p:cNvSpPr txBox="1"/>
          <p:nvPr/>
        </p:nvSpPr>
        <p:spPr>
          <a:xfrm>
            <a:off x="2695575" y="5364450"/>
            <a:ext cx="556784"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0.5 GB</a:t>
            </a:r>
            <a:endParaRPr lang="en-US" sz="1388" dirty="0"/>
          </a:p>
        </p:txBody>
      </p:sp>
      <p:sp>
        <p:nvSpPr>
          <p:cNvPr id="21" name="Text 19"/>
          <p:cNvSpPr txBox="1"/>
          <p:nvPr/>
        </p:nvSpPr>
        <p:spPr>
          <a:xfrm>
            <a:off x="8420100" y="1720900"/>
            <a:ext cx="2976479"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LoRA needed 2.1 GB of GPU memory</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and VPT-deep 2.3 GB, against 3.5 GB</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for full fine-tuning.</a:t>
            </a:r>
            <a:endParaRPr lang="en-US" sz="1463" dirty="0"/>
          </a:p>
        </p:txBody>
      </p:sp>
      <p:sp>
        <p:nvSpPr>
          <p:cNvPr id="22" name="Text 20"/>
          <p:cNvSpPr txBox="1"/>
          <p:nvPr/>
        </p:nvSpPr>
        <p:spPr>
          <a:xfrm>
            <a:off x="8420100" y="2709118"/>
            <a:ext cx="3114854" cy="1114425"/>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Both still pass the error signal back</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through all twelve frozen layers, so</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only the linear probe is really cheap to</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train.</a:t>
            </a:r>
            <a:endParaRPr lang="en-US" sz="1463" dirty="0"/>
          </a:p>
        </p:txBody>
      </p:sp>
      <p:sp>
        <p:nvSpPr>
          <p:cNvPr id="23" name="Text 21"/>
          <p:cNvSpPr txBox="1"/>
          <p:nvPr/>
        </p:nvSpPr>
        <p:spPr>
          <a:xfrm>
            <a:off x="762000" y="6296025"/>
            <a:ext cx="1089787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Skin lesions (DermaMNIST), all 7,007 training images. RTX 5070 Ti Laptop GPU, batch 32; CPU inference on 2 threads; 32-bit weights; LoRA rank 8 on the query and value weights.</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46</a:t>
            </a:r>
            <a:endParaRPr lang="en-US" sz="1125"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945957"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What each method costs on skin lesions</a:t>
            </a:r>
            <a:endParaRPr lang="en-US" sz="2625" dirty="0"/>
          </a:p>
        </p:txBody>
      </p:sp>
      <p:sp>
        <p:nvSpPr>
          <p:cNvPr id="3" name="Text 1"/>
          <p:cNvSpPr txBox="1"/>
          <p:nvPr/>
        </p:nvSpPr>
        <p:spPr>
          <a:xfrm>
            <a:off x="762000" y="1686848"/>
            <a:ext cx="2689360"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Time per image on the CPU, 2 threads</a:t>
            </a:r>
            <a:endParaRPr lang="en-US" sz="1275" dirty="0"/>
          </a:p>
        </p:txBody>
      </p:sp>
      <p:sp>
        <p:nvSpPr>
          <p:cNvPr id="4" name="Text 2"/>
          <p:cNvSpPr txBox="1"/>
          <p:nvPr/>
        </p:nvSpPr>
        <p:spPr>
          <a:xfrm>
            <a:off x="762000" y="209070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5" name="Text 3"/>
          <p:cNvSpPr txBox="1"/>
          <p:nvPr/>
        </p:nvSpPr>
        <p:spPr>
          <a:xfrm>
            <a:off x="4446240" y="2087850"/>
            <a:ext cx="609410"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189 ms</a:t>
            </a:r>
            <a:endParaRPr lang="en-US" sz="1388" dirty="0"/>
          </a:p>
        </p:txBody>
      </p:sp>
      <p:sp>
        <p:nvSpPr>
          <p:cNvPr id="6" name="Text 4"/>
          <p:cNvSpPr txBox="1"/>
          <p:nvPr/>
        </p:nvSpPr>
        <p:spPr>
          <a:xfrm>
            <a:off x="762000" y="249075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7" name="Text 5"/>
          <p:cNvSpPr txBox="1"/>
          <p:nvPr/>
        </p:nvSpPr>
        <p:spPr>
          <a:xfrm>
            <a:off x="5143500" y="2487900"/>
            <a:ext cx="609410" cy="211455"/>
          </a:xfrm>
          <a:prstGeom prst="rect">
            <a:avLst/>
          </a:prstGeom>
          <a:noFill/>
          <a:ln/>
        </p:spPr>
        <p:txBody>
          <a:bodyPr wrap="none" lIns="0" tIns="0" rIns="0" bIns="0" rtlCol="0" anchor="t"/>
          <a:lstStyle/>
          <a:p>
            <a:pPr algn="l" indent="0" marL="0">
              <a:lnSpc>
                <a:spcPts val="1665"/>
              </a:lnSpc>
              <a:buNone/>
            </a:pPr>
            <a:r>
              <a:rPr lang="en-US" sz="1388" b="1" dirty="0">
                <a:solidFill>
                  <a:srgbClr val="C4432C"/>
                </a:solidFill>
                <a:latin typeface="Source Sans 3 ExtraLight" pitchFamily="34" charset="0"/>
                <a:ea typeface="Source Sans 3 ExtraLight" pitchFamily="34" charset="-122"/>
                <a:cs typeface="Source Sans 3 ExtraLight" pitchFamily="34" charset="-120"/>
              </a:rPr>
              <a:t>250 ms</a:t>
            </a:r>
            <a:endParaRPr lang="en-US" sz="1388" dirty="0"/>
          </a:p>
        </p:txBody>
      </p:sp>
      <p:sp>
        <p:nvSpPr>
          <p:cNvPr id="8" name="Text 6"/>
          <p:cNvSpPr txBox="1"/>
          <p:nvPr/>
        </p:nvSpPr>
        <p:spPr>
          <a:xfrm>
            <a:off x="762000" y="289080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9" name="Text 7"/>
          <p:cNvSpPr txBox="1"/>
          <p:nvPr/>
        </p:nvSpPr>
        <p:spPr>
          <a:xfrm>
            <a:off x="4457700" y="2887950"/>
            <a:ext cx="1733431" cy="211455"/>
          </a:xfrm>
          <a:prstGeom prst="rect">
            <a:avLst/>
          </a:prstGeom>
          <a:noFill/>
          <a:ln/>
        </p:spPr>
        <p:txBody>
          <a:bodyPr wrap="none" lIns="0" tIns="0" rIns="0" bIns="0" rtlCol="0" anchor="t"/>
          <a:lstStyle/>
          <a:p>
            <a:pPr algn="l" indent="0" marL="0">
              <a:lnSpc>
                <a:spcPts val="1665"/>
              </a:lnSpc>
              <a:buNone/>
            </a:pPr>
            <a:r>
              <a:rPr lang="en-US" sz="1388" b="1" dirty="0">
                <a:solidFill>
                  <a:srgbClr val="B5761B"/>
                </a:solidFill>
                <a:latin typeface="Source Sans 3 ExtraLight" pitchFamily="34" charset="0"/>
                <a:ea typeface="Source Sans 3 ExtraLight" pitchFamily="34" charset="-122"/>
                <a:cs typeface="Source Sans 3 ExtraLight" pitchFamily="34" charset="-120"/>
              </a:rPr>
              <a:t>190 ms</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merged: 188 ms</a:t>
            </a:r>
            <a:endParaRPr lang="en-US" sz="1388" dirty="0"/>
          </a:p>
        </p:txBody>
      </p:sp>
      <p:sp>
        <p:nvSpPr>
          <p:cNvPr id="10" name="Text 8"/>
          <p:cNvSpPr txBox="1"/>
          <p:nvPr/>
        </p:nvSpPr>
        <p:spPr>
          <a:xfrm>
            <a:off x="762000" y="329085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11" name="Text 9"/>
          <p:cNvSpPr txBox="1"/>
          <p:nvPr/>
        </p:nvSpPr>
        <p:spPr>
          <a:xfrm>
            <a:off x="4514850" y="3288000"/>
            <a:ext cx="609410"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195 ms</a:t>
            </a:r>
            <a:endParaRPr lang="en-US" sz="1388" dirty="0"/>
          </a:p>
        </p:txBody>
      </p:sp>
      <p:sp>
        <p:nvSpPr>
          <p:cNvPr id="12" name="Text 10"/>
          <p:cNvSpPr txBox="1"/>
          <p:nvPr/>
        </p:nvSpPr>
        <p:spPr>
          <a:xfrm>
            <a:off x="762000" y="3763298"/>
            <a:ext cx="2405491" cy="194310"/>
          </a:xfrm>
          <a:prstGeom prst="rect">
            <a:avLst/>
          </a:prstGeom>
          <a:noFill/>
          <a:ln/>
        </p:spPr>
        <p:txBody>
          <a:bodyPr wrap="none" lIns="0" tIns="0" rIns="0" bIns="0" rtlCol="0" anchor="t"/>
          <a:lstStyle/>
          <a:p>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Tokens that every layer processes</a:t>
            </a:r>
            <a:endParaRPr lang="en-US" sz="1275" dirty="0"/>
          </a:p>
        </p:txBody>
      </p:sp>
      <p:sp>
        <p:nvSpPr>
          <p:cNvPr id="13" name="Text 11"/>
          <p:cNvSpPr txBox="1"/>
          <p:nvPr/>
        </p:nvSpPr>
        <p:spPr>
          <a:xfrm>
            <a:off x="762000" y="4167158"/>
            <a:ext cx="1227606"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Full fine-tuning</a:t>
            </a:r>
            <a:endParaRPr lang="en-US" sz="1350" dirty="0"/>
          </a:p>
        </p:txBody>
      </p:sp>
      <p:sp>
        <p:nvSpPr>
          <p:cNvPr id="14" name="Text 12"/>
          <p:cNvSpPr txBox="1"/>
          <p:nvPr/>
        </p:nvSpPr>
        <p:spPr>
          <a:xfrm>
            <a:off x="4565303" y="4164300"/>
            <a:ext cx="339316"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197</a:t>
            </a:r>
            <a:endParaRPr lang="en-US" sz="1388" dirty="0"/>
          </a:p>
        </p:txBody>
      </p:sp>
      <p:sp>
        <p:nvSpPr>
          <p:cNvPr id="15" name="Text 13"/>
          <p:cNvSpPr txBox="1"/>
          <p:nvPr/>
        </p:nvSpPr>
        <p:spPr>
          <a:xfrm>
            <a:off x="762000" y="4567208"/>
            <a:ext cx="777812" cy="205740"/>
          </a:xfrm>
          <a:prstGeom prst="rect">
            <a:avLst/>
          </a:prstGeom>
          <a:noFill/>
          <a:ln/>
        </p:spPr>
        <p:txBody>
          <a:bodyPr wrap="none" lIns="0" tIns="0" rIns="0" bIns="0" rtlCol="0" anchor="t"/>
          <a:lstStyle/>
          <a:p>
            <a:pPr algn="l" indent="0" marL="0">
              <a:lnSpc>
                <a:spcPts val="1620"/>
              </a:lnSpc>
              <a:buNone/>
            </a:pPr>
            <a:r>
              <a:rPr lang="en-US" sz="1350" b="1" dirty="0">
                <a:solidFill>
                  <a:srgbClr val="C4432C"/>
                </a:solidFill>
                <a:latin typeface="Source Sans 3 ExtraLight" pitchFamily="34" charset="0"/>
                <a:ea typeface="Source Sans 3 ExtraLight" pitchFamily="34" charset="-122"/>
                <a:cs typeface="Source Sans 3 ExtraLight" pitchFamily="34" charset="-120"/>
              </a:rPr>
              <a:t>VPT-deep</a:t>
            </a:r>
            <a:endParaRPr lang="en-US" sz="1350" dirty="0"/>
          </a:p>
        </p:txBody>
      </p:sp>
      <p:sp>
        <p:nvSpPr>
          <p:cNvPr id="16" name="Text 14"/>
          <p:cNvSpPr txBox="1"/>
          <p:nvPr/>
        </p:nvSpPr>
        <p:spPr>
          <a:xfrm>
            <a:off x="5143500" y="4564350"/>
            <a:ext cx="1548622" cy="211455"/>
          </a:xfrm>
          <a:prstGeom prst="rect">
            <a:avLst/>
          </a:prstGeom>
          <a:noFill/>
          <a:ln/>
        </p:spPr>
        <p:txBody>
          <a:bodyPr wrap="none" lIns="0" tIns="0" rIns="0" bIns="0" rtlCol="0" anchor="t"/>
          <a:lstStyle/>
          <a:p>
            <a:pPr algn="l" indent="0" marL="0">
              <a:lnSpc>
                <a:spcPts val="1665"/>
              </a:lnSpc>
              <a:buNone/>
            </a:pPr>
            <a:r>
              <a:rPr lang="en-US" sz="1388" b="1" dirty="0">
                <a:solidFill>
                  <a:srgbClr val="C4432C"/>
                </a:solidFill>
                <a:latin typeface="Source Sans 3 ExtraLight" pitchFamily="34" charset="0"/>
                <a:ea typeface="Source Sans 3 ExtraLight" pitchFamily="34" charset="-122"/>
                <a:cs typeface="Source Sans 3 ExtraLight" pitchFamily="34" charset="-120"/>
              </a:rPr>
              <a:t>247</a:t>
            </a:r>
            <a:pPr algn="l" indent="0" marL="0">
              <a:lnSpc>
                <a:spcPts val="1665"/>
              </a:lnSpc>
              <a:buNone/>
            </a:pPr>
            <a:r>
              <a:rPr lang="en-US" sz="1200" dirty="0">
                <a:solidFill>
                  <a:srgbClr val="777E86"/>
                </a:solidFill>
                <a:latin typeface="Source Sans 3 ExtraLight" pitchFamily="34" charset="0"/>
                <a:ea typeface="Source Sans 3 ExtraLight" pitchFamily="34" charset="-122"/>
                <a:cs typeface="Source Sans 3 ExtraLight" pitchFamily="34" charset="-120"/>
              </a:rPr>
              <a:t>197 + 50 prompts</a:t>
            </a:r>
            <a:endParaRPr lang="en-US" sz="1388" dirty="0"/>
          </a:p>
        </p:txBody>
      </p:sp>
      <p:sp>
        <p:nvSpPr>
          <p:cNvPr id="17" name="Text 15"/>
          <p:cNvSpPr txBox="1"/>
          <p:nvPr/>
        </p:nvSpPr>
        <p:spPr>
          <a:xfrm>
            <a:off x="762000" y="4967258"/>
            <a:ext cx="446270" cy="205740"/>
          </a:xfrm>
          <a:prstGeom prst="rect">
            <a:avLst/>
          </a:prstGeom>
          <a:noFill/>
          <a:ln/>
        </p:spPr>
        <p:txBody>
          <a:bodyPr wrap="none" lIns="0" tIns="0" rIns="0" bIns="0" rtlCol="0" anchor="t"/>
          <a:lstStyle/>
          <a:p>
            <a:pPr algn="l" indent="0" marL="0">
              <a:lnSpc>
                <a:spcPts val="1620"/>
              </a:lnSpc>
              <a:buNone/>
            </a:pPr>
            <a:r>
              <a:rPr lang="en-US" sz="1350" b="1" dirty="0">
                <a:solidFill>
                  <a:srgbClr val="B5761B"/>
                </a:solidFill>
                <a:latin typeface="Source Sans 3 ExtraLight" pitchFamily="34" charset="0"/>
                <a:ea typeface="Source Sans 3 ExtraLight" pitchFamily="34" charset="-122"/>
                <a:cs typeface="Source Sans 3 ExtraLight" pitchFamily="34" charset="-120"/>
              </a:rPr>
              <a:t>LoRA</a:t>
            </a:r>
            <a:endParaRPr lang="en-US" sz="1350" dirty="0"/>
          </a:p>
        </p:txBody>
      </p:sp>
      <p:sp>
        <p:nvSpPr>
          <p:cNvPr id="18" name="Text 16"/>
          <p:cNvSpPr txBox="1"/>
          <p:nvPr/>
        </p:nvSpPr>
        <p:spPr>
          <a:xfrm>
            <a:off x="4565303" y="4964400"/>
            <a:ext cx="339316" cy="211455"/>
          </a:xfrm>
          <a:prstGeom prst="rect">
            <a:avLst/>
          </a:prstGeom>
          <a:noFill/>
          <a:ln/>
        </p:spPr>
        <p:txBody>
          <a:bodyPr wrap="none" lIns="0" tIns="0" rIns="0" bIns="0" rtlCol="0" anchor="t"/>
          <a:lstStyle/>
          <a:p>
            <a:pPr algn="l" indent="0" marL="0">
              <a:lnSpc>
                <a:spcPts val="1665"/>
              </a:lnSpc>
              <a:buNone/>
            </a:pPr>
            <a:r>
              <a:rPr lang="en-US" sz="1388" b="1" dirty="0">
                <a:solidFill>
                  <a:srgbClr val="B5761B"/>
                </a:solidFill>
                <a:latin typeface="Source Sans 3 ExtraLight" pitchFamily="34" charset="0"/>
                <a:ea typeface="Source Sans 3 ExtraLight" pitchFamily="34" charset="-122"/>
                <a:cs typeface="Source Sans 3 ExtraLight" pitchFamily="34" charset="-120"/>
              </a:rPr>
              <a:t>197</a:t>
            </a:r>
            <a:endParaRPr lang="en-US" sz="1388" dirty="0"/>
          </a:p>
        </p:txBody>
      </p:sp>
      <p:sp>
        <p:nvSpPr>
          <p:cNvPr id="19" name="Text 17"/>
          <p:cNvSpPr txBox="1"/>
          <p:nvPr/>
        </p:nvSpPr>
        <p:spPr>
          <a:xfrm>
            <a:off x="762000" y="5367308"/>
            <a:ext cx="1029641" cy="205740"/>
          </a:xfrm>
          <a:prstGeom prst="rect">
            <a:avLst/>
          </a:prstGeom>
          <a:noFill/>
          <a:ln/>
        </p:spPr>
        <p:txBody>
          <a:bodyPr wrap="none" lIns="0" tIns="0" rIns="0" bIns="0" rtlCol="0" anchor="t"/>
          <a:lstStyle/>
          <a:p>
            <a:pPr algn="l" indent="0" marL="0">
              <a:lnSpc>
                <a:spcPts val="1620"/>
              </a:lnSpc>
              <a:buNone/>
            </a:pPr>
            <a:r>
              <a:rPr lang="en-US" sz="1350" b="1" dirty="0">
                <a:solidFill>
                  <a:srgbClr val="1B1E22"/>
                </a:solidFill>
                <a:latin typeface="Source Sans 3 ExtraLight" pitchFamily="34" charset="0"/>
                <a:ea typeface="Source Sans 3 ExtraLight" pitchFamily="34" charset="-122"/>
                <a:cs typeface="Source Sans 3 ExtraLight" pitchFamily="34" charset="-120"/>
              </a:rPr>
              <a:t>Linear probe</a:t>
            </a:r>
            <a:endParaRPr lang="en-US" sz="1350" dirty="0"/>
          </a:p>
        </p:txBody>
      </p:sp>
      <p:sp>
        <p:nvSpPr>
          <p:cNvPr id="20" name="Text 18"/>
          <p:cNvSpPr txBox="1"/>
          <p:nvPr/>
        </p:nvSpPr>
        <p:spPr>
          <a:xfrm>
            <a:off x="4565303" y="5364450"/>
            <a:ext cx="339316" cy="211455"/>
          </a:xfrm>
          <a:prstGeom prst="rect">
            <a:avLst/>
          </a:prstGeom>
          <a:noFill/>
          <a:ln/>
        </p:spPr>
        <p:txBody>
          <a:bodyPr wrap="none" lIns="0" tIns="0" rIns="0" bIns="0" rtlCol="0" anchor="t"/>
          <a:lstStyle/>
          <a:p>
            <a:pPr algn="l" indent="0" marL="0">
              <a:lnSpc>
                <a:spcPts val="1665"/>
              </a:lnSpc>
              <a:buNone/>
            </a:pPr>
            <a:r>
              <a:rPr lang="en-US" sz="1388" b="1" dirty="0">
                <a:solidFill>
                  <a:srgbClr val="1B1E22"/>
                </a:solidFill>
                <a:latin typeface="Source Sans 3 ExtraLight" pitchFamily="34" charset="0"/>
                <a:ea typeface="Source Sans 3 ExtraLight" pitchFamily="34" charset="-122"/>
                <a:cs typeface="Source Sans 3 ExtraLight" pitchFamily="34" charset="-120"/>
              </a:rPr>
              <a:t>197</a:t>
            </a:r>
            <a:endParaRPr lang="en-US" sz="1388" dirty="0"/>
          </a:p>
        </p:txBody>
      </p:sp>
      <p:sp>
        <p:nvSpPr>
          <p:cNvPr id="21" name="Text 19"/>
          <p:cNvSpPr txBox="1"/>
          <p:nvPr/>
        </p:nvSpPr>
        <p:spPr>
          <a:xfrm>
            <a:off x="8420100" y="1720900"/>
            <a:ext cx="3184350" cy="1114425"/>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VPT-deep needs 250 ms per image,</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because every layer processes 50 extra</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tokens. LoRA with separate pairs needs</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190 ms.</a:t>
            </a:r>
            <a:endParaRPr lang="en-US" sz="1463" dirty="0"/>
          </a:p>
        </p:txBody>
      </p:sp>
      <p:sp>
        <p:nvSpPr>
          <p:cNvPr id="22" name="Text 20"/>
          <p:cNvSpPr txBox="1"/>
          <p:nvPr/>
        </p:nvSpPr>
        <p:spPr>
          <a:xfrm>
            <a:off x="8420100" y="2987725"/>
            <a:ext cx="2950631" cy="835819"/>
          </a:xfrm>
          <a:prstGeom prst="rect">
            <a:avLst/>
          </a:prstGeom>
          <a:noFill/>
          <a:ln/>
        </p:spPr>
        <p:txBody>
          <a:bodyPr wrap="none" lIns="0" tIns="0" rIns="0" bIns="0" rtlCol="0" anchor="t"/>
          <a:lstStyle/>
          <a:p>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Merged into the weights, LoRA takes</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188 ms, the time of the unchanged</a:t>
            </a:r>
            <a:br/>
            <a:pPr algn="l" indent="0" marL="0">
              <a:lnSpc>
                <a:spcPts val="2194"/>
              </a:lnSpc>
              <a:buNone/>
            </a:pPr>
            <a:r>
              <a:rPr lang="en-US" sz="1463" dirty="0">
                <a:solidFill>
                  <a:srgbClr val="1B1E22"/>
                </a:solidFill>
                <a:latin typeface="Source Sans 3 ExtraLight" pitchFamily="34" charset="0"/>
                <a:ea typeface="Source Sans 3 ExtraLight" pitchFamily="34" charset="-122"/>
                <a:cs typeface="Source Sans 3 ExtraLight" pitchFamily="34" charset="-120"/>
              </a:rPr>
              <a:t>model (189 ms).</a:t>
            </a:r>
            <a:endParaRPr lang="en-US" sz="1463" dirty="0"/>
          </a:p>
        </p:txBody>
      </p:sp>
      <p:sp>
        <p:nvSpPr>
          <p:cNvPr id="23" name="Text 21"/>
          <p:cNvSpPr txBox="1"/>
          <p:nvPr/>
        </p:nvSpPr>
        <p:spPr>
          <a:xfrm>
            <a:off x="762000" y="6296025"/>
            <a:ext cx="10897874"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Skin lesions (DermaMNIST), all 7,007 training images. RTX 5070 Ti Laptop GPU, batch 32; CPU inference on 2 threads; 32-bit weights; LoRA rank 8 on the query and value weights.</a:t>
            </a:r>
            <a:endParaRPr lang="en-US" sz="1125"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46</a:t>
            </a:r>
            <a:endParaRPr lang="en-US" sz="1125"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241548"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Live demo: one image, four models</a:t>
            </a:r>
            <a:endParaRPr lang="en-US" sz="2625" dirty="0"/>
          </a:p>
        </p:txBody>
      </p:sp>
      <p:sp>
        <p:nvSpPr>
          <p:cNvPr id="3" name="Text 1"/>
          <p:cNvSpPr txBox="1"/>
          <p:nvPr/>
        </p:nvSpPr>
        <p:spPr>
          <a:xfrm>
            <a:off x="762000" y="1136303"/>
            <a:ext cx="2956048" cy="533400"/>
          </a:xfrm>
          <a:prstGeom prst="rect">
            <a:avLst/>
          </a:prstGeom>
          <a:noFill/>
          <a:ln/>
        </p:spPr>
        <p:txBody>
          <a:bodyPr wrap="none" lIns="0" tIns="0" rIns="0" bIns="0" rtlCol="0" anchor="t"/>
          <a:lstStyle/>
          <a:p>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Skin lesion, one test image, models</a:t>
            </a:r>
            <a:br/>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trained on</a:t>
            </a:r>
            <a:pPr algn="l" indent="0" marL="0">
              <a:lnSpc>
                <a:spcPts val="210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all training images</a:t>
            </a:r>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4" name="Text 2"/>
          <p:cNvSpPr txBox="1"/>
          <p:nvPr/>
        </p:nvSpPr>
        <p:spPr>
          <a:xfrm>
            <a:off x="762000" y="5099655"/>
            <a:ext cx="1787604" cy="217170"/>
          </a:xfrm>
          <a:prstGeom prst="rect">
            <a:avLst/>
          </a:prstGeom>
          <a:noFill/>
          <a:ln/>
        </p:spPr>
        <p:txBody>
          <a:bodyPr wrap="none" lIns="0" tIns="0" rIns="0" bIns="0" rtlCol="0" anchor="t"/>
          <a:lstStyle/>
          <a:p>
            <a:pPr algn="l" indent="0" marL="0">
              <a:lnSpc>
                <a:spcPts val="1710"/>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True label:</a:t>
            </a:r>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 melanoma</a:t>
            </a:r>
            <a:endParaRPr lang="en-US" sz="1425" dirty="0"/>
          </a:p>
        </p:txBody>
      </p:sp>
      <p:sp>
        <p:nvSpPr>
          <p:cNvPr id="5" name="Text 3"/>
          <p:cNvSpPr txBox="1"/>
          <p:nvPr/>
        </p:nvSpPr>
        <p:spPr>
          <a:xfrm>
            <a:off x="4191000" y="1911400"/>
            <a:ext cx="1278374" cy="250031"/>
          </a:xfrm>
          <a:prstGeom prst="rect">
            <a:avLst/>
          </a:prstGeom>
          <a:noFill/>
          <a:ln/>
        </p:spPr>
        <p:txBody>
          <a:bodyPr wrap="none" lIns="0" tIns="0" rIns="0" bIns="0" rtlCol="0" anchor="t"/>
          <a:lstStyle/>
          <a:p>
            <a:pPr algn="l" indent="0" marL="0">
              <a:lnSpc>
                <a:spcPts val="1969"/>
              </a:lnSpc>
              <a:buNone/>
            </a:pPr>
            <a:r>
              <a:rPr lang="en-US" sz="1575" b="1" dirty="0">
                <a:solidFill>
                  <a:srgbClr val="1B1E22"/>
                </a:solidFill>
                <a:latin typeface="Source Serif 4" pitchFamily="34" charset="0"/>
                <a:ea typeface="Source Serif 4" pitchFamily="34" charset="-122"/>
                <a:cs typeface="Source Serif 4" pitchFamily="34" charset="-120"/>
              </a:rPr>
              <a:t>Linear probe</a:t>
            </a:r>
            <a:endParaRPr lang="en-US" sz="1575" dirty="0"/>
          </a:p>
        </p:txBody>
      </p:sp>
      <p:sp>
        <p:nvSpPr>
          <p:cNvPr id="6" name="Text 4"/>
          <p:cNvSpPr txBox="1"/>
          <p:nvPr/>
        </p:nvSpPr>
        <p:spPr>
          <a:xfrm>
            <a:off x="4191000" y="2193101"/>
            <a:ext cx="1395234" cy="177165"/>
          </a:xfrm>
          <a:prstGeom prst="rect">
            <a:avLst/>
          </a:prstGeom>
          <a:noFill/>
          <a:ln/>
        </p:spPr>
        <p:txBody>
          <a:bodyPr wrap="none" lIns="0" tIns="0" rIns="0" bIns="0" rtlCol="0" anchor="t"/>
          <a:lstStyle/>
          <a:p>
            <a:pPr algn="l" indent="0" marL="0">
              <a:lnSpc>
                <a:spcPts val="1395"/>
              </a:lnSpc>
              <a:buNone/>
            </a:pPr>
            <a:r>
              <a:rPr lang="en-US" sz="1163" dirty="0">
                <a:solidFill>
                  <a:srgbClr val="777E86"/>
                </a:solidFill>
                <a:latin typeface="Source Sans 3 ExtraLight" pitchFamily="34" charset="0"/>
                <a:ea typeface="Source Sans 3 ExtraLight" pitchFamily="34" charset="-122"/>
                <a:cs typeface="Source Sans 3 ExtraLight" pitchFamily="34" charset="-120"/>
              </a:rPr>
              <a:t>shared model + head</a:t>
            </a:r>
            <a:endParaRPr lang="en-US" sz="1163" dirty="0"/>
          </a:p>
        </p:txBody>
      </p:sp>
      <p:sp>
        <p:nvSpPr>
          <p:cNvPr id="7" name="Text 5"/>
          <p:cNvSpPr txBox="1"/>
          <p:nvPr/>
        </p:nvSpPr>
        <p:spPr>
          <a:xfrm>
            <a:off x="4191000" y="2475041"/>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68.5%</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8" name="Text 6"/>
          <p:cNvSpPr txBox="1"/>
          <p:nvPr/>
        </p:nvSpPr>
        <p:spPr>
          <a:xfrm>
            <a:off x="4191000" y="2957483"/>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9" name="Text 7"/>
          <p:cNvSpPr txBox="1"/>
          <p:nvPr/>
        </p:nvSpPr>
        <p:spPr>
          <a:xfrm>
            <a:off x="5399336" y="2957483"/>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73.7%</a:t>
            </a:r>
            <a:endParaRPr lang="en-US" sz="1275" dirty="0"/>
          </a:p>
        </p:txBody>
      </p:sp>
      <p:sp>
        <p:nvSpPr>
          <p:cNvPr id="10" name="Text 8"/>
          <p:cNvSpPr txBox="1"/>
          <p:nvPr/>
        </p:nvSpPr>
        <p:spPr>
          <a:xfrm>
            <a:off x="4191000" y="3453676"/>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11" name="Text 9"/>
          <p:cNvSpPr txBox="1"/>
          <p:nvPr/>
        </p:nvSpPr>
        <p:spPr>
          <a:xfrm>
            <a:off x="5399336" y="3453676"/>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23.8%</a:t>
            </a:r>
            <a:endParaRPr lang="en-US" sz="1275" dirty="0"/>
          </a:p>
        </p:txBody>
      </p:sp>
      <p:sp>
        <p:nvSpPr>
          <p:cNvPr id="12" name="Text 10"/>
          <p:cNvSpPr txBox="1"/>
          <p:nvPr/>
        </p:nvSpPr>
        <p:spPr>
          <a:xfrm>
            <a:off x="4191000" y="3949869"/>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13" name="Text 11"/>
          <p:cNvSpPr txBox="1"/>
          <p:nvPr/>
        </p:nvSpPr>
        <p:spPr>
          <a:xfrm>
            <a:off x="5482382" y="3949869"/>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2.1%</a:t>
            </a:r>
            <a:endParaRPr lang="en-US" sz="1275" dirty="0"/>
          </a:p>
        </p:txBody>
      </p:sp>
      <p:sp>
        <p:nvSpPr>
          <p:cNvPr id="14" name="Text 12"/>
          <p:cNvSpPr txBox="1"/>
          <p:nvPr/>
        </p:nvSpPr>
        <p:spPr>
          <a:xfrm>
            <a:off x="4191000" y="4403854"/>
            <a:ext cx="52737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Wrong</a:t>
            </a:r>
            <a:endParaRPr lang="en-US" sz="1275" dirty="0"/>
          </a:p>
        </p:txBody>
      </p:sp>
      <p:sp>
        <p:nvSpPr>
          <p:cNvPr id="15" name="Text 13"/>
          <p:cNvSpPr txBox="1"/>
          <p:nvPr/>
        </p:nvSpPr>
        <p:spPr>
          <a:xfrm>
            <a:off x="4191000" y="4629596"/>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178 ms per image</a:t>
            </a:r>
            <a:endParaRPr lang="en-US" sz="1125" dirty="0"/>
          </a:p>
        </p:txBody>
      </p:sp>
      <p:sp>
        <p:nvSpPr>
          <p:cNvPr id="16" name="Text 14"/>
          <p:cNvSpPr txBox="1"/>
          <p:nvPr/>
        </p:nvSpPr>
        <p:spPr>
          <a:xfrm>
            <a:off x="6057900" y="1911400"/>
            <a:ext cx="963394" cy="250031"/>
          </a:xfrm>
          <a:prstGeom prst="rect">
            <a:avLst/>
          </a:prstGeom>
          <a:noFill/>
          <a:ln/>
        </p:spPr>
        <p:txBody>
          <a:bodyPr wrap="none" lIns="0" tIns="0" rIns="0" bIns="0" rtlCol="0" anchor="t"/>
          <a:lstStyle/>
          <a:p>
            <a:pPr algn="l" indent="0" marL="0">
              <a:lnSpc>
                <a:spcPts val="1969"/>
              </a:lnSpc>
              <a:buNone/>
            </a:pPr>
            <a:r>
              <a:rPr lang="en-US" sz="1575" b="1" dirty="0">
                <a:solidFill>
                  <a:srgbClr val="C4432C"/>
                </a:solidFill>
                <a:latin typeface="Source Serif 4" pitchFamily="34" charset="0"/>
                <a:ea typeface="Source Serif 4" pitchFamily="34" charset="-122"/>
                <a:cs typeface="Source Serif 4" pitchFamily="34" charset="-120"/>
              </a:rPr>
              <a:t>VPT-deep</a:t>
            </a:r>
            <a:endParaRPr lang="en-US" sz="1575" dirty="0"/>
          </a:p>
        </p:txBody>
      </p:sp>
      <p:sp>
        <p:nvSpPr>
          <p:cNvPr id="17" name="Text 15"/>
          <p:cNvSpPr txBox="1"/>
          <p:nvPr/>
        </p:nvSpPr>
        <p:spPr>
          <a:xfrm>
            <a:off x="6057900" y="2193101"/>
            <a:ext cx="1619822" cy="177165"/>
          </a:xfrm>
          <a:prstGeom prst="rect">
            <a:avLst/>
          </a:prstGeom>
          <a:noFill/>
          <a:ln/>
        </p:spPr>
        <p:txBody>
          <a:bodyPr wrap="none" lIns="0" tIns="0" rIns="0" bIns="0" rtlCol="0" anchor="t"/>
          <a:lstStyle/>
          <a:p>
            <a:pPr algn="l" indent="0" marL="0">
              <a:lnSpc>
                <a:spcPts val="1395"/>
              </a:lnSpc>
              <a:buNone/>
            </a:pPr>
            <a:r>
              <a:rPr lang="en-US" sz="1163" dirty="0">
                <a:solidFill>
                  <a:srgbClr val="777E86"/>
                </a:solidFill>
                <a:latin typeface="Source Sans 3 ExtraLight" pitchFamily="34" charset="0"/>
                <a:ea typeface="Source Sans 3 ExtraLight" pitchFamily="34" charset="-122"/>
                <a:cs typeface="Source Sans 3 ExtraLight" pitchFamily="34" charset="-120"/>
              </a:rPr>
              <a:t>shared model + prompts</a:t>
            </a:r>
            <a:endParaRPr lang="en-US" sz="1163" dirty="0"/>
          </a:p>
        </p:txBody>
      </p:sp>
      <p:sp>
        <p:nvSpPr>
          <p:cNvPr id="18" name="Text 16"/>
          <p:cNvSpPr txBox="1"/>
          <p:nvPr/>
        </p:nvSpPr>
        <p:spPr>
          <a:xfrm>
            <a:off x="6057900" y="2475041"/>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C4432C"/>
                </a:solidFill>
                <a:latin typeface="Source Sans 3 ExtraLight" pitchFamily="34" charset="0"/>
                <a:ea typeface="Source Sans 3 ExtraLight" pitchFamily="34" charset="-122"/>
                <a:cs typeface="Source Sans 3 ExtraLight" pitchFamily="34" charset="-120"/>
              </a:rPr>
              <a:t>81.0%</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19" name="Text 17"/>
          <p:cNvSpPr txBox="1"/>
          <p:nvPr/>
        </p:nvSpPr>
        <p:spPr>
          <a:xfrm>
            <a:off x="6057900" y="2957483"/>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20" name="Text 18"/>
          <p:cNvSpPr txBox="1"/>
          <p:nvPr/>
        </p:nvSpPr>
        <p:spPr>
          <a:xfrm>
            <a:off x="7266236" y="2957483"/>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99.5%</a:t>
            </a:r>
            <a:endParaRPr lang="en-US" sz="1275" dirty="0"/>
          </a:p>
        </p:txBody>
      </p:sp>
      <p:sp>
        <p:nvSpPr>
          <p:cNvPr id="21" name="Text 19"/>
          <p:cNvSpPr txBox="1"/>
          <p:nvPr/>
        </p:nvSpPr>
        <p:spPr>
          <a:xfrm>
            <a:off x="6057900" y="3453676"/>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22" name="Text 20"/>
          <p:cNvSpPr txBox="1"/>
          <p:nvPr/>
        </p:nvSpPr>
        <p:spPr>
          <a:xfrm>
            <a:off x="7349282" y="3453676"/>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0.3%</a:t>
            </a:r>
            <a:endParaRPr lang="en-US" sz="1275" dirty="0"/>
          </a:p>
        </p:txBody>
      </p:sp>
      <p:sp>
        <p:nvSpPr>
          <p:cNvPr id="23" name="Text 21"/>
          <p:cNvSpPr txBox="1"/>
          <p:nvPr/>
        </p:nvSpPr>
        <p:spPr>
          <a:xfrm>
            <a:off x="6057900" y="3949869"/>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24" name="Text 22"/>
          <p:cNvSpPr txBox="1"/>
          <p:nvPr/>
        </p:nvSpPr>
        <p:spPr>
          <a:xfrm>
            <a:off x="7349282" y="3949869"/>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0.1%</a:t>
            </a:r>
            <a:endParaRPr lang="en-US" sz="1275" dirty="0"/>
          </a:p>
        </p:txBody>
      </p:sp>
      <p:sp>
        <p:nvSpPr>
          <p:cNvPr id="25" name="Text 23"/>
          <p:cNvSpPr txBox="1"/>
          <p:nvPr/>
        </p:nvSpPr>
        <p:spPr>
          <a:xfrm>
            <a:off x="6057900" y="4403854"/>
            <a:ext cx="592848" cy="194310"/>
          </a:xfrm>
          <a:prstGeom prst="rect">
            <a:avLst/>
          </a:prstGeom>
          <a:noFill/>
          <a:ln/>
        </p:spPr>
        <p:txBody>
          <a:bodyPr wrap="none" lIns="0" tIns="0" rIns="0" bIns="0" rtlCol="0" anchor="t"/>
          <a:lstStyle/>
          <a:p>
            <a:pPr algn="l" indent="0" marL="0">
              <a:lnSpc>
                <a:spcPts val="1530"/>
              </a:lnSpc>
              <a:buNone/>
            </a:pPr>
            <a:r>
              <a:rPr lang="en-US" sz="1275" b="1" dirty="0">
                <a:solidFill>
                  <a:srgbClr val="3C8A4E"/>
                </a:solidFill>
                <a:latin typeface="Source Sans 3 ExtraLight" pitchFamily="34" charset="0"/>
                <a:ea typeface="Source Sans 3 ExtraLight" pitchFamily="34" charset="-122"/>
                <a:cs typeface="Source Sans 3 ExtraLight" pitchFamily="34" charset="-120"/>
              </a:rPr>
              <a:t>Correct</a:t>
            </a:r>
            <a:endParaRPr lang="en-US" sz="1275" dirty="0"/>
          </a:p>
        </p:txBody>
      </p:sp>
      <p:sp>
        <p:nvSpPr>
          <p:cNvPr id="26" name="Text 24"/>
          <p:cNvSpPr txBox="1"/>
          <p:nvPr/>
        </p:nvSpPr>
        <p:spPr>
          <a:xfrm>
            <a:off x="6057900" y="4629596"/>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204 ms per image</a:t>
            </a:r>
            <a:endParaRPr lang="en-US" sz="1125" dirty="0"/>
          </a:p>
        </p:txBody>
      </p:sp>
      <p:sp>
        <p:nvSpPr>
          <p:cNvPr id="27" name="Text 25"/>
          <p:cNvSpPr txBox="1"/>
          <p:nvPr/>
        </p:nvSpPr>
        <p:spPr>
          <a:xfrm>
            <a:off x="7924800" y="1911400"/>
            <a:ext cx="570250" cy="250031"/>
          </a:xfrm>
          <a:prstGeom prst="rect">
            <a:avLst/>
          </a:prstGeom>
          <a:noFill/>
          <a:ln/>
        </p:spPr>
        <p:txBody>
          <a:bodyPr wrap="none" lIns="0" tIns="0" rIns="0" bIns="0" rtlCol="0" anchor="t"/>
          <a:lstStyle/>
          <a:p>
            <a:pPr algn="l" indent="0" marL="0">
              <a:lnSpc>
                <a:spcPts val="1969"/>
              </a:lnSpc>
              <a:buNone/>
            </a:pPr>
            <a:r>
              <a:rPr lang="en-US" sz="1575" b="1" dirty="0">
                <a:solidFill>
                  <a:srgbClr val="B5761B"/>
                </a:solidFill>
                <a:latin typeface="Source Serif 4" pitchFamily="34" charset="0"/>
                <a:ea typeface="Source Serif 4" pitchFamily="34" charset="-122"/>
                <a:cs typeface="Source Serif 4" pitchFamily="34" charset="-120"/>
              </a:rPr>
              <a:t>LoRA</a:t>
            </a:r>
            <a:endParaRPr lang="en-US" sz="1575" dirty="0"/>
          </a:p>
        </p:txBody>
      </p:sp>
      <p:sp>
        <p:nvSpPr>
          <p:cNvPr id="28" name="Text 26"/>
          <p:cNvSpPr txBox="1"/>
          <p:nvPr/>
        </p:nvSpPr>
        <p:spPr>
          <a:xfrm>
            <a:off x="7924800" y="2193101"/>
            <a:ext cx="1390590" cy="177165"/>
          </a:xfrm>
          <a:prstGeom prst="rect">
            <a:avLst/>
          </a:prstGeom>
          <a:noFill/>
          <a:ln/>
        </p:spPr>
        <p:txBody>
          <a:bodyPr wrap="none" lIns="0" tIns="0" rIns="0" bIns="0" rtlCol="0" anchor="t"/>
          <a:lstStyle/>
          <a:p>
            <a:pPr algn="l" indent="0" marL="0">
              <a:lnSpc>
                <a:spcPts val="1395"/>
              </a:lnSpc>
              <a:buNone/>
            </a:pPr>
            <a:r>
              <a:rPr lang="en-US" sz="1163" dirty="0">
                <a:solidFill>
                  <a:srgbClr val="777E86"/>
                </a:solidFill>
                <a:latin typeface="Source Sans 3 ExtraLight" pitchFamily="34" charset="0"/>
                <a:ea typeface="Source Sans 3 ExtraLight" pitchFamily="34" charset="-122"/>
                <a:cs typeface="Source Sans 3 ExtraLight" pitchFamily="34" charset="-120"/>
              </a:rPr>
              <a:t>shared model + pairs</a:t>
            </a:r>
            <a:endParaRPr lang="en-US" sz="1163" dirty="0"/>
          </a:p>
        </p:txBody>
      </p:sp>
      <p:sp>
        <p:nvSpPr>
          <p:cNvPr id="29" name="Text 27"/>
          <p:cNvSpPr txBox="1"/>
          <p:nvPr/>
        </p:nvSpPr>
        <p:spPr>
          <a:xfrm>
            <a:off x="7924800" y="2475041"/>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B5761B"/>
                </a:solidFill>
                <a:latin typeface="Source Sans 3 ExtraLight" pitchFamily="34" charset="0"/>
                <a:ea typeface="Source Sans 3 ExtraLight" pitchFamily="34" charset="-122"/>
                <a:cs typeface="Source Sans 3 ExtraLight" pitchFamily="34" charset="-120"/>
              </a:rPr>
              <a:t>82.5%</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30" name="Text 28"/>
          <p:cNvSpPr txBox="1"/>
          <p:nvPr/>
        </p:nvSpPr>
        <p:spPr>
          <a:xfrm>
            <a:off x="7924800" y="2957483"/>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31" name="Text 29"/>
          <p:cNvSpPr txBox="1"/>
          <p:nvPr/>
        </p:nvSpPr>
        <p:spPr>
          <a:xfrm>
            <a:off x="9133136" y="2957483"/>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92.8%</a:t>
            </a:r>
            <a:endParaRPr lang="en-US" sz="1275" dirty="0"/>
          </a:p>
        </p:txBody>
      </p:sp>
      <p:sp>
        <p:nvSpPr>
          <p:cNvPr id="32" name="Text 30"/>
          <p:cNvSpPr txBox="1"/>
          <p:nvPr/>
        </p:nvSpPr>
        <p:spPr>
          <a:xfrm>
            <a:off x="7924800" y="3453676"/>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33" name="Text 31"/>
          <p:cNvSpPr txBox="1"/>
          <p:nvPr/>
        </p:nvSpPr>
        <p:spPr>
          <a:xfrm>
            <a:off x="9216182" y="3453676"/>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7.1%</a:t>
            </a:r>
            <a:endParaRPr lang="en-US" sz="1275" dirty="0"/>
          </a:p>
        </p:txBody>
      </p:sp>
      <p:sp>
        <p:nvSpPr>
          <p:cNvPr id="34" name="Text 32"/>
          <p:cNvSpPr txBox="1"/>
          <p:nvPr/>
        </p:nvSpPr>
        <p:spPr>
          <a:xfrm>
            <a:off x="7924800" y="3949869"/>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35" name="Text 33"/>
          <p:cNvSpPr txBox="1"/>
          <p:nvPr/>
        </p:nvSpPr>
        <p:spPr>
          <a:xfrm>
            <a:off x="9216182" y="3949869"/>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0.0%</a:t>
            </a:r>
            <a:endParaRPr lang="en-US" sz="1275" dirty="0"/>
          </a:p>
        </p:txBody>
      </p:sp>
      <p:sp>
        <p:nvSpPr>
          <p:cNvPr id="36" name="Text 34"/>
          <p:cNvSpPr txBox="1"/>
          <p:nvPr/>
        </p:nvSpPr>
        <p:spPr>
          <a:xfrm>
            <a:off x="7924800" y="4403854"/>
            <a:ext cx="52737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Wrong</a:t>
            </a:r>
            <a:endParaRPr lang="en-US" sz="1275" dirty="0"/>
          </a:p>
        </p:txBody>
      </p:sp>
      <p:sp>
        <p:nvSpPr>
          <p:cNvPr id="37" name="Text 35"/>
          <p:cNvSpPr txBox="1"/>
          <p:nvPr/>
        </p:nvSpPr>
        <p:spPr>
          <a:xfrm>
            <a:off x="7924800" y="4629596"/>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173 ms per image</a:t>
            </a:r>
            <a:endParaRPr lang="en-US" sz="1125" dirty="0"/>
          </a:p>
        </p:txBody>
      </p:sp>
      <p:sp>
        <p:nvSpPr>
          <p:cNvPr id="38" name="Text 36"/>
          <p:cNvSpPr txBox="1"/>
          <p:nvPr/>
        </p:nvSpPr>
        <p:spPr>
          <a:xfrm>
            <a:off x="9791700" y="1911400"/>
            <a:ext cx="1521690" cy="250031"/>
          </a:xfrm>
          <a:prstGeom prst="rect">
            <a:avLst/>
          </a:prstGeom>
          <a:noFill/>
          <a:ln/>
        </p:spPr>
        <p:txBody>
          <a:bodyPr wrap="none" lIns="0" tIns="0" rIns="0" bIns="0" rtlCol="0" anchor="t"/>
          <a:lstStyle/>
          <a:p>
            <a:pPr algn="l" indent="0" marL="0">
              <a:lnSpc>
                <a:spcPts val="1969"/>
              </a:lnSpc>
              <a:buNone/>
            </a:pPr>
            <a:r>
              <a:rPr lang="en-US" sz="1575" b="1" dirty="0">
                <a:solidFill>
                  <a:srgbClr val="1B1E22"/>
                </a:solidFill>
                <a:latin typeface="Source Serif 4" pitchFamily="34" charset="0"/>
                <a:ea typeface="Source Serif 4" pitchFamily="34" charset="-122"/>
                <a:cs typeface="Source Serif 4" pitchFamily="34" charset="-120"/>
              </a:rPr>
              <a:t>Full fine-tuning</a:t>
            </a:r>
            <a:endParaRPr lang="en-US" sz="1575" dirty="0"/>
          </a:p>
        </p:txBody>
      </p:sp>
      <p:sp>
        <p:nvSpPr>
          <p:cNvPr id="39" name="Text 37"/>
          <p:cNvSpPr txBox="1"/>
          <p:nvPr/>
        </p:nvSpPr>
        <p:spPr>
          <a:xfrm>
            <a:off x="9791700" y="2193101"/>
            <a:ext cx="1395234" cy="177165"/>
          </a:xfrm>
          <a:prstGeom prst="rect">
            <a:avLst/>
          </a:prstGeom>
          <a:noFill/>
          <a:ln/>
        </p:spPr>
        <p:txBody>
          <a:bodyPr wrap="none" lIns="0" tIns="0" rIns="0" bIns="0" rtlCol="0" anchor="t"/>
          <a:lstStyle/>
          <a:p>
            <a:pPr algn="l" indent="0" marL="0">
              <a:lnSpc>
                <a:spcPts val="1395"/>
              </a:lnSpc>
              <a:buNone/>
            </a:pPr>
            <a:r>
              <a:rPr lang="en-US" sz="1163" dirty="0">
                <a:solidFill>
                  <a:srgbClr val="777E86"/>
                </a:solidFill>
                <a:latin typeface="Source Sans 3 ExtraLight" pitchFamily="34" charset="0"/>
                <a:ea typeface="Source Sans 3 ExtraLight" pitchFamily="34" charset="-122"/>
                <a:cs typeface="Source Sans 3 ExtraLight" pitchFamily="34" charset="-120"/>
              </a:rPr>
              <a:t>own retrained model</a:t>
            </a:r>
            <a:endParaRPr lang="en-US" sz="1163" dirty="0"/>
          </a:p>
        </p:txBody>
      </p:sp>
      <p:sp>
        <p:nvSpPr>
          <p:cNvPr id="40" name="Text 38"/>
          <p:cNvSpPr txBox="1"/>
          <p:nvPr/>
        </p:nvSpPr>
        <p:spPr>
          <a:xfrm>
            <a:off x="9791700" y="2475041"/>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84.4%</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41" name="Text 39"/>
          <p:cNvSpPr txBox="1"/>
          <p:nvPr/>
        </p:nvSpPr>
        <p:spPr>
          <a:xfrm>
            <a:off x="9791700" y="2957483"/>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42" name="Text 40"/>
          <p:cNvSpPr txBox="1"/>
          <p:nvPr/>
        </p:nvSpPr>
        <p:spPr>
          <a:xfrm>
            <a:off x="11000036" y="2957483"/>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97.7%</a:t>
            </a:r>
            <a:endParaRPr lang="en-US" sz="1275" dirty="0"/>
          </a:p>
        </p:txBody>
      </p:sp>
      <p:sp>
        <p:nvSpPr>
          <p:cNvPr id="43" name="Text 41"/>
          <p:cNvSpPr txBox="1"/>
          <p:nvPr/>
        </p:nvSpPr>
        <p:spPr>
          <a:xfrm>
            <a:off x="9791700" y="3453676"/>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44" name="Text 42"/>
          <p:cNvSpPr txBox="1"/>
          <p:nvPr/>
        </p:nvSpPr>
        <p:spPr>
          <a:xfrm>
            <a:off x="11083082" y="3453676"/>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2.2%</a:t>
            </a:r>
            <a:endParaRPr lang="en-US" sz="1275" dirty="0"/>
          </a:p>
        </p:txBody>
      </p:sp>
      <p:sp>
        <p:nvSpPr>
          <p:cNvPr id="45" name="Text 43"/>
          <p:cNvSpPr txBox="1"/>
          <p:nvPr/>
        </p:nvSpPr>
        <p:spPr>
          <a:xfrm>
            <a:off x="9791700" y="3949869"/>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46" name="Text 44"/>
          <p:cNvSpPr txBox="1"/>
          <p:nvPr/>
        </p:nvSpPr>
        <p:spPr>
          <a:xfrm>
            <a:off x="11083082" y="3949869"/>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0.0%</a:t>
            </a:r>
            <a:endParaRPr lang="en-US" sz="1275" dirty="0"/>
          </a:p>
        </p:txBody>
      </p:sp>
      <p:sp>
        <p:nvSpPr>
          <p:cNvPr id="47" name="Text 45"/>
          <p:cNvSpPr txBox="1"/>
          <p:nvPr/>
        </p:nvSpPr>
        <p:spPr>
          <a:xfrm>
            <a:off x="9791700" y="4403854"/>
            <a:ext cx="592848" cy="194310"/>
          </a:xfrm>
          <a:prstGeom prst="rect">
            <a:avLst/>
          </a:prstGeom>
          <a:noFill/>
          <a:ln/>
        </p:spPr>
        <p:txBody>
          <a:bodyPr wrap="none" lIns="0" tIns="0" rIns="0" bIns="0" rtlCol="0" anchor="t"/>
          <a:lstStyle/>
          <a:p>
            <a:pPr algn="l" indent="0" marL="0">
              <a:lnSpc>
                <a:spcPts val="1530"/>
              </a:lnSpc>
              <a:buNone/>
            </a:pPr>
            <a:r>
              <a:rPr lang="en-US" sz="1275" b="1" dirty="0">
                <a:solidFill>
                  <a:srgbClr val="3C8A4E"/>
                </a:solidFill>
                <a:latin typeface="Source Sans 3 ExtraLight" pitchFamily="34" charset="0"/>
                <a:ea typeface="Source Sans 3 ExtraLight" pitchFamily="34" charset="-122"/>
                <a:cs typeface="Source Sans 3 ExtraLight" pitchFamily="34" charset="-120"/>
              </a:rPr>
              <a:t>Correct</a:t>
            </a:r>
            <a:endParaRPr lang="en-US" sz="1275" dirty="0"/>
          </a:p>
        </p:txBody>
      </p:sp>
      <p:sp>
        <p:nvSpPr>
          <p:cNvPr id="48" name="Text 46"/>
          <p:cNvSpPr txBox="1"/>
          <p:nvPr/>
        </p:nvSpPr>
        <p:spPr>
          <a:xfrm>
            <a:off x="9791700" y="4629596"/>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163 ms per image</a:t>
            </a:r>
            <a:endParaRPr lang="en-US" sz="1125" dirty="0"/>
          </a:p>
        </p:txBody>
      </p:sp>
      <p:sp>
        <p:nvSpPr>
          <p:cNvPr id="49" name="Text 47"/>
          <p:cNvSpPr txBox="1"/>
          <p:nvPr/>
        </p:nvSpPr>
        <p:spPr>
          <a:xfrm>
            <a:off x="4191000" y="5002738"/>
            <a:ext cx="7578745" cy="469582"/>
          </a:xfrm>
          <a:prstGeom prst="rect">
            <a:avLst/>
          </a:prstGeom>
          <a:noFill/>
          <a:ln/>
        </p:spPr>
        <p:txBody>
          <a:bodyPr wrap="none" lIns="0" tIns="0" rIns="0" bIns="0" rtlCol="0" anchor="t"/>
          <a:lstStyle/>
          <a:p>
            <a:pPr algn="l" indent="0" marL="0">
              <a:lnSpc>
                <a:spcPts val="1849"/>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Test accuracy is balanced accuracy on the whole test set, for exactly these models. Changing the training set</a:t>
            </a:r>
            <a:br/>
            <a:pPr algn="l" indent="0" marL="0">
              <a:lnSpc>
                <a:spcPts val="1849"/>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swaps one 1.2 MB file for LoRA, but a whole second 172 MB model for full fine-tuning.</a:t>
            </a:r>
            <a:endParaRPr lang="en-US" sz="1275" dirty="0"/>
          </a:p>
        </p:txBody>
      </p:sp>
      <p:sp>
        <p:nvSpPr>
          <p:cNvPr id="50" name="Text 48"/>
          <p:cNvSpPr txBox="1"/>
          <p:nvPr/>
        </p:nvSpPr>
        <p:spPr>
          <a:xfrm>
            <a:off x="762000" y="6375082"/>
            <a:ext cx="5267396" cy="165735"/>
          </a:xfrm>
          <a:prstGeom prst="rect">
            <a:avLst/>
          </a:prstGeom>
          <a:noFill/>
          <a:ln/>
        </p:spPr>
        <p:txBody>
          <a:bodyPr wrap="none" lIns="0" tIns="0" rIns="0" bIns="0" rtlCol="0" anchor="t"/>
          <a:lstStyle/>
          <a:p>
            <a:pPr algn="l" indent="0" marL="0">
              <a:lnSpc>
                <a:spcPts val="1305"/>
              </a:lnSpc>
              <a:buNone/>
            </a:pPr>
            <a:r>
              <a:rPr lang="en-US" sz="1088" dirty="0">
                <a:solidFill>
                  <a:srgbClr val="777E86"/>
                </a:solidFill>
                <a:latin typeface="Source Sans 3 ExtraLight" pitchFamily="34" charset="0"/>
                <a:ea typeface="Source Sans 3 ExtraLight" pitchFamily="34" charset="-122"/>
                <a:cs typeface="Source Sans 3 ExtraLight" pitchFamily="34" charset="-120"/>
              </a:rPr>
              <a:t>A recorded run. In the HTML version of this deck the four models run live in the browser.</a:t>
            </a:r>
            <a:endParaRPr lang="en-US" sz="1088" dirty="0"/>
          </a:p>
        </p:txBody>
      </p:sp>
      <p:sp>
        <p:nvSpPr>
          <p:cNvPr id="51" name="Text 49"/>
          <p:cNvSpPr txBox="1"/>
          <p:nvPr/>
        </p:nvSpPr>
        <p:spPr>
          <a:xfrm>
            <a:off x="9116318" y="6375082"/>
            <a:ext cx="2265259" cy="165735"/>
          </a:xfrm>
          <a:prstGeom prst="rect">
            <a:avLst/>
          </a:prstGeom>
          <a:noFill/>
          <a:ln/>
        </p:spPr>
        <p:txBody>
          <a:bodyPr wrap="none" lIns="0" tIns="0" rIns="0" bIns="0" rtlCol="0" anchor="t"/>
          <a:lstStyle/>
          <a:p>
            <a:pPr algn="l" indent="0" marL="0">
              <a:lnSpc>
                <a:spcPts val="1305"/>
              </a:lnSpc>
              <a:buNone/>
            </a:pPr>
            <a:r>
              <a:rPr lang="en-US" sz="1088" dirty="0">
                <a:solidFill>
                  <a:srgbClr val="777E86"/>
                </a:solidFill>
                <a:latin typeface="Source Sans 3 ExtraLight" pitchFamily="34" charset="0"/>
                <a:ea typeface="Source Sans 3 ExtraLight" pitchFamily="34" charset="-122"/>
                <a:cs typeface="Source Sans 3 ExtraLight" pitchFamily="34" charset="-120"/>
              </a:rPr>
              <a:t>Research demo, not a diagnostic tool</a:t>
            </a:r>
            <a:endParaRPr lang="en-US" sz="1088" dirty="0"/>
          </a:p>
        </p:txBody>
      </p:sp>
      <p:sp>
        <p:nvSpPr>
          <p:cNvPr id="52" name="Text 5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47</a:t>
            </a:r>
            <a:endParaRPr lang="en-US" sz="1125"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5241548"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Live demo: one image, four models</a:t>
            </a:r>
            <a:endParaRPr lang="en-US" sz="2625" dirty="0"/>
          </a:p>
        </p:txBody>
      </p:sp>
      <p:sp>
        <p:nvSpPr>
          <p:cNvPr id="3" name="Text 1"/>
          <p:cNvSpPr txBox="1"/>
          <p:nvPr/>
        </p:nvSpPr>
        <p:spPr>
          <a:xfrm>
            <a:off x="762000" y="1136303"/>
            <a:ext cx="2956048" cy="533400"/>
          </a:xfrm>
          <a:prstGeom prst="rect">
            <a:avLst/>
          </a:prstGeom>
          <a:noFill/>
          <a:ln/>
        </p:spPr>
        <p:txBody>
          <a:bodyPr wrap="none" lIns="0" tIns="0" rIns="0" bIns="0" rtlCol="0" anchor="t"/>
          <a:lstStyle/>
          <a:p>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Skin lesion, one test image, models</a:t>
            </a:r>
            <a:br/>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trained on</a:t>
            </a:r>
            <a:pPr algn="l" indent="0" marL="0">
              <a:lnSpc>
                <a:spcPts val="2100"/>
              </a:lnSpc>
              <a:buNone/>
            </a:pPr>
            <a:r>
              <a:rPr lang="en-US" sz="1500" b="1" dirty="0">
                <a:solidFill>
                  <a:srgbClr val="474D54"/>
                </a:solidFill>
                <a:latin typeface="Source Sans 3 ExtraLight" pitchFamily="34" charset="0"/>
                <a:ea typeface="Source Sans 3 ExtraLight" pitchFamily="34" charset="-122"/>
                <a:cs typeface="Source Sans 3 ExtraLight" pitchFamily="34" charset="-120"/>
              </a:rPr>
              <a:t> 1,000 training images</a:t>
            </a:r>
            <a:pPr algn="l" indent="0" marL="0">
              <a:lnSpc>
                <a:spcPts val="2100"/>
              </a:lnSpc>
              <a:buNone/>
            </a:pPr>
            <a:r>
              <a:rPr lang="en-US" sz="1500" dirty="0">
                <a:solidFill>
                  <a:srgbClr val="474D54"/>
                </a:solidFill>
                <a:latin typeface="Source Sans 3 ExtraLight" pitchFamily="34" charset="0"/>
                <a:ea typeface="Source Sans 3 ExtraLight" pitchFamily="34" charset="-122"/>
                <a:cs typeface="Source Sans 3 ExtraLight" pitchFamily="34" charset="-120"/>
              </a:rPr>
              <a:t>.</a:t>
            </a:r>
            <a:endParaRPr lang="en-US" sz="1500" dirty="0"/>
          </a:p>
        </p:txBody>
      </p:sp>
      <p:sp>
        <p:nvSpPr>
          <p:cNvPr id="4" name="Text 2"/>
          <p:cNvSpPr txBox="1"/>
          <p:nvPr/>
        </p:nvSpPr>
        <p:spPr>
          <a:xfrm>
            <a:off x="762000" y="5099655"/>
            <a:ext cx="1787604" cy="217170"/>
          </a:xfrm>
          <a:prstGeom prst="rect">
            <a:avLst/>
          </a:prstGeom>
          <a:noFill/>
          <a:ln/>
        </p:spPr>
        <p:txBody>
          <a:bodyPr wrap="none" lIns="0" tIns="0" rIns="0" bIns="0" rtlCol="0" anchor="t"/>
          <a:lstStyle/>
          <a:p>
            <a:pPr algn="l" indent="0" marL="0">
              <a:lnSpc>
                <a:spcPts val="1710"/>
              </a:lnSpc>
              <a:buNone/>
            </a:pPr>
            <a:r>
              <a:rPr lang="en-US" sz="1425" dirty="0">
                <a:solidFill>
                  <a:srgbClr val="474D54"/>
                </a:solidFill>
                <a:latin typeface="Source Sans 3 ExtraLight" pitchFamily="34" charset="0"/>
                <a:ea typeface="Source Sans 3 ExtraLight" pitchFamily="34" charset="-122"/>
                <a:cs typeface="Source Sans 3 ExtraLight" pitchFamily="34" charset="-120"/>
              </a:rPr>
              <a:t>True label:</a:t>
            </a:r>
            <a:pPr algn="l" indent="0" marL="0">
              <a:lnSpc>
                <a:spcPts val="171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 melanoma</a:t>
            </a:r>
            <a:endParaRPr lang="en-US" sz="1425" dirty="0"/>
          </a:p>
        </p:txBody>
      </p:sp>
      <p:sp>
        <p:nvSpPr>
          <p:cNvPr id="5" name="Text 3"/>
          <p:cNvSpPr txBox="1"/>
          <p:nvPr/>
        </p:nvSpPr>
        <p:spPr>
          <a:xfrm>
            <a:off x="4191000" y="1911400"/>
            <a:ext cx="1278374" cy="250031"/>
          </a:xfrm>
          <a:prstGeom prst="rect">
            <a:avLst/>
          </a:prstGeom>
          <a:noFill/>
          <a:ln/>
        </p:spPr>
        <p:txBody>
          <a:bodyPr wrap="none" lIns="0" tIns="0" rIns="0" bIns="0" rtlCol="0" anchor="t"/>
          <a:lstStyle/>
          <a:p>
            <a:pPr algn="l" indent="0" marL="0">
              <a:lnSpc>
                <a:spcPts val="1969"/>
              </a:lnSpc>
              <a:buNone/>
            </a:pPr>
            <a:r>
              <a:rPr lang="en-US" sz="1575" b="1" dirty="0">
                <a:solidFill>
                  <a:srgbClr val="1B1E22"/>
                </a:solidFill>
                <a:latin typeface="Source Serif 4" pitchFamily="34" charset="0"/>
                <a:ea typeface="Source Serif 4" pitchFamily="34" charset="-122"/>
                <a:cs typeface="Source Serif 4" pitchFamily="34" charset="-120"/>
              </a:rPr>
              <a:t>Linear probe</a:t>
            </a:r>
            <a:endParaRPr lang="en-US" sz="1575" dirty="0"/>
          </a:p>
        </p:txBody>
      </p:sp>
      <p:sp>
        <p:nvSpPr>
          <p:cNvPr id="6" name="Text 4"/>
          <p:cNvSpPr txBox="1"/>
          <p:nvPr/>
        </p:nvSpPr>
        <p:spPr>
          <a:xfrm>
            <a:off x="4191000" y="2193101"/>
            <a:ext cx="1395234" cy="177165"/>
          </a:xfrm>
          <a:prstGeom prst="rect">
            <a:avLst/>
          </a:prstGeom>
          <a:noFill/>
          <a:ln/>
        </p:spPr>
        <p:txBody>
          <a:bodyPr wrap="none" lIns="0" tIns="0" rIns="0" bIns="0" rtlCol="0" anchor="t"/>
          <a:lstStyle/>
          <a:p>
            <a:pPr algn="l" indent="0" marL="0">
              <a:lnSpc>
                <a:spcPts val="1395"/>
              </a:lnSpc>
              <a:buNone/>
            </a:pPr>
            <a:r>
              <a:rPr lang="en-US" sz="1163" dirty="0">
                <a:solidFill>
                  <a:srgbClr val="777E86"/>
                </a:solidFill>
                <a:latin typeface="Source Sans 3 ExtraLight" pitchFamily="34" charset="0"/>
                <a:ea typeface="Source Sans 3 ExtraLight" pitchFamily="34" charset="-122"/>
                <a:cs typeface="Source Sans 3 ExtraLight" pitchFamily="34" charset="-120"/>
              </a:rPr>
              <a:t>shared model + head</a:t>
            </a:r>
            <a:endParaRPr lang="en-US" sz="1163" dirty="0"/>
          </a:p>
        </p:txBody>
      </p:sp>
      <p:sp>
        <p:nvSpPr>
          <p:cNvPr id="7" name="Text 5"/>
          <p:cNvSpPr txBox="1"/>
          <p:nvPr/>
        </p:nvSpPr>
        <p:spPr>
          <a:xfrm>
            <a:off x="4191000" y="2475041"/>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58.1%</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8" name="Text 6"/>
          <p:cNvSpPr txBox="1"/>
          <p:nvPr/>
        </p:nvSpPr>
        <p:spPr>
          <a:xfrm>
            <a:off x="4191000" y="2957483"/>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9" name="Text 7"/>
          <p:cNvSpPr txBox="1"/>
          <p:nvPr/>
        </p:nvSpPr>
        <p:spPr>
          <a:xfrm>
            <a:off x="5399336" y="2957483"/>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84.5%</a:t>
            </a:r>
            <a:endParaRPr lang="en-US" sz="1275" dirty="0"/>
          </a:p>
        </p:txBody>
      </p:sp>
      <p:sp>
        <p:nvSpPr>
          <p:cNvPr id="10" name="Text 8"/>
          <p:cNvSpPr txBox="1"/>
          <p:nvPr/>
        </p:nvSpPr>
        <p:spPr>
          <a:xfrm>
            <a:off x="4191000" y="3453676"/>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11" name="Text 9"/>
          <p:cNvSpPr txBox="1"/>
          <p:nvPr/>
        </p:nvSpPr>
        <p:spPr>
          <a:xfrm>
            <a:off x="5482382" y="3453676"/>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7.9%</a:t>
            </a:r>
            <a:endParaRPr lang="en-US" sz="1275" dirty="0"/>
          </a:p>
        </p:txBody>
      </p:sp>
      <p:sp>
        <p:nvSpPr>
          <p:cNvPr id="12" name="Text 10"/>
          <p:cNvSpPr txBox="1"/>
          <p:nvPr/>
        </p:nvSpPr>
        <p:spPr>
          <a:xfrm>
            <a:off x="4191000" y="3949869"/>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13" name="Text 11"/>
          <p:cNvSpPr txBox="1"/>
          <p:nvPr/>
        </p:nvSpPr>
        <p:spPr>
          <a:xfrm>
            <a:off x="5482382" y="3949869"/>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7.5%</a:t>
            </a:r>
            <a:endParaRPr lang="en-US" sz="1275" dirty="0"/>
          </a:p>
        </p:txBody>
      </p:sp>
      <p:sp>
        <p:nvSpPr>
          <p:cNvPr id="14" name="Text 12"/>
          <p:cNvSpPr txBox="1"/>
          <p:nvPr/>
        </p:nvSpPr>
        <p:spPr>
          <a:xfrm>
            <a:off x="4191000" y="4403854"/>
            <a:ext cx="52737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Wrong</a:t>
            </a:r>
            <a:endParaRPr lang="en-US" sz="1275" dirty="0"/>
          </a:p>
        </p:txBody>
      </p:sp>
      <p:sp>
        <p:nvSpPr>
          <p:cNvPr id="15" name="Text 13"/>
          <p:cNvSpPr txBox="1"/>
          <p:nvPr/>
        </p:nvSpPr>
        <p:spPr>
          <a:xfrm>
            <a:off x="4191000" y="4629596"/>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142 ms per image</a:t>
            </a:r>
            <a:endParaRPr lang="en-US" sz="1125" dirty="0"/>
          </a:p>
        </p:txBody>
      </p:sp>
      <p:sp>
        <p:nvSpPr>
          <p:cNvPr id="16" name="Text 14"/>
          <p:cNvSpPr txBox="1"/>
          <p:nvPr/>
        </p:nvSpPr>
        <p:spPr>
          <a:xfrm>
            <a:off x="6057900" y="1911400"/>
            <a:ext cx="963394" cy="250031"/>
          </a:xfrm>
          <a:prstGeom prst="rect">
            <a:avLst/>
          </a:prstGeom>
          <a:noFill/>
          <a:ln/>
        </p:spPr>
        <p:txBody>
          <a:bodyPr wrap="none" lIns="0" tIns="0" rIns="0" bIns="0" rtlCol="0" anchor="t"/>
          <a:lstStyle/>
          <a:p>
            <a:pPr algn="l" indent="0" marL="0">
              <a:lnSpc>
                <a:spcPts val="1969"/>
              </a:lnSpc>
              <a:buNone/>
            </a:pPr>
            <a:r>
              <a:rPr lang="en-US" sz="1575" b="1" dirty="0">
                <a:solidFill>
                  <a:srgbClr val="C4432C"/>
                </a:solidFill>
                <a:latin typeface="Source Serif 4" pitchFamily="34" charset="0"/>
                <a:ea typeface="Source Serif 4" pitchFamily="34" charset="-122"/>
                <a:cs typeface="Source Serif 4" pitchFamily="34" charset="-120"/>
              </a:rPr>
              <a:t>VPT-deep</a:t>
            </a:r>
            <a:endParaRPr lang="en-US" sz="1575" dirty="0"/>
          </a:p>
        </p:txBody>
      </p:sp>
      <p:sp>
        <p:nvSpPr>
          <p:cNvPr id="17" name="Text 15"/>
          <p:cNvSpPr txBox="1"/>
          <p:nvPr/>
        </p:nvSpPr>
        <p:spPr>
          <a:xfrm>
            <a:off x="6057900" y="2193101"/>
            <a:ext cx="1619822" cy="177165"/>
          </a:xfrm>
          <a:prstGeom prst="rect">
            <a:avLst/>
          </a:prstGeom>
          <a:noFill/>
          <a:ln/>
        </p:spPr>
        <p:txBody>
          <a:bodyPr wrap="none" lIns="0" tIns="0" rIns="0" bIns="0" rtlCol="0" anchor="t"/>
          <a:lstStyle/>
          <a:p>
            <a:pPr algn="l" indent="0" marL="0">
              <a:lnSpc>
                <a:spcPts val="1395"/>
              </a:lnSpc>
              <a:buNone/>
            </a:pPr>
            <a:r>
              <a:rPr lang="en-US" sz="1163" dirty="0">
                <a:solidFill>
                  <a:srgbClr val="777E86"/>
                </a:solidFill>
                <a:latin typeface="Source Sans 3 ExtraLight" pitchFamily="34" charset="0"/>
                <a:ea typeface="Source Sans 3 ExtraLight" pitchFamily="34" charset="-122"/>
                <a:cs typeface="Source Sans 3 ExtraLight" pitchFamily="34" charset="-120"/>
              </a:rPr>
              <a:t>shared model + prompts</a:t>
            </a:r>
            <a:endParaRPr lang="en-US" sz="1163" dirty="0"/>
          </a:p>
        </p:txBody>
      </p:sp>
      <p:sp>
        <p:nvSpPr>
          <p:cNvPr id="18" name="Text 16"/>
          <p:cNvSpPr txBox="1"/>
          <p:nvPr/>
        </p:nvSpPr>
        <p:spPr>
          <a:xfrm>
            <a:off x="6057900" y="2475041"/>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C4432C"/>
                </a:solidFill>
                <a:latin typeface="Source Sans 3 ExtraLight" pitchFamily="34" charset="0"/>
                <a:ea typeface="Source Sans 3 ExtraLight" pitchFamily="34" charset="-122"/>
                <a:cs typeface="Source Sans 3 ExtraLight" pitchFamily="34" charset="-120"/>
              </a:rPr>
              <a:t>62.5%</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19" name="Text 17"/>
          <p:cNvSpPr txBox="1"/>
          <p:nvPr/>
        </p:nvSpPr>
        <p:spPr>
          <a:xfrm>
            <a:off x="6057900" y="2957483"/>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20" name="Text 18"/>
          <p:cNvSpPr txBox="1"/>
          <p:nvPr/>
        </p:nvSpPr>
        <p:spPr>
          <a:xfrm>
            <a:off x="7266236" y="2957483"/>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69.2%</a:t>
            </a:r>
            <a:endParaRPr lang="en-US" sz="1275" dirty="0"/>
          </a:p>
        </p:txBody>
      </p:sp>
      <p:sp>
        <p:nvSpPr>
          <p:cNvPr id="21" name="Text 19"/>
          <p:cNvSpPr txBox="1"/>
          <p:nvPr/>
        </p:nvSpPr>
        <p:spPr>
          <a:xfrm>
            <a:off x="6057900" y="3453676"/>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22" name="Text 20"/>
          <p:cNvSpPr txBox="1"/>
          <p:nvPr/>
        </p:nvSpPr>
        <p:spPr>
          <a:xfrm>
            <a:off x="7266236" y="3453676"/>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30.8%</a:t>
            </a:r>
            <a:endParaRPr lang="en-US" sz="1275" dirty="0"/>
          </a:p>
        </p:txBody>
      </p:sp>
      <p:sp>
        <p:nvSpPr>
          <p:cNvPr id="23" name="Text 21"/>
          <p:cNvSpPr txBox="1"/>
          <p:nvPr/>
        </p:nvSpPr>
        <p:spPr>
          <a:xfrm>
            <a:off x="6057900" y="3949869"/>
            <a:ext cx="1216771"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dermatofibroma</a:t>
            </a:r>
            <a:endParaRPr lang="en-US" sz="1275" dirty="0"/>
          </a:p>
        </p:txBody>
      </p:sp>
      <p:sp>
        <p:nvSpPr>
          <p:cNvPr id="24" name="Text 22"/>
          <p:cNvSpPr txBox="1"/>
          <p:nvPr/>
        </p:nvSpPr>
        <p:spPr>
          <a:xfrm>
            <a:off x="7349282" y="3949869"/>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0.0%</a:t>
            </a:r>
            <a:endParaRPr lang="en-US" sz="1275" dirty="0"/>
          </a:p>
        </p:txBody>
      </p:sp>
      <p:sp>
        <p:nvSpPr>
          <p:cNvPr id="25" name="Text 23"/>
          <p:cNvSpPr txBox="1"/>
          <p:nvPr/>
        </p:nvSpPr>
        <p:spPr>
          <a:xfrm>
            <a:off x="6057900" y="4403854"/>
            <a:ext cx="592848" cy="194310"/>
          </a:xfrm>
          <a:prstGeom prst="rect">
            <a:avLst/>
          </a:prstGeom>
          <a:noFill/>
          <a:ln/>
        </p:spPr>
        <p:txBody>
          <a:bodyPr wrap="none" lIns="0" tIns="0" rIns="0" bIns="0" rtlCol="0" anchor="t"/>
          <a:lstStyle/>
          <a:p>
            <a:pPr algn="l" indent="0" marL="0">
              <a:lnSpc>
                <a:spcPts val="1530"/>
              </a:lnSpc>
              <a:buNone/>
            </a:pPr>
            <a:r>
              <a:rPr lang="en-US" sz="1275" b="1" dirty="0">
                <a:solidFill>
                  <a:srgbClr val="3C8A4E"/>
                </a:solidFill>
                <a:latin typeface="Source Sans 3 ExtraLight" pitchFamily="34" charset="0"/>
                <a:ea typeface="Source Sans 3 ExtraLight" pitchFamily="34" charset="-122"/>
                <a:cs typeface="Source Sans 3 ExtraLight" pitchFamily="34" charset="-120"/>
              </a:rPr>
              <a:t>Correct</a:t>
            </a:r>
            <a:endParaRPr lang="en-US" sz="1275" dirty="0"/>
          </a:p>
        </p:txBody>
      </p:sp>
      <p:sp>
        <p:nvSpPr>
          <p:cNvPr id="26" name="Text 24"/>
          <p:cNvSpPr txBox="1"/>
          <p:nvPr/>
        </p:nvSpPr>
        <p:spPr>
          <a:xfrm>
            <a:off x="6057900" y="4629596"/>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218 ms per image</a:t>
            </a:r>
            <a:endParaRPr lang="en-US" sz="1125" dirty="0"/>
          </a:p>
        </p:txBody>
      </p:sp>
      <p:sp>
        <p:nvSpPr>
          <p:cNvPr id="27" name="Text 25"/>
          <p:cNvSpPr txBox="1"/>
          <p:nvPr/>
        </p:nvSpPr>
        <p:spPr>
          <a:xfrm>
            <a:off x="7924800" y="1911400"/>
            <a:ext cx="570250" cy="250031"/>
          </a:xfrm>
          <a:prstGeom prst="rect">
            <a:avLst/>
          </a:prstGeom>
          <a:noFill/>
          <a:ln/>
        </p:spPr>
        <p:txBody>
          <a:bodyPr wrap="none" lIns="0" tIns="0" rIns="0" bIns="0" rtlCol="0" anchor="t"/>
          <a:lstStyle/>
          <a:p>
            <a:pPr algn="l" indent="0" marL="0">
              <a:lnSpc>
                <a:spcPts val="1969"/>
              </a:lnSpc>
              <a:buNone/>
            </a:pPr>
            <a:r>
              <a:rPr lang="en-US" sz="1575" b="1" dirty="0">
                <a:solidFill>
                  <a:srgbClr val="B5761B"/>
                </a:solidFill>
                <a:latin typeface="Source Serif 4" pitchFamily="34" charset="0"/>
                <a:ea typeface="Source Serif 4" pitchFamily="34" charset="-122"/>
                <a:cs typeface="Source Serif 4" pitchFamily="34" charset="-120"/>
              </a:rPr>
              <a:t>LoRA</a:t>
            </a:r>
            <a:endParaRPr lang="en-US" sz="1575" dirty="0"/>
          </a:p>
        </p:txBody>
      </p:sp>
      <p:sp>
        <p:nvSpPr>
          <p:cNvPr id="28" name="Text 26"/>
          <p:cNvSpPr txBox="1"/>
          <p:nvPr/>
        </p:nvSpPr>
        <p:spPr>
          <a:xfrm>
            <a:off x="7924800" y="2193101"/>
            <a:ext cx="1390590" cy="177165"/>
          </a:xfrm>
          <a:prstGeom prst="rect">
            <a:avLst/>
          </a:prstGeom>
          <a:noFill/>
          <a:ln/>
        </p:spPr>
        <p:txBody>
          <a:bodyPr wrap="none" lIns="0" tIns="0" rIns="0" bIns="0" rtlCol="0" anchor="t"/>
          <a:lstStyle/>
          <a:p>
            <a:pPr algn="l" indent="0" marL="0">
              <a:lnSpc>
                <a:spcPts val="1395"/>
              </a:lnSpc>
              <a:buNone/>
            </a:pPr>
            <a:r>
              <a:rPr lang="en-US" sz="1163" dirty="0">
                <a:solidFill>
                  <a:srgbClr val="777E86"/>
                </a:solidFill>
                <a:latin typeface="Source Sans 3 ExtraLight" pitchFamily="34" charset="0"/>
                <a:ea typeface="Source Sans 3 ExtraLight" pitchFamily="34" charset="-122"/>
                <a:cs typeface="Source Sans 3 ExtraLight" pitchFamily="34" charset="-120"/>
              </a:rPr>
              <a:t>shared model + pairs</a:t>
            </a:r>
            <a:endParaRPr lang="en-US" sz="1163" dirty="0"/>
          </a:p>
        </p:txBody>
      </p:sp>
      <p:sp>
        <p:nvSpPr>
          <p:cNvPr id="29" name="Text 27"/>
          <p:cNvSpPr txBox="1"/>
          <p:nvPr/>
        </p:nvSpPr>
        <p:spPr>
          <a:xfrm>
            <a:off x="7924800" y="2475041"/>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B5761B"/>
                </a:solidFill>
                <a:latin typeface="Source Sans 3 ExtraLight" pitchFamily="34" charset="0"/>
                <a:ea typeface="Source Sans 3 ExtraLight" pitchFamily="34" charset="-122"/>
                <a:cs typeface="Source Sans 3 ExtraLight" pitchFamily="34" charset="-120"/>
              </a:rPr>
              <a:t>63.0%</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30" name="Text 28"/>
          <p:cNvSpPr txBox="1"/>
          <p:nvPr/>
        </p:nvSpPr>
        <p:spPr>
          <a:xfrm>
            <a:off x="7924800" y="2957483"/>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31" name="Text 29"/>
          <p:cNvSpPr txBox="1"/>
          <p:nvPr/>
        </p:nvSpPr>
        <p:spPr>
          <a:xfrm>
            <a:off x="9133136" y="2957483"/>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86.6%</a:t>
            </a:r>
            <a:endParaRPr lang="en-US" sz="1275" dirty="0"/>
          </a:p>
        </p:txBody>
      </p:sp>
      <p:sp>
        <p:nvSpPr>
          <p:cNvPr id="32" name="Text 30"/>
          <p:cNvSpPr txBox="1"/>
          <p:nvPr/>
        </p:nvSpPr>
        <p:spPr>
          <a:xfrm>
            <a:off x="7924800" y="3453676"/>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33" name="Text 31"/>
          <p:cNvSpPr txBox="1"/>
          <p:nvPr/>
        </p:nvSpPr>
        <p:spPr>
          <a:xfrm>
            <a:off x="9133136" y="3453676"/>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12.8%</a:t>
            </a:r>
            <a:endParaRPr lang="en-US" sz="1275" dirty="0"/>
          </a:p>
        </p:txBody>
      </p:sp>
      <p:sp>
        <p:nvSpPr>
          <p:cNvPr id="34" name="Text 32"/>
          <p:cNvSpPr txBox="1"/>
          <p:nvPr/>
        </p:nvSpPr>
        <p:spPr>
          <a:xfrm>
            <a:off x="7924800" y="3949869"/>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35" name="Text 33"/>
          <p:cNvSpPr txBox="1"/>
          <p:nvPr/>
        </p:nvSpPr>
        <p:spPr>
          <a:xfrm>
            <a:off x="9216182" y="3949869"/>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0.4%</a:t>
            </a:r>
            <a:endParaRPr lang="en-US" sz="1275" dirty="0"/>
          </a:p>
        </p:txBody>
      </p:sp>
      <p:sp>
        <p:nvSpPr>
          <p:cNvPr id="36" name="Text 34"/>
          <p:cNvSpPr txBox="1"/>
          <p:nvPr/>
        </p:nvSpPr>
        <p:spPr>
          <a:xfrm>
            <a:off x="7924800" y="4403854"/>
            <a:ext cx="52737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Wrong</a:t>
            </a:r>
            <a:endParaRPr lang="en-US" sz="1275" dirty="0"/>
          </a:p>
        </p:txBody>
      </p:sp>
      <p:sp>
        <p:nvSpPr>
          <p:cNvPr id="37" name="Text 35"/>
          <p:cNvSpPr txBox="1"/>
          <p:nvPr/>
        </p:nvSpPr>
        <p:spPr>
          <a:xfrm>
            <a:off x="7924800" y="4629596"/>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166 ms per image</a:t>
            </a:r>
            <a:endParaRPr lang="en-US" sz="1125" dirty="0"/>
          </a:p>
        </p:txBody>
      </p:sp>
      <p:sp>
        <p:nvSpPr>
          <p:cNvPr id="38" name="Text 36"/>
          <p:cNvSpPr txBox="1"/>
          <p:nvPr/>
        </p:nvSpPr>
        <p:spPr>
          <a:xfrm>
            <a:off x="9791700" y="1911400"/>
            <a:ext cx="1521690" cy="250031"/>
          </a:xfrm>
          <a:prstGeom prst="rect">
            <a:avLst/>
          </a:prstGeom>
          <a:noFill/>
          <a:ln/>
        </p:spPr>
        <p:txBody>
          <a:bodyPr wrap="none" lIns="0" tIns="0" rIns="0" bIns="0" rtlCol="0" anchor="t"/>
          <a:lstStyle/>
          <a:p>
            <a:pPr algn="l" indent="0" marL="0">
              <a:lnSpc>
                <a:spcPts val="1969"/>
              </a:lnSpc>
              <a:buNone/>
            </a:pPr>
            <a:r>
              <a:rPr lang="en-US" sz="1575" b="1" dirty="0">
                <a:solidFill>
                  <a:srgbClr val="1B1E22"/>
                </a:solidFill>
                <a:latin typeface="Source Serif 4" pitchFamily="34" charset="0"/>
                <a:ea typeface="Source Serif 4" pitchFamily="34" charset="-122"/>
                <a:cs typeface="Source Serif 4" pitchFamily="34" charset="-120"/>
              </a:rPr>
              <a:t>Full fine-tuning</a:t>
            </a:r>
            <a:endParaRPr lang="en-US" sz="1575" dirty="0"/>
          </a:p>
        </p:txBody>
      </p:sp>
      <p:sp>
        <p:nvSpPr>
          <p:cNvPr id="39" name="Text 37"/>
          <p:cNvSpPr txBox="1"/>
          <p:nvPr/>
        </p:nvSpPr>
        <p:spPr>
          <a:xfrm>
            <a:off x="9791700" y="2193101"/>
            <a:ext cx="1395234" cy="177165"/>
          </a:xfrm>
          <a:prstGeom prst="rect">
            <a:avLst/>
          </a:prstGeom>
          <a:noFill/>
          <a:ln/>
        </p:spPr>
        <p:txBody>
          <a:bodyPr wrap="none" lIns="0" tIns="0" rIns="0" bIns="0" rtlCol="0" anchor="t"/>
          <a:lstStyle/>
          <a:p>
            <a:pPr algn="l" indent="0" marL="0">
              <a:lnSpc>
                <a:spcPts val="1395"/>
              </a:lnSpc>
              <a:buNone/>
            </a:pPr>
            <a:r>
              <a:rPr lang="en-US" sz="1163" dirty="0">
                <a:solidFill>
                  <a:srgbClr val="777E86"/>
                </a:solidFill>
                <a:latin typeface="Source Sans 3 ExtraLight" pitchFamily="34" charset="0"/>
                <a:ea typeface="Source Sans 3 ExtraLight" pitchFamily="34" charset="-122"/>
                <a:cs typeface="Source Sans 3 ExtraLight" pitchFamily="34" charset="-120"/>
              </a:rPr>
              <a:t>own retrained model</a:t>
            </a:r>
            <a:endParaRPr lang="en-US" sz="1163" dirty="0"/>
          </a:p>
        </p:txBody>
      </p:sp>
      <p:sp>
        <p:nvSpPr>
          <p:cNvPr id="40" name="Text 38"/>
          <p:cNvSpPr txBox="1"/>
          <p:nvPr/>
        </p:nvSpPr>
        <p:spPr>
          <a:xfrm>
            <a:off x="9791700" y="2475041"/>
            <a:ext cx="1508998" cy="194310"/>
          </a:xfrm>
          <a:prstGeom prst="rect">
            <a:avLst/>
          </a:prstGeom>
          <a:noFill/>
          <a:ln/>
        </p:spPr>
        <p:txBody>
          <a:bodyPr wrap="none" lIns="0" tIns="0" rIns="0" bIns="0" rtlCol="0" anchor="t"/>
          <a:lstStyle/>
          <a:p>
            <a:pPr algn="l" indent="0" marL="0">
              <a:lnSpc>
                <a:spcPts val="1530"/>
              </a:lnSpc>
              <a:buNone/>
            </a:pPr>
            <a:r>
              <a:rPr lang="en-US" sz="1425" b="1" dirty="0">
                <a:solidFill>
                  <a:srgbClr val="1B1E22"/>
                </a:solidFill>
                <a:latin typeface="Source Sans 3 ExtraLight" pitchFamily="34" charset="0"/>
                <a:ea typeface="Source Sans 3 ExtraLight" pitchFamily="34" charset="-122"/>
                <a:cs typeface="Source Sans 3 ExtraLight" pitchFamily="34" charset="-120"/>
              </a:rPr>
              <a:t>64.8%</a:t>
            </a:r>
            <a:pPr algn="l" indent="0" marL="0">
              <a:lnSpc>
                <a:spcPts val="1530"/>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 test accuracy</a:t>
            </a:r>
            <a:endParaRPr lang="en-US" sz="1425" dirty="0"/>
          </a:p>
        </p:txBody>
      </p:sp>
      <p:sp>
        <p:nvSpPr>
          <p:cNvPr id="41" name="Text 39"/>
          <p:cNvSpPr txBox="1"/>
          <p:nvPr/>
        </p:nvSpPr>
        <p:spPr>
          <a:xfrm>
            <a:off x="9791700" y="2957483"/>
            <a:ext cx="1253764"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melanocytic nevi</a:t>
            </a:r>
            <a:endParaRPr lang="en-US" sz="1275" dirty="0"/>
          </a:p>
        </p:txBody>
      </p:sp>
      <p:sp>
        <p:nvSpPr>
          <p:cNvPr id="42" name="Text 40"/>
          <p:cNvSpPr txBox="1"/>
          <p:nvPr/>
        </p:nvSpPr>
        <p:spPr>
          <a:xfrm>
            <a:off x="11000036" y="2957483"/>
            <a:ext cx="504313"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95.1%</a:t>
            </a:r>
            <a:endParaRPr lang="en-US" sz="1275" dirty="0"/>
          </a:p>
        </p:txBody>
      </p:sp>
      <p:sp>
        <p:nvSpPr>
          <p:cNvPr id="43" name="Text 41"/>
          <p:cNvSpPr txBox="1"/>
          <p:nvPr/>
        </p:nvSpPr>
        <p:spPr>
          <a:xfrm>
            <a:off x="9791700" y="3453676"/>
            <a:ext cx="81604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melanoma</a:t>
            </a:r>
            <a:endParaRPr lang="en-US" sz="1275" dirty="0"/>
          </a:p>
        </p:txBody>
      </p:sp>
      <p:sp>
        <p:nvSpPr>
          <p:cNvPr id="44" name="Text 42"/>
          <p:cNvSpPr txBox="1"/>
          <p:nvPr/>
        </p:nvSpPr>
        <p:spPr>
          <a:xfrm>
            <a:off x="11083082" y="3453676"/>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4.2%</a:t>
            </a:r>
            <a:endParaRPr lang="en-US" sz="1275" dirty="0"/>
          </a:p>
        </p:txBody>
      </p:sp>
      <p:sp>
        <p:nvSpPr>
          <p:cNvPr id="45" name="Text 43"/>
          <p:cNvSpPr txBox="1"/>
          <p:nvPr/>
        </p:nvSpPr>
        <p:spPr>
          <a:xfrm>
            <a:off x="9791700" y="3949869"/>
            <a:ext cx="1509772" cy="210503"/>
          </a:xfrm>
          <a:prstGeom prst="rect">
            <a:avLst/>
          </a:prstGeom>
          <a:noFill/>
          <a:ln/>
        </p:spPr>
        <p:txBody>
          <a:bodyPr wrap="none" lIns="0" tIns="0" rIns="0" bIns="0" rtlCol="0" anchor="t"/>
          <a:lstStyle/>
          <a:p>
            <a:pPr algn="l" indent="0" marL="0">
              <a:lnSpc>
                <a:spcPts val="1658"/>
              </a:lnSpc>
              <a:buNone/>
            </a:pPr>
            <a:r>
              <a:rPr lang="en-US" sz="1275" dirty="0">
                <a:solidFill>
                  <a:srgbClr val="1B1E22"/>
                </a:solidFill>
                <a:latin typeface="Source Sans 3 ExtraLight" pitchFamily="34" charset="0"/>
                <a:ea typeface="Source Sans 3 ExtraLight" pitchFamily="34" charset="-122"/>
                <a:cs typeface="Source Sans 3 ExtraLight" pitchFamily="34" charset="-120"/>
              </a:rPr>
              <a:t>benign keratosis-like</a:t>
            </a:r>
            <a:endParaRPr lang="en-US" sz="1275" dirty="0"/>
          </a:p>
        </p:txBody>
      </p:sp>
      <p:sp>
        <p:nvSpPr>
          <p:cNvPr id="46" name="Text 44"/>
          <p:cNvSpPr txBox="1"/>
          <p:nvPr/>
        </p:nvSpPr>
        <p:spPr>
          <a:xfrm>
            <a:off x="11083082" y="3949869"/>
            <a:ext cx="417945" cy="210503"/>
          </a:xfrm>
          <a:prstGeom prst="rect">
            <a:avLst/>
          </a:prstGeom>
          <a:noFill/>
          <a:ln/>
        </p:spPr>
        <p:txBody>
          <a:bodyPr wrap="none" lIns="0" tIns="0" rIns="0" bIns="0" rtlCol="0" anchor="t"/>
          <a:lstStyle/>
          <a:p>
            <a:pPr algn="l" indent="0" marL="0">
              <a:lnSpc>
                <a:spcPts val="1658"/>
              </a:lnSpc>
              <a:buNone/>
            </a:pPr>
            <a:r>
              <a:rPr lang="en-US" sz="1275" b="1" dirty="0">
                <a:solidFill>
                  <a:srgbClr val="1B1E22"/>
                </a:solidFill>
                <a:latin typeface="Source Sans 3 ExtraLight" pitchFamily="34" charset="0"/>
                <a:ea typeface="Source Sans 3 ExtraLight" pitchFamily="34" charset="-122"/>
                <a:cs typeface="Source Sans 3 ExtraLight" pitchFamily="34" charset="-120"/>
              </a:rPr>
              <a:t>0.2%</a:t>
            </a:r>
            <a:endParaRPr lang="en-US" sz="1275" dirty="0"/>
          </a:p>
        </p:txBody>
      </p:sp>
      <p:sp>
        <p:nvSpPr>
          <p:cNvPr id="47" name="Text 45"/>
          <p:cNvSpPr txBox="1"/>
          <p:nvPr/>
        </p:nvSpPr>
        <p:spPr>
          <a:xfrm>
            <a:off x="9791700" y="4403854"/>
            <a:ext cx="527375" cy="194310"/>
          </a:xfrm>
          <a:prstGeom prst="rect">
            <a:avLst/>
          </a:prstGeom>
          <a:noFill/>
          <a:ln/>
        </p:spPr>
        <p:txBody>
          <a:bodyPr wrap="none" lIns="0" tIns="0" rIns="0" bIns="0" rtlCol="0" anchor="t"/>
          <a:lstStyle/>
          <a:p>
            <a:pPr algn="l" indent="0" marL="0">
              <a:lnSpc>
                <a:spcPts val="1530"/>
              </a:lnSpc>
              <a:buNone/>
            </a:pPr>
            <a:r>
              <a:rPr lang="en-US" sz="1275" b="1" dirty="0">
                <a:solidFill>
                  <a:srgbClr val="474D54"/>
                </a:solidFill>
                <a:latin typeface="Source Sans 3 ExtraLight" pitchFamily="34" charset="0"/>
                <a:ea typeface="Source Sans 3 ExtraLight" pitchFamily="34" charset="-122"/>
                <a:cs typeface="Source Sans 3 ExtraLight" pitchFamily="34" charset="-120"/>
              </a:rPr>
              <a:t>Wrong</a:t>
            </a:r>
            <a:endParaRPr lang="en-US" sz="1275" dirty="0"/>
          </a:p>
        </p:txBody>
      </p:sp>
      <p:sp>
        <p:nvSpPr>
          <p:cNvPr id="48" name="Text 46"/>
          <p:cNvSpPr txBox="1"/>
          <p:nvPr/>
        </p:nvSpPr>
        <p:spPr>
          <a:xfrm>
            <a:off x="9791700" y="4629596"/>
            <a:ext cx="1142476" cy="171450"/>
          </a:xfrm>
          <a:prstGeom prst="rect">
            <a:avLst/>
          </a:prstGeom>
          <a:noFill/>
          <a:ln/>
        </p:spPr>
        <p:txBody>
          <a:bodyPr wrap="none" lIns="0" tIns="0" rIns="0" bIns="0" rtlCol="0" anchor="t"/>
          <a:lstStyle/>
          <a:p>
            <a:pPr algn="l" indent="0" marL="0">
              <a:lnSpc>
                <a:spcPts val="1350"/>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169 ms per image</a:t>
            </a:r>
            <a:endParaRPr lang="en-US" sz="1125" dirty="0"/>
          </a:p>
        </p:txBody>
      </p:sp>
      <p:sp>
        <p:nvSpPr>
          <p:cNvPr id="49" name="Text 47"/>
          <p:cNvSpPr txBox="1"/>
          <p:nvPr/>
        </p:nvSpPr>
        <p:spPr>
          <a:xfrm>
            <a:off x="4191000" y="5002738"/>
            <a:ext cx="7578745" cy="469582"/>
          </a:xfrm>
          <a:prstGeom prst="rect">
            <a:avLst/>
          </a:prstGeom>
          <a:noFill/>
          <a:ln/>
        </p:spPr>
        <p:txBody>
          <a:bodyPr wrap="none" lIns="0" tIns="0" rIns="0" bIns="0" rtlCol="0" anchor="t"/>
          <a:lstStyle/>
          <a:p>
            <a:pPr algn="l" indent="0" marL="0">
              <a:lnSpc>
                <a:spcPts val="1849"/>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Test accuracy is balanced accuracy on the whole test set, for exactly these models. Changing the training set</a:t>
            </a:r>
            <a:br/>
            <a:pPr algn="l" indent="0" marL="0">
              <a:lnSpc>
                <a:spcPts val="1849"/>
              </a:lnSpc>
              <a:buNone/>
            </a:pPr>
            <a:r>
              <a:rPr lang="en-US" sz="1275" dirty="0">
                <a:solidFill>
                  <a:srgbClr val="474D54"/>
                </a:solidFill>
                <a:latin typeface="Source Sans 3 ExtraLight" pitchFamily="34" charset="0"/>
                <a:ea typeface="Source Sans 3 ExtraLight" pitchFamily="34" charset="-122"/>
                <a:cs typeface="Source Sans 3 ExtraLight" pitchFamily="34" charset="-120"/>
              </a:rPr>
              <a:t>swaps one 1.2 MB file for LoRA, but a whole second 172 MB model for full fine-tuning.</a:t>
            </a:r>
            <a:endParaRPr lang="en-US" sz="1275" dirty="0"/>
          </a:p>
        </p:txBody>
      </p:sp>
      <p:sp>
        <p:nvSpPr>
          <p:cNvPr id="50" name="Text 48"/>
          <p:cNvSpPr txBox="1"/>
          <p:nvPr/>
        </p:nvSpPr>
        <p:spPr>
          <a:xfrm>
            <a:off x="762000" y="6375082"/>
            <a:ext cx="5267396" cy="165735"/>
          </a:xfrm>
          <a:prstGeom prst="rect">
            <a:avLst/>
          </a:prstGeom>
          <a:noFill/>
          <a:ln/>
        </p:spPr>
        <p:txBody>
          <a:bodyPr wrap="none" lIns="0" tIns="0" rIns="0" bIns="0" rtlCol="0" anchor="t"/>
          <a:lstStyle/>
          <a:p>
            <a:pPr algn="l" indent="0" marL="0">
              <a:lnSpc>
                <a:spcPts val="1305"/>
              </a:lnSpc>
              <a:buNone/>
            </a:pPr>
            <a:r>
              <a:rPr lang="en-US" sz="1088" dirty="0">
                <a:solidFill>
                  <a:srgbClr val="777E86"/>
                </a:solidFill>
                <a:latin typeface="Source Sans 3 ExtraLight" pitchFamily="34" charset="0"/>
                <a:ea typeface="Source Sans 3 ExtraLight" pitchFamily="34" charset="-122"/>
                <a:cs typeface="Source Sans 3 ExtraLight" pitchFamily="34" charset="-120"/>
              </a:rPr>
              <a:t>A recorded run. In the HTML version of this deck the four models run live in the browser.</a:t>
            </a:r>
            <a:endParaRPr lang="en-US" sz="1088" dirty="0"/>
          </a:p>
        </p:txBody>
      </p:sp>
      <p:sp>
        <p:nvSpPr>
          <p:cNvPr id="51" name="Text 49"/>
          <p:cNvSpPr txBox="1"/>
          <p:nvPr/>
        </p:nvSpPr>
        <p:spPr>
          <a:xfrm>
            <a:off x="9116318" y="6375082"/>
            <a:ext cx="2265259" cy="165735"/>
          </a:xfrm>
          <a:prstGeom prst="rect">
            <a:avLst/>
          </a:prstGeom>
          <a:noFill/>
          <a:ln/>
        </p:spPr>
        <p:txBody>
          <a:bodyPr wrap="none" lIns="0" tIns="0" rIns="0" bIns="0" rtlCol="0" anchor="t"/>
          <a:lstStyle/>
          <a:p>
            <a:pPr algn="l" indent="0" marL="0">
              <a:lnSpc>
                <a:spcPts val="1305"/>
              </a:lnSpc>
              <a:buNone/>
            </a:pPr>
            <a:r>
              <a:rPr lang="en-US" sz="1088" dirty="0">
                <a:solidFill>
                  <a:srgbClr val="777E86"/>
                </a:solidFill>
                <a:latin typeface="Source Sans 3 ExtraLight" pitchFamily="34" charset="0"/>
                <a:ea typeface="Source Sans 3 ExtraLight" pitchFamily="34" charset="-122"/>
                <a:cs typeface="Source Sans 3 ExtraLight" pitchFamily="34" charset="-120"/>
              </a:rPr>
              <a:t>Research demo, not a diagnostic tool</a:t>
            </a:r>
            <a:endParaRPr lang="en-US" sz="1088" dirty="0"/>
          </a:p>
        </p:txBody>
      </p:sp>
      <p:sp>
        <p:nvSpPr>
          <p:cNvPr id="52" name="Text 50"/>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47</a:t>
            </a:r>
            <a:endParaRPr lang="en-US" sz="1125"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1517511"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Summary</a:t>
            </a:r>
            <a:endParaRPr lang="en-US" sz="2625" dirty="0"/>
          </a:p>
        </p:txBody>
      </p:sp>
      <p:sp>
        <p:nvSpPr>
          <p:cNvPr id="3" name="Text 1"/>
          <p:cNvSpPr txBox="1"/>
          <p:nvPr/>
        </p:nvSpPr>
        <p:spPr>
          <a:xfrm>
            <a:off x="762000" y="1373535"/>
            <a:ext cx="1122974" cy="457200"/>
          </a:xfrm>
          <a:prstGeom prst="rect">
            <a:avLst/>
          </a:prstGeom>
          <a:noFill/>
          <a:ln/>
        </p:spPr>
        <p:txBody>
          <a:bodyPr wrap="none" lIns="0" tIns="0" rIns="0" bIns="0" rtlCol="0" anchor="t"/>
          <a:lstStyle/>
          <a:p>
            <a:pPr algn="l" indent="0" marL="0">
              <a:lnSpc>
                <a:spcPts val="3600"/>
              </a:lnSpc>
              <a:buNone/>
            </a:pPr>
            <a:r>
              <a:rPr lang="en-US" sz="3600" b="1" dirty="0">
                <a:solidFill>
                  <a:srgbClr val="C4432C"/>
                </a:solidFill>
                <a:latin typeface="Source Serif 4" pitchFamily="34" charset="0"/>
                <a:ea typeface="Source Serif 4" pitchFamily="34" charset="-122"/>
                <a:cs typeface="Source Serif 4" pitchFamily="34" charset="-120"/>
              </a:rPr>
              <a:t>20</a:t>
            </a:r>
            <a:pPr algn="l" indent="0" marL="0">
              <a:lnSpc>
                <a:spcPts val="3600"/>
              </a:lnSpc>
              <a:buNone/>
            </a:pPr>
            <a:r>
              <a:rPr lang="en-US" sz="1800" b="1" dirty="0">
                <a:solidFill>
                  <a:srgbClr val="C4432C"/>
                </a:solidFill>
                <a:latin typeface="Source Serif 4" pitchFamily="34" charset="0"/>
                <a:ea typeface="Source Serif 4" pitchFamily="34" charset="-122"/>
                <a:cs typeface="Source Serif 4" pitchFamily="34" charset="-120"/>
              </a:rPr>
              <a:t>of 24</a:t>
            </a:r>
            <a:endParaRPr lang="en-US" sz="3600" dirty="0"/>
          </a:p>
        </p:txBody>
      </p:sp>
      <p:sp>
        <p:nvSpPr>
          <p:cNvPr id="4" name="Text 2"/>
          <p:cNvSpPr txBox="1"/>
          <p:nvPr/>
        </p:nvSpPr>
        <p:spPr>
          <a:xfrm>
            <a:off x="3429000" y="1293846"/>
            <a:ext cx="8269688" cy="608076"/>
          </a:xfrm>
          <a:prstGeom prst="rect">
            <a:avLst/>
          </a:prstGeom>
          <a:noFill/>
          <a:ln/>
        </p:spPr>
        <p:txBody>
          <a:bodyPr wrap="none" lIns="0" tIns="0" rIns="0" bIns="0" rtlCol="0" anchor="t"/>
          <a:lstStyle/>
          <a:p>
            <a:pPr algn="l" indent="0" marL="0">
              <a:lnSpc>
                <a:spcPts val="2394"/>
              </a:lnSpc>
              <a:buNone/>
            </a:pPr>
            <a:r>
              <a:rPr lang="en-US" sz="1800" dirty="0">
                <a:solidFill>
                  <a:srgbClr val="1B1E22"/>
                </a:solidFill>
                <a:latin typeface="Source Serif 4" pitchFamily="34" charset="0"/>
                <a:ea typeface="Source Serif 4" pitchFamily="34" charset="-122"/>
                <a:cs typeface="Source Serif 4" pitchFamily="34" charset="-120"/>
              </a:rPr>
              <a:t>tasks where VPT-deep beat full fine-tuning, training 0.6% of a ViT-B pretrained</a:t>
            </a:r>
            <a:br/>
            <a:pPr algn="l" indent="0" marL="0">
              <a:lnSpc>
                <a:spcPts val="2394"/>
              </a:lnSpc>
              <a:buNone/>
            </a:pPr>
            <a:r>
              <a:rPr lang="en-US" sz="1800" dirty="0">
                <a:solidFill>
                  <a:srgbClr val="1B1E22"/>
                </a:solidFill>
                <a:latin typeface="Source Serif 4" pitchFamily="34" charset="0"/>
                <a:ea typeface="Source Serif 4" pitchFamily="34" charset="-122"/>
                <a:cs typeface="Source Serif 4" pitchFamily="34" charset="-120"/>
              </a:rPr>
              <a:t>with labels.</a:t>
            </a:r>
            <a:endParaRPr lang="en-US" sz="1800" dirty="0"/>
          </a:p>
        </p:txBody>
      </p:sp>
      <p:sp>
        <p:nvSpPr>
          <p:cNvPr id="5" name="Text 3"/>
          <p:cNvSpPr txBox="1"/>
          <p:nvPr/>
        </p:nvSpPr>
        <p:spPr>
          <a:xfrm>
            <a:off x="762000" y="2295674"/>
            <a:ext cx="1197114" cy="457200"/>
          </a:xfrm>
          <a:prstGeom prst="rect">
            <a:avLst/>
          </a:prstGeom>
          <a:noFill/>
          <a:ln/>
        </p:spPr>
        <p:txBody>
          <a:bodyPr wrap="none" lIns="0" tIns="0" rIns="0" bIns="0" rtlCol="0" anchor="t"/>
          <a:lstStyle/>
          <a:p>
            <a:pPr algn="l" indent="0" marL="0">
              <a:lnSpc>
                <a:spcPts val="3600"/>
              </a:lnSpc>
              <a:buNone/>
            </a:pPr>
            <a:r>
              <a:rPr lang="en-US" sz="3600" b="1" dirty="0">
                <a:solidFill>
                  <a:srgbClr val="C4432C"/>
                </a:solidFill>
                <a:latin typeface="Source Serif 4" pitchFamily="34" charset="0"/>
                <a:ea typeface="Source Serif 4" pitchFamily="34" charset="-122"/>
                <a:cs typeface="Source Serif 4" pitchFamily="34" charset="-120"/>
              </a:rPr>
              <a:t>99.4</a:t>
            </a:r>
            <a:pPr algn="l" indent="0" marL="0">
              <a:lnSpc>
                <a:spcPts val="3600"/>
              </a:lnSpc>
              <a:buNone/>
            </a:pPr>
            <a:r>
              <a:rPr lang="en-US" sz="2550" b="1" dirty="0">
                <a:solidFill>
                  <a:srgbClr val="C4432C"/>
                </a:solidFill>
                <a:latin typeface="Source Serif 4" pitchFamily="34" charset="0"/>
                <a:ea typeface="Source Serif 4" pitchFamily="34" charset="-122"/>
                <a:cs typeface="Source Serif 4" pitchFamily="34" charset="-120"/>
              </a:rPr>
              <a:t>%</a:t>
            </a:r>
            <a:endParaRPr lang="en-US" sz="3600" dirty="0"/>
          </a:p>
        </p:txBody>
      </p:sp>
      <p:sp>
        <p:nvSpPr>
          <p:cNvPr id="6" name="Text 4"/>
          <p:cNvSpPr txBox="1"/>
          <p:nvPr/>
        </p:nvSpPr>
        <p:spPr>
          <a:xfrm>
            <a:off x="3429000" y="2215985"/>
            <a:ext cx="8290584" cy="608076"/>
          </a:xfrm>
          <a:prstGeom prst="rect">
            <a:avLst/>
          </a:prstGeom>
          <a:noFill/>
          <a:ln/>
        </p:spPr>
        <p:txBody>
          <a:bodyPr wrap="none" lIns="0" tIns="0" rIns="0" bIns="0" rtlCol="0" anchor="t"/>
          <a:lstStyle/>
          <a:p>
            <a:pPr algn="l" indent="0" marL="0">
              <a:lnSpc>
                <a:spcPts val="2394"/>
              </a:lnSpc>
              <a:buNone/>
            </a:pPr>
            <a:r>
              <a:rPr lang="en-US" sz="1800" dirty="0">
                <a:solidFill>
                  <a:srgbClr val="1B1E22"/>
                </a:solidFill>
                <a:latin typeface="Source Serif 4" pitchFamily="34" charset="0"/>
                <a:ea typeface="Source Serif 4" pitchFamily="34" charset="-122"/>
                <a:cs typeface="Source Serif 4" pitchFamily="34" charset="-120"/>
              </a:rPr>
              <a:t>less storage per task than a fully fine-tuned copy: 2.2 MB for VPT instead of 343</a:t>
            </a:r>
            <a:br/>
            <a:pPr algn="l" indent="0" marL="0">
              <a:lnSpc>
                <a:spcPts val="2394"/>
              </a:lnSpc>
              <a:buNone/>
            </a:pPr>
            <a:r>
              <a:rPr lang="en-US" sz="1800" dirty="0">
                <a:solidFill>
                  <a:srgbClr val="1B1E22"/>
                </a:solidFill>
                <a:latin typeface="Source Serif 4" pitchFamily="34" charset="0"/>
                <a:ea typeface="Source Serif 4" pitchFamily="34" charset="-122"/>
                <a:cs typeface="Source Serif 4" pitchFamily="34" charset="-120"/>
              </a:rPr>
              <a:t>MB, and 1.5 MB for LoRA.</a:t>
            </a:r>
            <a:endParaRPr lang="en-US" sz="1800" dirty="0"/>
          </a:p>
        </p:txBody>
      </p:sp>
      <p:sp>
        <p:nvSpPr>
          <p:cNvPr id="7" name="Text 5"/>
          <p:cNvSpPr txBox="1"/>
          <p:nvPr/>
        </p:nvSpPr>
        <p:spPr>
          <a:xfrm>
            <a:off x="762000" y="3217813"/>
            <a:ext cx="1082266" cy="457200"/>
          </a:xfrm>
          <a:prstGeom prst="rect">
            <a:avLst/>
          </a:prstGeom>
          <a:noFill/>
          <a:ln/>
        </p:spPr>
        <p:txBody>
          <a:bodyPr wrap="none" lIns="0" tIns="0" rIns="0" bIns="0" rtlCol="0" anchor="t"/>
          <a:lstStyle/>
          <a:p>
            <a:pPr algn="l" indent="0" marL="0">
              <a:lnSpc>
                <a:spcPts val="3600"/>
              </a:lnSpc>
              <a:buNone/>
            </a:pPr>
            <a:r>
              <a:rPr lang="en-US" sz="3600" b="1" dirty="0">
                <a:solidFill>
                  <a:srgbClr val="C4432C"/>
                </a:solidFill>
                <a:latin typeface="Source Serif 4" pitchFamily="34" charset="0"/>
                <a:ea typeface="Source Serif 4" pitchFamily="34" charset="-122"/>
                <a:cs typeface="Source Serif 4" pitchFamily="34" charset="-120"/>
              </a:rPr>
              <a:t>1.00</a:t>
            </a:r>
            <a:pPr algn="l" indent="0" marL="0">
              <a:lnSpc>
                <a:spcPts val="3600"/>
              </a:lnSpc>
              <a:buNone/>
            </a:pPr>
            <a:r>
              <a:rPr lang="en-US" sz="2550" b="1" dirty="0">
                <a:solidFill>
                  <a:srgbClr val="C4432C"/>
                </a:solidFill>
                <a:latin typeface="Source Serif 4" pitchFamily="34" charset="0"/>
                <a:ea typeface="Source Serif 4" pitchFamily="34" charset="-122"/>
                <a:cs typeface="Source Serif 4" pitchFamily="34" charset="-120"/>
              </a:rPr>
              <a:t>×</a:t>
            </a:r>
            <a:endParaRPr lang="en-US" sz="3600" dirty="0"/>
          </a:p>
        </p:txBody>
      </p:sp>
      <p:sp>
        <p:nvSpPr>
          <p:cNvPr id="8" name="Text 6"/>
          <p:cNvSpPr txBox="1"/>
          <p:nvPr/>
        </p:nvSpPr>
        <p:spPr>
          <a:xfrm>
            <a:off x="3429000" y="3138124"/>
            <a:ext cx="8281607" cy="608076"/>
          </a:xfrm>
          <a:prstGeom prst="rect">
            <a:avLst/>
          </a:prstGeom>
          <a:noFill/>
          <a:ln/>
        </p:spPr>
        <p:txBody>
          <a:bodyPr wrap="none" lIns="0" tIns="0" rIns="0" bIns="0" rtlCol="0" anchor="t"/>
          <a:lstStyle/>
          <a:p>
            <a:pPr algn="l" indent="0" marL="0">
              <a:lnSpc>
                <a:spcPts val="2394"/>
              </a:lnSpc>
              <a:buNone/>
            </a:pPr>
            <a:r>
              <a:rPr lang="en-US" sz="1800" dirty="0">
                <a:solidFill>
                  <a:srgbClr val="1B1E22"/>
                </a:solidFill>
                <a:latin typeface="Source Serif 4" pitchFamily="34" charset="0"/>
                <a:ea typeface="Source Serif 4" pitchFamily="34" charset="-122"/>
                <a:cs typeface="Source Serif 4" pitchFamily="34" charset="-120"/>
              </a:rPr>
              <a:t>the test-time cost of the original model with LoRA, because its change is added</a:t>
            </a:r>
            <a:br/>
            <a:pPr algn="l" indent="0" marL="0">
              <a:lnSpc>
                <a:spcPts val="2394"/>
              </a:lnSpc>
              <a:buNone/>
            </a:pPr>
            <a:r>
              <a:rPr lang="en-US" sz="1800" dirty="0">
                <a:solidFill>
                  <a:srgbClr val="1B1E22"/>
                </a:solidFill>
                <a:latin typeface="Source Serif 4" pitchFamily="34" charset="0"/>
                <a:ea typeface="Source Serif 4" pitchFamily="34" charset="-122"/>
                <a:cs typeface="Source Serif 4" pitchFamily="34" charset="-120"/>
              </a:rPr>
              <a:t>into the weights. VPT's prompts cost 1.27×.</a:t>
            </a:r>
            <a:endParaRPr lang="en-US" sz="1800" dirty="0"/>
          </a:p>
        </p:txBody>
      </p:sp>
      <p:sp>
        <p:nvSpPr>
          <p:cNvPr id="9" name="Text 7"/>
          <p:cNvSpPr txBox="1"/>
          <p:nvPr/>
        </p:nvSpPr>
        <p:spPr>
          <a:xfrm>
            <a:off x="762000" y="4139952"/>
            <a:ext cx="895445" cy="457200"/>
          </a:xfrm>
          <a:prstGeom prst="rect">
            <a:avLst/>
          </a:prstGeom>
          <a:noFill/>
          <a:ln/>
        </p:spPr>
        <p:txBody>
          <a:bodyPr wrap="none" lIns="0" tIns="0" rIns="0" bIns="0" rtlCol="0" anchor="t"/>
          <a:lstStyle/>
          <a:p>
            <a:pPr algn="l" indent="0" marL="0">
              <a:lnSpc>
                <a:spcPts val="3600"/>
              </a:lnSpc>
              <a:buNone/>
            </a:pPr>
            <a:r>
              <a:rPr lang="en-US" sz="3600" b="1" dirty="0">
                <a:solidFill>
                  <a:srgbClr val="C4432C"/>
                </a:solidFill>
                <a:latin typeface="Source Serif 4" pitchFamily="34" charset="0"/>
                <a:ea typeface="Source Serif 4" pitchFamily="34" charset="-122"/>
                <a:cs typeface="Source Serif 4" pitchFamily="34" charset="-120"/>
              </a:rPr>
              <a:t>74.6</a:t>
            </a:r>
            <a:endParaRPr lang="en-US" sz="3600" dirty="0"/>
          </a:p>
        </p:txBody>
      </p:sp>
      <p:sp>
        <p:nvSpPr>
          <p:cNvPr id="10" name="Text 8"/>
          <p:cNvSpPr txBox="1"/>
          <p:nvPr/>
        </p:nvSpPr>
        <p:spPr>
          <a:xfrm>
            <a:off x="3429000" y="4060263"/>
            <a:ext cx="7981331" cy="608076"/>
          </a:xfrm>
          <a:prstGeom prst="rect">
            <a:avLst/>
          </a:prstGeom>
          <a:noFill/>
          <a:ln/>
        </p:spPr>
        <p:txBody>
          <a:bodyPr wrap="none" lIns="0" tIns="0" rIns="0" bIns="0" rtlCol="0" anchor="t"/>
          <a:lstStyle/>
          <a:p>
            <a:pPr algn="l" indent="0" marL="0">
              <a:lnSpc>
                <a:spcPts val="2394"/>
              </a:lnSpc>
              <a:buNone/>
            </a:pPr>
            <a:r>
              <a:rPr lang="en-US" sz="1800" dirty="0">
                <a:solidFill>
                  <a:srgbClr val="1B1E22"/>
                </a:solidFill>
                <a:latin typeface="Source Serif 4" pitchFamily="34" charset="0"/>
                <a:ea typeface="Source Serif 4" pitchFamily="34" charset="-122"/>
                <a:cs typeface="Source Serif 4" pitchFamily="34" charset="-120"/>
              </a:rPr>
              <a:t>mean VTAB-1k accuracy of LoRA on ViT-B/16, against 72.0 for VPT-deep and</a:t>
            </a:r>
            <a:br/>
            <a:pPr algn="l" indent="0" marL="0">
              <a:lnSpc>
                <a:spcPts val="2394"/>
              </a:lnSpc>
              <a:buNone/>
            </a:pPr>
            <a:r>
              <a:rPr lang="en-US" sz="1800" dirty="0">
                <a:solidFill>
                  <a:srgbClr val="1B1E22"/>
                </a:solidFill>
                <a:latin typeface="Source Serif 4" pitchFamily="34" charset="0"/>
                <a:ea typeface="Source Serif 4" pitchFamily="34" charset="-122"/>
                <a:cs typeface="Source Serif 4" pitchFamily="34" charset="-120"/>
              </a:rPr>
              <a:t>69.0 for full fine-tuning.</a:t>
            </a:r>
            <a:endParaRPr lang="en-US" sz="1800" dirty="0"/>
          </a:p>
        </p:txBody>
      </p:sp>
      <p:sp>
        <p:nvSpPr>
          <p:cNvPr id="11" name="Text 9"/>
          <p:cNvSpPr txBox="1"/>
          <p:nvPr/>
        </p:nvSpPr>
        <p:spPr>
          <a:xfrm>
            <a:off x="762000" y="5062091"/>
            <a:ext cx="1197114" cy="457200"/>
          </a:xfrm>
          <a:prstGeom prst="rect">
            <a:avLst/>
          </a:prstGeom>
          <a:noFill/>
          <a:ln/>
        </p:spPr>
        <p:txBody>
          <a:bodyPr wrap="none" lIns="0" tIns="0" rIns="0" bIns="0" rtlCol="0" anchor="t"/>
          <a:lstStyle/>
          <a:p>
            <a:pPr algn="l" indent="0" marL="0">
              <a:lnSpc>
                <a:spcPts val="3600"/>
              </a:lnSpc>
              <a:buNone/>
            </a:pPr>
            <a:r>
              <a:rPr lang="en-US" sz="3600" b="1" dirty="0">
                <a:solidFill>
                  <a:srgbClr val="C4432C"/>
                </a:solidFill>
                <a:latin typeface="Source Serif 4" pitchFamily="34" charset="0"/>
                <a:ea typeface="Source Serif 4" pitchFamily="34" charset="-122"/>
                <a:cs typeface="Source Serif 4" pitchFamily="34" charset="-120"/>
              </a:rPr>
              <a:t>88.1</a:t>
            </a:r>
            <a:pPr algn="l" indent="0" marL="0">
              <a:lnSpc>
                <a:spcPts val="3600"/>
              </a:lnSpc>
              <a:buNone/>
            </a:pPr>
            <a:r>
              <a:rPr lang="en-US" sz="2550" b="1" dirty="0">
                <a:solidFill>
                  <a:srgbClr val="C4432C"/>
                </a:solidFill>
                <a:latin typeface="Source Serif 4" pitchFamily="34" charset="0"/>
                <a:ea typeface="Source Serif 4" pitchFamily="34" charset="-122"/>
                <a:cs typeface="Source Serif 4" pitchFamily="34" charset="-120"/>
              </a:rPr>
              <a:t>%</a:t>
            </a:r>
            <a:endParaRPr lang="en-US" sz="3600" dirty="0"/>
          </a:p>
        </p:txBody>
      </p:sp>
      <p:sp>
        <p:nvSpPr>
          <p:cNvPr id="12" name="Text 10"/>
          <p:cNvSpPr txBox="1"/>
          <p:nvPr/>
        </p:nvSpPr>
        <p:spPr>
          <a:xfrm>
            <a:off x="3429000" y="4982402"/>
            <a:ext cx="8181618" cy="608076"/>
          </a:xfrm>
          <a:prstGeom prst="rect">
            <a:avLst/>
          </a:prstGeom>
          <a:noFill/>
          <a:ln/>
        </p:spPr>
        <p:txBody>
          <a:bodyPr wrap="none" lIns="0" tIns="0" rIns="0" bIns="0" rtlCol="0" anchor="t"/>
          <a:lstStyle/>
          <a:p>
            <a:pPr algn="l" indent="0" marL="0">
              <a:lnSpc>
                <a:spcPts val="2394"/>
              </a:lnSpc>
              <a:buNone/>
            </a:pPr>
            <a:r>
              <a:rPr lang="en-US" sz="1800" dirty="0">
                <a:solidFill>
                  <a:srgbClr val="1B1E22"/>
                </a:solidFill>
                <a:latin typeface="Source Serif 4" pitchFamily="34" charset="0"/>
                <a:ea typeface="Source Serif 4" pitchFamily="34" charset="-122"/>
                <a:cs typeface="Source Serif 4" pitchFamily="34" charset="-120"/>
              </a:rPr>
              <a:t>average balanced accuracy of LoRA on my three medical datasets, against</a:t>
            </a:r>
            <a:br/>
            <a:pPr algn="l" indent="0" marL="0">
              <a:lnSpc>
                <a:spcPts val="2394"/>
              </a:lnSpc>
              <a:buNone/>
            </a:pPr>
            <a:r>
              <a:rPr lang="en-US" sz="1800" dirty="0">
                <a:solidFill>
                  <a:srgbClr val="1B1E22"/>
                </a:solidFill>
                <a:latin typeface="Source Serif 4" pitchFamily="34" charset="0"/>
                <a:ea typeface="Source Serif 4" pitchFamily="34" charset="-122"/>
                <a:cs typeface="Source Serif 4" pitchFamily="34" charset="-120"/>
              </a:rPr>
              <a:t>87.6% for VPT-deep, 88.8% for full fine-tuning and 83.3% for the linear probe.</a:t>
            </a:r>
            <a:endParaRPr lang="en-US" sz="1800" dirty="0"/>
          </a:p>
        </p:txBody>
      </p:sp>
      <p:sp>
        <p:nvSpPr>
          <p:cNvPr id="13" name="Text 11"/>
          <p:cNvSpPr txBox="1"/>
          <p:nvPr/>
        </p:nvSpPr>
        <p:spPr>
          <a:xfrm>
            <a:off x="762000" y="6096000"/>
            <a:ext cx="10884563" cy="400050"/>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Jia et al. 2022, Table 1 (24 tasks, ViT-B/16) and Table 12; 0.6% is VPT-deep with 50 prompts per layer and a 102-class head, LoRA is rank 8 on the query and value weights with the</a:t>
            </a:r>
            <a:br/>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same head. Zhang et al. 2022, Table 1, mean of the three VTAB-1k groups. Medical datasets: my runs, balanced accuracy on the test set.</a:t>
            </a:r>
            <a:endParaRPr lang="en-US" sz="1125" dirty="0"/>
          </a:p>
        </p:txBody>
      </p:sp>
      <p:sp>
        <p:nvSpPr>
          <p:cNvPr id="14" name="Text 1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48</a:t>
            </a:r>
            <a:endParaRPr lang="en-US" sz="1125"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1706189"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References</a:t>
            </a:r>
            <a:endParaRPr lang="en-US" sz="2625" dirty="0"/>
          </a:p>
        </p:txBody>
      </p:sp>
      <p:sp>
        <p:nvSpPr>
          <p:cNvPr id="3" name="Text 1"/>
          <p:cNvSpPr txBox="1"/>
          <p:nvPr/>
        </p:nvSpPr>
        <p:spPr>
          <a:xfrm>
            <a:off x="762000" y="1134398"/>
            <a:ext cx="1319236"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The two papers</a:t>
            </a:r>
            <a:endParaRPr lang="en-US" sz="1350" dirty="0"/>
          </a:p>
        </p:txBody>
      </p:sp>
      <p:sp>
        <p:nvSpPr>
          <p:cNvPr id="4" name="Text 2"/>
          <p:cNvSpPr txBox="1"/>
          <p:nvPr/>
        </p:nvSpPr>
        <p:spPr>
          <a:xfrm>
            <a:off x="762000" y="1485829"/>
            <a:ext cx="5000089"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Jia, Tang, Chen, Cardie, Belongie, Hariharan &amp; Lim 2022.</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Visual prompt tuning.</a:t>
            </a:r>
            <a:b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ECCV. arXiv:2203.12119.</a:t>
            </a:r>
            <a:endParaRPr lang="en-US" sz="1163" dirty="0"/>
          </a:p>
        </p:txBody>
      </p:sp>
      <p:sp>
        <p:nvSpPr>
          <p:cNvPr id="5" name="Text 3"/>
          <p:cNvSpPr txBox="1"/>
          <p:nvPr/>
        </p:nvSpPr>
        <p:spPr>
          <a:xfrm>
            <a:off x="762000" y="1959697"/>
            <a:ext cx="4625364"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Hu, Shen, Wallis, Allen-Zhu, Li, Wang, Wang &amp; Chen 2022.</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LoRA: low-rank</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adaptation of large language models.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ICLR. arXiv:2106.09685.</a:t>
            </a:r>
            <a:endParaRPr lang="en-US" sz="1163" dirty="0"/>
          </a:p>
        </p:txBody>
      </p:sp>
      <p:sp>
        <p:nvSpPr>
          <p:cNvPr id="6" name="Text 4"/>
          <p:cNvSpPr txBox="1"/>
          <p:nvPr/>
        </p:nvSpPr>
        <p:spPr>
          <a:xfrm>
            <a:off x="762000" y="2533531"/>
            <a:ext cx="1897190"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Prompting before VPT</a:t>
            </a:r>
            <a:endParaRPr lang="en-US" sz="1350" dirty="0"/>
          </a:p>
        </p:txBody>
      </p:sp>
      <p:sp>
        <p:nvSpPr>
          <p:cNvPr id="7" name="Text 5"/>
          <p:cNvSpPr txBox="1"/>
          <p:nvPr/>
        </p:nvSpPr>
        <p:spPr>
          <a:xfrm>
            <a:off x="762000" y="2884962"/>
            <a:ext cx="5216319"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Lester, Al-Rfou &amp; Constant 2021.</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The power of scale for parameter-efficient prompt</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tuning.</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EMNLP.</a:t>
            </a:r>
            <a:endParaRPr lang="en-US" sz="1163" dirty="0"/>
          </a:p>
        </p:txBody>
      </p:sp>
      <p:sp>
        <p:nvSpPr>
          <p:cNvPr id="8" name="Text 6"/>
          <p:cNvSpPr txBox="1"/>
          <p:nvPr/>
        </p:nvSpPr>
        <p:spPr>
          <a:xfrm>
            <a:off x="762000" y="3358831"/>
            <a:ext cx="5176540" cy="20374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Li &amp; Liang 2021.</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Prefix-tuning: optimizing continuous prompts for generation.</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ACL.</a:t>
            </a:r>
            <a:endParaRPr lang="en-US" sz="1163" dirty="0"/>
          </a:p>
        </p:txBody>
      </p:sp>
      <p:sp>
        <p:nvSpPr>
          <p:cNvPr id="9" name="Text 7"/>
          <p:cNvSpPr txBox="1"/>
          <p:nvPr/>
        </p:nvSpPr>
        <p:spPr>
          <a:xfrm>
            <a:off x="762000" y="3629102"/>
            <a:ext cx="5275445"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Zhou, Yang, Loy &amp; Liu 2022.</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Learning to prompt for vision-language models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(CoOp).</a:t>
            </a:r>
            <a:b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IJCV. arXiv:2109.01134.</a:t>
            </a:r>
            <a:endParaRPr lang="en-US" sz="1163" dirty="0"/>
          </a:p>
        </p:txBody>
      </p:sp>
      <p:sp>
        <p:nvSpPr>
          <p:cNvPr id="10" name="Text 8"/>
          <p:cNvSpPr txBox="1"/>
          <p:nvPr/>
        </p:nvSpPr>
        <p:spPr>
          <a:xfrm>
            <a:off x="762000" y="4102971"/>
            <a:ext cx="5023306"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Bahng, Jahanian, Sankaranarayanan &amp; Isola 2022.</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Exploring visual prompts for</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adapting large-scale models.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arXiv:2203.17274.</a:t>
            </a:r>
            <a:endParaRPr lang="en-US" sz="1163" dirty="0"/>
          </a:p>
        </p:txBody>
      </p:sp>
      <p:sp>
        <p:nvSpPr>
          <p:cNvPr id="11" name="Text 9"/>
          <p:cNvSpPr txBox="1"/>
          <p:nvPr/>
        </p:nvSpPr>
        <p:spPr>
          <a:xfrm>
            <a:off x="762000" y="4676805"/>
            <a:ext cx="1793022"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Ideas LoRA builds on</a:t>
            </a:r>
            <a:endParaRPr lang="en-US" sz="1350" dirty="0"/>
          </a:p>
        </p:txBody>
      </p:sp>
      <p:sp>
        <p:nvSpPr>
          <p:cNvPr id="12" name="Text 10"/>
          <p:cNvSpPr txBox="1"/>
          <p:nvPr/>
        </p:nvSpPr>
        <p:spPr>
          <a:xfrm>
            <a:off x="762000" y="5028236"/>
            <a:ext cx="5006745"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Li, Farkhoor, Liu &amp; Yosinski 2018.</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Measuring the intrinsic dimension of objective</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landscapes.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ICLR.</a:t>
            </a:r>
            <a:endParaRPr lang="en-US" sz="1163" dirty="0"/>
          </a:p>
        </p:txBody>
      </p:sp>
      <p:sp>
        <p:nvSpPr>
          <p:cNvPr id="13" name="Text 11"/>
          <p:cNvSpPr txBox="1"/>
          <p:nvPr/>
        </p:nvSpPr>
        <p:spPr>
          <a:xfrm>
            <a:off x="762000" y="5502104"/>
            <a:ext cx="4852737"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Aghajanyan, Zettlemoyer &amp; Gupta 2021.</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Intrinsic dimensionality explains the</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effectiveness of language model fine-tuning.</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ACL.</a:t>
            </a:r>
            <a:endParaRPr lang="en-US" sz="1163" dirty="0"/>
          </a:p>
        </p:txBody>
      </p:sp>
      <p:sp>
        <p:nvSpPr>
          <p:cNvPr id="14" name="Text 12"/>
          <p:cNvSpPr txBox="1"/>
          <p:nvPr/>
        </p:nvSpPr>
        <p:spPr>
          <a:xfrm>
            <a:off x="6362700" y="1134398"/>
            <a:ext cx="2930509"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Other parameter-efficient methods</a:t>
            </a:r>
            <a:endParaRPr lang="en-US" sz="1350" dirty="0"/>
          </a:p>
        </p:txBody>
      </p:sp>
      <p:sp>
        <p:nvSpPr>
          <p:cNvPr id="15" name="Text 13"/>
          <p:cNvSpPr txBox="1"/>
          <p:nvPr/>
        </p:nvSpPr>
        <p:spPr>
          <a:xfrm>
            <a:off x="6362700" y="1485829"/>
            <a:ext cx="5153787" cy="20374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Houlsby et al. 2019.</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Parameter-efficient transfer learning for NLP</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(adapter). ICML.</a:t>
            </a:r>
            <a:endParaRPr lang="en-US" sz="1163" dirty="0"/>
          </a:p>
        </p:txBody>
      </p:sp>
      <p:sp>
        <p:nvSpPr>
          <p:cNvPr id="16" name="Text 14"/>
          <p:cNvSpPr txBox="1"/>
          <p:nvPr/>
        </p:nvSpPr>
        <p:spPr>
          <a:xfrm>
            <a:off x="6362700" y="1756100"/>
            <a:ext cx="4873014"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Lin, Madotto &amp; Fung 2020.</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Exploring versatile generative language model via</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parameter-efficient transfer learning.</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Findings of EMNLP.</a:t>
            </a:r>
            <a:endParaRPr lang="en-US" sz="1163" dirty="0"/>
          </a:p>
        </p:txBody>
      </p:sp>
      <p:sp>
        <p:nvSpPr>
          <p:cNvPr id="17" name="Text 15"/>
          <p:cNvSpPr txBox="1"/>
          <p:nvPr/>
        </p:nvSpPr>
        <p:spPr>
          <a:xfrm>
            <a:off x="6362700" y="2229969"/>
            <a:ext cx="4908149"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Rücklé et al. 2021.</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AdapterDrop: on the efficiency of adapters in Transformers.</a:t>
            </a:r>
            <a:b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EMNLP.</a:t>
            </a:r>
            <a:endParaRPr lang="en-US" sz="1163" dirty="0"/>
          </a:p>
        </p:txBody>
      </p:sp>
      <p:sp>
        <p:nvSpPr>
          <p:cNvPr id="18" name="Text 16"/>
          <p:cNvSpPr txBox="1"/>
          <p:nvPr/>
        </p:nvSpPr>
        <p:spPr>
          <a:xfrm>
            <a:off x="6362700" y="2703838"/>
            <a:ext cx="5282565"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Ben Zaken, Goldberg &amp; Ravfogel 2022.</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BitFit: simple parameter-efficient fine-tuning</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for Transformer-based masked language-models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(Bias). ACL.</a:t>
            </a:r>
            <a:endParaRPr lang="en-US" sz="1163" dirty="0"/>
          </a:p>
        </p:txBody>
      </p:sp>
      <p:sp>
        <p:nvSpPr>
          <p:cNvPr id="19" name="Text 17"/>
          <p:cNvSpPr txBox="1"/>
          <p:nvPr/>
        </p:nvSpPr>
        <p:spPr>
          <a:xfrm>
            <a:off x="6362700" y="3177707"/>
            <a:ext cx="4791599"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Zhang, Sax, Zamir, Guibas &amp; Malik 2020.</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Side-tuning: a baseline for network</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adaptation via additive side networks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(Sidetune). ECCV.</a:t>
            </a:r>
            <a:endParaRPr lang="en-US" sz="1163" dirty="0"/>
          </a:p>
        </p:txBody>
      </p:sp>
      <p:sp>
        <p:nvSpPr>
          <p:cNvPr id="20" name="Text 18"/>
          <p:cNvSpPr txBox="1"/>
          <p:nvPr/>
        </p:nvSpPr>
        <p:spPr>
          <a:xfrm>
            <a:off x="6362700" y="3751540"/>
            <a:ext cx="1382077"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LoRA on images</a:t>
            </a:r>
            <a:endParaRPr lang="en-US" sz="1350" dirty="0"/>
          </a:p>
        </p:txBody>
      </p:sp>
      <p:sp>
        <p:nvSpPr>
          <p:cNvPr id="21" name="Text 19"/>
          <p:cNvSpPr txBox="1"/>
          <p:nvPr/>
        </p:nvSpPr>
        <p:spPr>
          <a:xfrm>
            <a:off x="6362700" y="4102971"/>
            <a:ext cx="4680930" cy="20374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Zhang, Zhou &amp; Liu 2022.</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Neural prompt search</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(NOAH). arXiv:2206.04673.</a:t>
            </a:r>
            <a:endParaRPr lang="en-US" sz="1163" dirty="0"/>
          </a:p>
        </p:txBody>
      </p:sp>
      <p:sp>
        <p:nvSpPr>
          <p:cNvPr id="22" name="Text 20"/>
          <p:cNvSpPr txBox="1"/>
          <p:nvPr/>
        </p:nvSpPr>
        <p:spPr>
          <a:xfrm>
            <a:off x="6362700" y="4373243"/>
            <a:ext cx="5060609"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Zhu et al. 2024.</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MeLo: low-rank adaptation is better than fine-tuning for medical</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image diagnosis.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ISBI. arXiv:2311.08236.</a:t>
            </a:r>
            <a:endParaRPr lang="en-US" sz="1163" dirty="0"/>
          </a:p>
        </p:txBody>
      </p:sp>
      <p:sp>
        <p:nvSpPr>
          <p:cNvPr id="23" name="Text 21"/>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49</a:t>
            </a:r>
            <a:endParaRPr lang="en-US" sz="1125"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762000" y="489109"/>
            <a:ext cx="3379530" cy="393383"/>
          </a:xfrm>
          <a:prstGeom prst="rect">
            <a:avLst/>
          </a:prstGeom>
          <a:noFill/>
          <a:ln/>
        </p:spPr>
        <p:txBody>
          <a:bodyPr wrap="none" lIns="0" tIns="0" rIns="0" bIns="0" rtlCol="0" anchor="t"/>
          <a:lstStyle/>
          <a:p>
            <a:pPr algn="l" indent="0" marL="0">
              <a:lnSpc>
                <a:spcPts val="3097"/>
              </a:lnSpc>
              <a:buNone/>
            </a:pPr>
            <a:r>
              <a:rPr lang="en-US" sz="2625" b="1" dirty="0">
                <a:solidFill>
                  <a:srgbClr val="1B1E22"/>
                </a:solidFill>
                <a:latin typeface="Source Serif 4" pitchFamily="34" charset="0"/>
                <a:ea typeface="Source Serif 4" pitchFamily="34" charset="-122"/>
                <a:cs typeface="Source Serif 4" pitchFamily="34" charset="-120"/>
              </a:rPr>
              <a:t>References, continued</a:t>
            </a:r>
            <a:endParaRPr lang="en-US" sz="2625" dirty="0"/>
          </a:p>
        </p:txBody>
      </p:sp>
      <p:sp>
        <p:nvSpPr>
          <p:cNvPr id="3" name="Text 1"/>
          <p:cNvSpPr txBox="1"/>
          <p:nvPr/>
        </p:nvSpPr>
        <p:spPr>
          <a:xfrm>
            <a:off x="762000" y="1134398"/>
            <a:ext cx="651820"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Models</a:t>
            </a:r>
            <a:endParaRPr lang="en-US" sz="1350" dirty="0"/>
          </a:p>
        </p:txBody>
      </p:sp>
      <p:sp>
        <p:nvSpPr>
          <p:cNvPr id="4" name="Text 2"/>
          <p:cNvSpPr txBox="1"/>
          <p:nvPr/>
        </p:nvSpPr>
        <p:spPr>
          <a:xfrm>
            <a:off x="762000" y="1485829"/>
            <a:ext cx="4989409"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Dosovitskiy et al. 2021.</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An image is worth 16×16 words: Transformers for image</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recognition at scale</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(ViT). ICLR.</a:t>
            </a:r>
            <a:endParaRPr lang="en-US" sz="1163" dirty="0"/>
          </a:p>
        </p:txBody>
      </p:sp>
      <p:sp>
        <p:nvSpPr>
          <p:cNvPr id="5" name="Text 3"/>
          <p:cNvSpPr txBox="1"/>
          <p:nvPr/>
        </p:nvSpPr>
        <p:spPr>
          <a:xfrm>
            <a:off x="762000" y="1959697"/>
            <a:ext cx="4918365"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Liu et al. 2021.</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Swin Transformer: hierarchical vision Transformer using shifted</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windows.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ICCV.</a:t>
            </a:r>
            <a:endParaRPr lang="en-US" sz="1163" dirty="0"/>
          </a:p>
        </p:txBody>
      </p:sp>
      <p:sp>
        <p:nvSpPr>
          <p:cNvPr id="6" name="Text 4"/>
          <p:cNvSpPr txBox="1"/>
          <p:nvPr/>
        </p:nvSpPr>
        <p:spPr>
          <a:xfrm>
            <a:off x="762000" y="2433566"/>
            <a:ext cx="4578620"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Chen, Xie &amp; He 2021.</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An empirical study of training self-supervised vision</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Transformers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(MoCo v3). ICCV.</a:t>
            </a:r>
            <a:endParaRPr lang="en-US" sz="1163" dirty="0"/>
          </a:p>
        </p:txBody>
      </p:sp>
      <p:sp>
        <p:nvSpPr>
          <p:cNvPr id="7" name="Text 5"/>
          <p:cNvSpPr txBox="1"/>
          <p:nvPr/>
        </p:nvSpPr>
        <p:spPr>
          <a:xfrm>
            <a:off x="762000" y="2907435"/>
            <a:ext cx="4924866" cy="20374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He et al. 2022.</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Masked autoencoders are scalable vision learners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(MAE). CVPR.</a:t>
            </a:r>
            <a:endParaRPr lang="en-US" sz="1163" dirty="0"/>
          </a:p>
        </p:txBody>
      </p:sp>
      <p:sp>
        <p:nvSpPr>
          <p:cNvPr id="8" name="Text 6"/>
          <p:cNvSpPr txBox="1"/>
          <p:nvPr/>
        </p:nvSpPr>
        <p:spPr>
          <a:xfrm>
            <a:off x="762000" y="3177707"/>
            <a:ext cx="5261360"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Zheng et al. 2021.</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Rethinking semantic segmentation from a sequence-to-sequence</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perspective with Transformers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(SETR). CVPR.</a:t>
            </a:r>
            <a:endParaRPr lang="en-US" sz="1163" dirty="0"/>
          </a:p>
        </p:txBody>
      </p:sp>
      <p:sp>
        <p:nvSpPr>
          <p:cNvPr id="9" name="Text 7"/>
          <p:cNvSpPr txBox="1"/>
          <p:nvPr/>
        </p:nvSpPr>
        <p:spPr>
          <a:xfrm>
            <a:off x="762000" y="3651575"/>
            <a:ext cx="5170194"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Chen et al. 2018.</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Encoder-decoder with atrous separable convolution for semantic</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image segmentation</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(DeepLab v3+). ECCV.</a:t>
            </a:r>
            <a:endParaRPr lang="en-US" sz="1163" dirty="0"/>
          </a:p>
        </p:txBody>
      </p:sp>
      <p:sp>
        <p:nvSpPr>
          <p:cNvPr id="10" name="Text 8"/>
          <p:cNvSpPr txBox="1"/>
          <p:nvPr/>
        </p:nvSpPr>
        <p:spPr>
          <a:xfrm>
            <a:off x="762000" y="4125444"/>
            <a:ext cx="5008757"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Radford et al. 2021.</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Learning transferable visual models from natural language</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supervision</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(CLIP). ICML.</a:t>
            </a:r>
            <a:endParaRPr lang="en-US" sz="1163" dirty="0"/>
          </a:p>
        </p:txBody>
      </p:sp>
      <p:sp>
        <p:nvSpPr>
          <p:cNvPr id="11" name="Text 9"/>
          <p:cNvSpPr txBox="1"/>
          <p:nvPr/>
        </p:nvSpPr>
        <p:spPr>
          <a:xfrm>
            <a:off x="762000" y="4599313"/>
            <a:ext cx="4818686" cy="20374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Brown et al. 2020.</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Language models are few-shot learners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(GPT-3). NeurIPS.</a:t>
            </a:r>
            <a:endParaRPr lang="en-US" sz="1163" dirty="0"/>
          </a:p>
        </p:txBody>
      </p:sp>
      <p:sp>
        <p:nvSpPr>
          <p:cNvPr id="12" name="Text 10"/>
          <p:cNvSpPr txBox="1"/>
          <p:nvPr/>
        </p:nvSpPr>
        <p:spPr>
          <a:xfrm>
            <a:off x="762000" y="4869585"/>
            <a:ext cx="5242631"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Radford et al. 2019.</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Language models are unsupervised multitask learners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(GPT-2).</a:t>
            </a:r>
            <a:b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OpenAI report.</a:t>
            </a:r>
            <a:endParaRPr lang="en-US" sz="1163" dirty="0"/>
          </a:p>
        </p:txBody>
      </p:sp>
      <p:sp>
        <p:nvSpPr>
          <p:cNvPr id="13" name="Text 11"/>
          <p:cNvSpPr txBox="1"/>
          <p:nvPr/>
        </p:nvSpPr>
        <p:spPr>
          <a:xfrm>
            <a:off x="762000" y="5343454"/>
            <a:ext cx="4663285"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Liu et al. 2019.</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RoBERTa: a robustly optimized BERT pretraining approach.</a:t>
            </a:r>
            <a:b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arXiv:1907.11692.</a:t>
            </a:r>
            <a:endParaRPr lang="en-US" sz="1163" dirty="0"/>
          </a:p>
        </p:txBody>
      </p:sp>
      <p:sp>
        <p:nvSpPr>
          <p:cNvPr id="14" name="Text 12"/>
          <p:cNvSpPr txBox="1"/>
          <p:nvPr/>
        </p:nvSpPr>
        <p:spPr>
          <a:xfrm>
            <a:off x="6362700" y="1134398"/>
            <a:ext cx="2177808" cy="222885"/>
          </a:xfrm>
          <a:prstGeom prst="rect">
            <a:avLst/>
          </a:prstGeom>
          <a:noFill/>
          <a:ln/>
        </p:spPr>
        <p:txBody>
          <a:bodyPr wrap="none" lIns="0" tIns="0" rIns="0" bIns="0" rtlCol="0" anchor="t"/>
          <a:lstStyle/>
          <a:p>
            <a:pPr algn="l" indent="0" marL="0">
              <a:lnSpc>
                <a:spcPts val="1755"/>
              </a:lnSpc>
              <a:buNone/>
            </a:pPr>
            <a:r>
              <a:rPr lang="en-US" sz="1350" b="1" dirty="0">
                <a:solidFill>
                  <a:srgbClr val="1B1E22"/>
                </a:solidFill>
                <a:latin typeface="Source Serif 4" pitchFamily="34" charset="0"/>
                <a:ea typeface="Source Serif 4" pitchFamily="34" charset="-122"/>
                <a:cs typeface="Source Serif 4" pitchFamily="34" charset="-120"/>
              </a:rPr>
              <a:t>Datasets and benchmarks</a:t>
            </a:r>
            <a:endParaRPr lang="en-US" sz="1350" dirty="0"/>
          </a:p>
        </p:txBody>
      </p:sp>
      <p:sp>
        <p:nvSpPr>
          <p:cNvPr id="15" name="Text 13"/>
          <p:cNvSpPr txBox="1"/>
          <p:nvPr/>
        </p:nvSpPr>
        <p:spPr>
          <a:xfrm>
            <a:off x="6362700" y="1485829"/>
            <a:ext cx="5159823"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Zhai et al. 2019.</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A large-scale study of representation learning with the visual task</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adaptation benchmark</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(VTAB). arXiv:1910.04867.</a:t>
            </a:r>
            <a:endParaRPr lang="en-US" sz="1163" dirty="0"/>
          </a:p>
        </p:txBody>
      </p:sp>
      <p:sp>
        <p:nvSpPr>
          <p:cNvPr id="16" name="Text 14"/>
          <p:cNvSpPr txBox="1"/>
          <p:nvPr/>
        </p:nvSpPr>
        <p:spPr>
          <a:xfrm>
            <a:off x="6362700" y="1959697"/>
            <a:ext cx="5055501" cy="20374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Parkhi, Vedaldi, Zisserman &amp; Jawahar 2012.</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Cats and dogs</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(Oxford Pets). CVPR.</a:t>
            </a:r>
            <a:endParaRPr lang="en-US" sz="1163" dirty="0"/>
          </a:p>
        </p:txBody>
      </p:sp>
      <p:sp>
        <p:nvSpPr>
          <p:cNvPr id="17" name="Text 15"/>
          <p:cNvSpPr txBox="1"/>
          <p:nvPr/>
        </p:nvSpPr>
        <p:spPr>
          <a:xfrm>
            <a:off x="6362700" y="2229969"/>
            <a:ext cx="5103947"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Zhou et al. 2019.</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Semantic understanding of scenes through the ADE20K dataset.</a:t>
            </a:r>
            <a:b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IJCV.</a:t>
            </a:r>
            <a:endParaRPr lang="en-US" sz="1163" dirty="0"/>
          </a:p>
        </p:txBody>
      </p:sp>
      <p:sp>
        <p:nvSpPr>
          <p:cNvPr id="18" name="Text 16"/>
          <p:cNvSpPr txBox="1"/>
          <p:nvPr/>
        </p:nvSpPr>
        <p:spPr>
          <a:xfrm>
            <a:off x="6362700" y="2703838"/>
            <a:ext cx="5204710"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Zhong, Xiong &amp; Socher 2017.</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Seq2SQL: generating structured queries from natural</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language using reinforcement learning</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(WikiSQL). arXiv:1709.00103.</a:t>
            </a:r>
            <a:endParaRPr lang="en-US" sz="1163" dirty="0"/>
          </a:p>
        </p:txBody>
      </p:sp>
      <p:sp>
        <p:nvSpPr>
          <p:cNvPr id="19" name="Text 17"/>
          <p:cNvSpPr txBox="1"/>
          <p:nvPr/>
        </p:nvSpPr>
        <p:spPr>
          <a:xfrm>
            <a:off x="6362700" y="3177707"/>
            <a:ext cx="5247894"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Williams, Nangia &amp; Bowman 2018.</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A broad-coverage challenge corpus for sentence</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understanding through inference</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(MNLI). NAACL.</a:t>
            </a:r>
            <a:endParaRPr lang="en-US" sz="1163" dirty="0"/>
          </a:p>
        </p:txBody>
      </p:sp>
      <p:sp>
        <p:nvSpPr>
          <p:cNvPr id="20" name="Text 18"/>
          <p:cNvSpPr txBox="1"/>
          <p:nvPr/>
        </p:nvSpPr>
        <p:spPr>
          <a:xfrm>
            <a:off x="6362700" y="3651575"/>
            <a:ext cx="5146822"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Wang et al. 2019.</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GLUE: a multi-task benchmark and analysis platform for natural</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language understanding.</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ICLR.</a:t>
            </a:r>
            <a:endParaRPr lang="en-US" sz="1163" dirty="0"/>
          </a:p>
        </p:txBody>
      </p:sp>
      <p:sp>
        <p:nvSpPr>
          <p:cNvPr id="21" name="Text 19"/>
          <p:cNvSpPr txBox="1"/>
          <p:nvPr/>
        </p:nvSpPr>
        <p:spPr>
          <a:xfrm>
            <a:off x="6362700" y="4125444"/>
            <a:ext cx="4967895"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Jaeger et al. 2014; Moreira et al. 2012; Wang et al. 2017.</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Shenzhen chest X-ray,</a:t>
            </a:r>
            <a:b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INbreast and ChestX-ray14, used by MeLo.</a:t>
            </a:r>
            <a:endParaRPr lang="en-US" sz="1163" dirty="0"/>
          </a:p>
        </p:txBody>
      </p:sp>
      <p:sp>
        <p:nvSpPr>
          <p:cNvPr id="22" name="Text 20"/>
          <p:cNvSpPr txBox="1"/>
          <p:nvPr/>
        </p:nvSpPr>
        <p:spPr>
          <a:xfrm>
            <a:off x="6362700" y="4599313"/>
            <a:ext cx="5174682" cy="407480"/>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Yang et al. 2023.</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MedMNIST v2: a large-scale lightweight benchmark for 2D and 3D</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biomedical image classification.</a:t>
            </a: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 Scientific Data.</a:t>
            </a:r>
            <a:endParaRPr lang="en-US" sz="1163" dirty="0"/>
          </a:p>
        </p:txBody>
      </p:sp>
      <p:sp>
        <p:nvSpPr>
          <p:cNvPr id="23" name="Text 21"/>
          <p:cNvSpPr txBox="1"/>
          <p:nvPr/>
        </p:nvSpPr>
        <p:spPr>
          <a:xfrm>
            <a:off x="6362700" y="5073182"/>
            <a:ext cx="5057823" cy="611219"/>
          </a:xfrm>
          <a:prstGeom prst="rect">
            <a:avLst/>
          </a:prstGeom>
          <a:noFill/>
          <a:ln/>
        </p:spPr>
        <p:txBody>
          <a:bodyPr wrap="none" lIns="0" tIns="0" rIns="0" bIns="0" rtlCol="0" anchor="t"/>
          <a:lstStyle/>
          <a:p>
            <a:pPr algn="l" indent="0" marL="0">
              <a:lnSpc>
                <a:spcPts val="1604"/>
              </a:lnSpc>
              <a:buNone/>
            </a:pPr>
            <a:r>
              <a:rPr lang="en-US" sz="1163" dirty="0">
                <a:solidFill>
                  <a:srgbClr val="1B1E22"/>
                </a:solidFill>
                <a:latin typeface="Source Sans 3 ExtraLight" pitchFamily="34" charset="0"/>
                <a:ea typeface="Source Sans 3 ExtraLight" pitchFamily="34" charset="-122"/>
                <a:cs typeface="Source Sans 3 ExtraLight" pitchFamily="34" charset="-120"/>
              </a:rPr>
              <a:t>Tschandl, Rosendahl &amp; Kittler 2018.</a:t>
            </a: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 The HAM10000 dataset, a large collection of</a:t>
            </a:r>
            <a:br/>
            <a:pPr algn="l" indent="0" marL="0">
              <a:lnSpc>
                <a:spcPts val="1604"/>
              </a:lnSpc>
              <a:buNone/>
            </a:pPr>
            <a:r>
              <a:rPr lang="en-US" sz="1163" i="1" dirty="0">
                <a:solidFill>
                  <a:srgbClr val="1B1E22"/>
                </a:solidFill>
                <a:latin typeface="Source Sans 3 ExtraLight" pitchFamily="34" charset="0"/>
                <a:ea typeface="Source Sans 3 ExtraLight" pitchFamily="34" charset="-122"/>
                <a:cs typeface="Source Sans 3 ExtraLight" pitchFamily="34" charset="-120"/>
              </a:rPr>
              <a:t>multi-source dermatoscopic images of common pigmented skin lesions.</a:t>
            </a:r>
            <a:br/>
            <a:pPr algn="l" indent="0" marL="0">
              <a:lnSpc>
                <a:spcPts val="1604"/>
              </a:lnSpc>
              <a:buNone/>
            </a:pPr>
            <a:r>
              <a:rPr lang="en-US" sz="1163" dirty="0">
                <a:solidFill>
                  <a:srgbClr val="474D54"/>
                </a:solidFill>
                <a:latin typeface="Source Sans 3 ExtraLight" pitchFamily="34" charset="0"/>
                <a:ea typeface="Source Sans 3 ExtraLight" pitchFamily="34" charset="-122"/>
                <a:cs typeface="Source Sans 3 ExtraLight" pitchFamily="34" charset="-120"/>
              </a:rPr>
              <a:t>Scientific Data.</a:t>
            </a:r>
            <a:endParaRPr lang="en-US" sz="1163" dirty="0"/>
          </a:p>
        </p:txBody>
      </p:sp>
      <p:sp>
        <p:nvSpPr>
          <p:cNvPr id="24" name="Text 22"/>
          <p:cNvSpPr txBox="1"/>
          <p:nvPr/>
        </p:nvSpPr>
        <p:spPr>
          <a:xfrm>
            <a:off x="11668869" y="6296025"/>
            <a:ext cx="204966" cy="200025"/>
          </a:xfrm>
          <a:prstGeom prst="rect">
            <a:avLst/>
          </a:prstGeom>
          <a:noFill/>
          <a:ln/>
        </p:spPr>
        <p:txBody>
          <a:bodyPr wrap="none" lIns="0" tIns="0" rIns="0" bIns="0" rtlCol="0" anchor="t"/>
          <a:lstStyle/>
          <a:p>
            <a:pPr algn="l" indent="0" marL="0">
              <a:lnSpc>
                <a:spcPts val="1575"/>
              </a:lnSpc>
              <a:buNone/>
            </a:pPr>
            <a:r>
              <a:rPr lang="en-US" sz="1125" dirty="0">
                <a:solidFill>
                  <a:srgbClr val="777E86"/>
                </a:solidFill>
                <a:latin typeface="Source Sans 3 ExtraLight" pitchFamily="34" charset="0"/>
                <a:ea typeface="Source Sans 3 ExtraLight" pitchFamily="34" charset="-122"/>
                <a:cs typeface="Source Sans 3 ExtraLight" pitchFamily="34" charset="-120"/>
              </a:rPr>
              <a:t>50</a:t>
            </a:r>
            <a:endParaRPr lang="en-US" sz="11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107</Slides>
  <Notes>107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107</vt:i4>
      </vt:variant>
    </vt:vector>
  </HeadingPairs>
  <TitlesOfParts>
    <vt:vector size="11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VPT and LoRA</dc:title>
  <dc:subject>Converted from 2026-10-peft-vpt-lora.html</dc:subject>
  <dc:creator>PptxGenJS</dc:creator>
  <cp:lastModifiedBy>PptxGenJS</cp:lastModifiedBy>
  <cp:revision>1</cp:revision>
  <dcterms:created xsi:type="dcterms:W3CDTF">2026-10-12T04:07:55Z</dcterms:created>
  <dcterms:modified xsi:type="dcterms:W3CDTF">2026-10-12T04:07:55Z</dcterms:modified>
</cp:coreProperties>
</file>