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Lst>
  <p:notesMasterIdLst>
    <p:notesMasterId r:id="rId5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notesMaster" Target="notesMasters/notesMaster1.xml"/><Relationship Id="rId60" Type="http://schemas.openxmlformats.org/officeDocument/2006/relationships/presProps" Target="presProps.xml"/><Relationship Id="rId61" Type="http://schemas.openxmlformats.org/officeDocument/2006/relationships/viewProps" Target="viewProps.xml"/><Relationship Id="rId62" Type="http://schemas.openxmlformats.org/officeDocument/2006/relationships/theme" Target="theme/theme1.xml"/><Relationship Id="rId6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paper of a two-part series on parameter-efficient fine-tuning (LoRA is next). The picture is the whole method: the blue Transformer stays frozen, the image goes in as patches, and only the few red vectors in front of them and the red head on top are trained. VPT is the vision paper that took "prompt tuning" from language models and asked whether it works on image encoders. For supervised ViTs it works surprisingly well, and at the end I will run a model I trained with it, live, in this browser. Thirty minutes; please interrupt.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sure everyone has the mental model: pretraining is expensive and done once; adaptation is cheap and done for every task. Nothing in this talk touches pretraining. The first three tiles are examples of the paper's task groups (fine-grained, specialised, structured); the fourth, medical images, is what I will show at the end. Then set up the question: which way of adapting is both accurate and cheap to store?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fine-tuning is the default and usually the most accurate, but every task gets its own retrained copy. Drag to 24 tasks: about 8 GB of ViT-B copies. Then click ViT-H: about 61 GB, so the problem grows with the model. The right panel is the punchline we are heading for: VPT keeps one shared frozen model (blue) and adds a file of a few megabytes per task (the tiny red specks, drawn to scale).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fine-tuning is the default and usually the most accurate, but every task gets its own retrained copy. Drag to 24 tasks: about 8 GB of ViT-B copies. Then click ViT-H: about 61 GB, so the problem grows with the model. The right panel is the punchline we are heading for: VPT keeps one shared frozen model (blue) and adds a file of a few megabytes per task (the tiny red specks, drawn to scale).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fine-tuning is the default and usually the most accurate, but every task gets its own retrained copy. Drag to 24 tasks: about 8 GB of ViT-B copies. Then click ViT-H: about 61 GB, so the problem grows with the model. The right panel is the punchline we are heading for: VPT keeps one shared frozen model (blue) and adds a file of a few megabytes per task (the tiny red specks, drawn to scale).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dashed line is full fine-tuning at 73.9. Two families. The first only changes the top of the model: a new linear layer, a bigger head, or the head plus the last layer. A bigger head does not help, so the frozen features are the bottleneck. The second family trains small parts in or beside the backbone: Bias tunes only the bias vectors, Adapter inserts small MLPs, Sidetune adds a side network. Bias is strong at 71.0, but nothing reaches 73.9. VPT belongs to neither family: it changes the input.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steps, one idea. In 2020, GPT-3 showed that a frozen language model does new tasks if you type a description of the task in front of the input; that text is the prompt, and no weight changes. Its weakness: words are discrete, so you can only improve a prompt by trial and error. In 2021, prompt tuning kept the frozen model and replaced the words with vectors trained by gradient descent: the red squares correspond to no word at all. Per task you store k vectors of 1,024 numbers, roughly 20,000 numbers instead of billions. Prefix-tuning does the same at every layer. LoRA, the next talk, also dates from 2021 but takes a different route: it changes the weights, not the input.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Spend a minute here, it pays off. Walk the picture from left to right and up: a fixed grid cuts the image into 14 by 14 patches, whatever the image shows; nothing is selected, all 196 go in, read row by row from patch 1 at the top left to 196 at the bottom right. Each patch, 16 × 16 × 3 = 768 pixel values, goes through one linear layer to become a grey vector of 768 numbers (the two 768s are a coincidence of ViT-B), with a position vector added so the model knows where it came from. In front sits one extra learned vector, [CLS], which carries no image content and collects a summary as it goes up. The 12 Transformer layers, blue because they will stay frozen in VPT, let every vector look at every other one. At the top, only the [CLS] vector goes to the head, the one task-specific part, which outputs melanoma. The point for VPT: the Transformer does not care how long the sequence is or where a vector came from, so we can add our own vectors.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one-sentence version: VPT is prompt tuning for a Vision Transformer. Both rows learn vectors in the model's input space and leave the model alone; the only difference is where the other vectors come from, words or image patches. Say plainly what it is not: not the text prompts for CLIP that CoOp learns, and not a learned pattern painted on the pixels as in Bahng et al.; the paper tests the pixel version too and it is clearly weaker. Then the surprise: in language, learned prompts needed about 10 billion weights to match full fine-tuning; VPT beats it on 20 of 24 tasks with 86 million. The authors themselves suggest vision prompts may behave differently from language prompts. Point at the labels under each row: the grey vectors come from the input, the red ones never do; they start random, are trained on the task, and the same set goes in front of every image of that task.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Shallow first: p red vectors are put in front of the patch vectors once, before layer 1. They then travel through all 12 frozen layers like any other token; the paper calls their outputs Z. Only P and the head are trained, about 0.14% of the model for 50 prompts and a 102-class head. Press the arrow key for deep: every layer gets its own fresh set of p vectors, and whatever came out of the previous layer at those positions is thrown away, the blank in the equation. Twelve times the parameters, still only half a percent of the model, and deep is the variant that beats full fine-tuning. Position does not matter because prompts are added after the position embedding.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Shallow first: p red vectors are put in front of the patch vectors once, before layer 1. They then travel through all 12 frozen layers like any other token; the paper calls their outputs Z. Only P and the head are trained, about 0.14% of the model for 50 prompts and a 102-class head. Press the arrow key for deep: every layer gets its own fresh set of p vectors, and whatever came out of the previous layer at those positions is thrown away, the blank in the equation. Twelve times the parameters, still only half a percent of the model, and deep is the variant that beats full fine-tuning. Position does not matter because prompts are added after the position embedding.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intuition people need: a frozen function can still be steered if you control part of its input. Start without prompts: inside a frozen layer, the [CLS] token collects a mix of the patch tokens. Press the arrow key: the red prompts join the sequence, and now part of what [CLS] collects comes from them. Every other token sees the prompts too, at every layer. No weight changes, and nothing is read from the prompt outputs themselves; in VPT-deep they are discarded after each layer. If asked: the paper points out this is equivalent to prepending learned keys and values inside attention, which is what prefix-tuning does in NLP.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intuition people need: a frozen function can still be steered if you control part of its input. Start without prompts: inside a frozen layer, the [CLS] token collects a mix of the patch tokens. Press the arrow key: the red prompts join the sequence, and now part of what [CLS] collects comes from them. Every other token sees the prompts too, at every layer. No weight changes, and nothing is read from the prompt outputs themselves; in VPT-deep they are discarded after each layer. If asked: the paper points out this is equivalent to prepending learned keys and values inside attention, which is what prefix-tuning does in NLP.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3.2 in numbers. With 50 prompts at each of the 12 layers, VPT trains 12 × 50 × 768 = 460,800 prompt numbers plus a 78,438-number head for 102 classes: about 0.6% of the model, a 2.2 MB file per task instead of a 343 MB retrained copy. The red sliver is to scale. The honest cost is compute: the prompts are extra tokens, so each image now has 247 tokens instead of 197. Click p = 200: the file is still under 8 MB, but compute is about twice the plain ViT, which matches the roughly 2× test latency the paper measures in Table 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code is there to make it concrete, not to read line by line. The red lines are the whole method: a prompt tensor of 12 × p × 768 numbers, a head, and three lines inside the layer loop. The first of those slices away what the previous layer produced at the prompt positions, then this layer's fresh prompts go in next to [CLS] and the patches, and the frozen layer runs as usual. Underneath: random initialisation is fine, the optimiser is standard SGD, and the only new knob is p, picked on validation.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groups, four example tasks each, 24 tasks in all. FGVC is fine-grained recognition with plenty of data: bird species, flowers, car models, dog breeds. The other 19 come from VTAB and have only 1,000 training images each, so this is a low-data benchmark. Natural is ordinary photos, closest to what the backbone saw in pretraining. Specialized is special sensors: satellite images, tissue slides, retina scans. Structured asks about geometry, such as how many objects there are or how far away the car in front is, and it is furthest from ImageNet, so it is the group to watch. The backbone is the same frozen ViT-B/16 for every task. Hyperparameters are picked on an 800/200 split of the 1,000 images, then the model is retrained on all 1,000.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through the four groups with the arrow keys, then the summary. The chart keeps the families from the cheaper-methods slide: full fine-tuning on top with the dashed line at its score, VPT in red, the older cheap methods in grey. The right column counts the tasks on which a method beats full fine-tuning. FGVC: everyone is strong, VPT-deep edges ahead, 89.1 vs 88.5, and loses only Stanford Cars. Natural: only 1,000 training images, so full fine-tuning overfits; VPT-deep wins 6 of 7, losing SVHN, and even VPT-shallow is above full. Specialized: the one group VPT-deep loses on average, 82.4 vs 83.4, losing Resisc45 and Retinopathy; medical images come back in my own results. Structured: the biggest gap, 55.0 vs 47.6, all 8 tasks won; the linear probe collapses to 26.8, so the frozen features alone do not hold this information, and the prompts make the frozen network compute it. All 24: VPT-deep is the only cheap method above full fine-tuning, 76.3 vs 73.9, with 20 wins, and its total storage for 24 tasks is 1.18 backbones against 24.02.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through the four groups with the arrow keys, then the summary. The chart keeps the families from the cheaper-methods slide: full fine-tuning on top with the dashed line at its score, VPT in red, the older cheap methods in grey. The right column counts the tasks on which a method beats full fine-tuning. FGVC: everyone is strong, VPT-deep edges ahead, 89.1 vs 88.5, and loses only Stanford Cars. Natural: only 1,000 training images, so full fine-tuning overfits; VPT-deep wins 6 of 7, losing SVHN, and even VPT-shallow is above full. Specialized: the one group VPT-deep loses on average, 82.4 vs 83.4, losing Resisc45 and Retinopathy; medical images come back in my own results. Structured: the biggest gap, 55.0 vs 47.6, all 8 tasks won; the linear probe collapses to 26.8, so the frozen features alone do not hold this information, and the prompts make the frozen network compute it. All 24: VPT-deep is the only cheap method above full fine-tuning, 76.3 vs 73.9, with 20 wins, and its total storage for 24 tasks is 1.18 backbones against 24.02.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through the four groups with the arrow keys, then the summary. The chart keeps the families from the cheaper-methods slide: full fine-tuning on top with the dashed line at its score, VPT in red, the older cheap methods in grey. The right column counts the tasks on which a method beats full fine-tuning. FGVC: everyone is strong, VPT-deep edges ahead, 89.1 vs 88.5, and loses only Stanford Cars. Natural: only 1,000 training images, so full fine-tuning overfits; VPT-deep wins 6 of 7, losing SVHN, and even VPT-shallow is above full. Specialized: the one group VPT-deep loses on average, 82.4 vs 83.4, losing Resisc45 and Retinopathy; medical images come back in my own results. Structured: the biggest gap, 55.0 vs 47.6, all 8 tasks won; the linear probe collapses to 26.8, so the frozen features alone do not hold this information, and the prompts make the frozen network compute it. All 24: VPT-deep is the only cheap method above full fine-tuning, 76.3 vs 73.9, with 20 wins, and its total storage for 24 tasks is 1.18 backbones against 24.02.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through the four groups with the arrow keys, then the summary. The chart keeps the families from the cheaper-methods slide: full fine-tuning on top with the dashed line at its score, VPT in red, the older cheap methods in grey. The right column counts the tasks on which a method beats full fine-tuning. FGVC: everyone is strong, VPT-deep edges ahead, 89.1 vs 88.5, and loses only Stanford Cars. Natural: only 1,000 training images, so full fine-tuning overfits; VPT-deep wins 6 of 7, losing SVHN, and even VPT-shallow is above full. Specialized: the one group VPT-deep loses on average, 82.4 vs 83.4, losing Resisc45 and Retinopathy; medical images come back in my own results. Structured: the biggest gap, 55.0 vs 47.6, all 8 tasks won; the linear probe collapses to 26.8, so the frozen features alone do not hold this information, and the prompts make the frozen network compute it. All 24: VPT-deep is the only cheap method above full fine-tuning, 76.3 vs 73.9, with 20 wins, and its total storage for 24 tasks is 1.18 backbones against 24.02.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through the four groups with the arrow keys, then the summary. The chart keeps the families from the cheaper-methods slide: full fine-tuning on top with the dashed line at its score, VPT in red, the older cheap methods in grey. The right column counts the tasks on which a method beats full fine-tuning. FGVC: everyone is strong, VPT-deep edges ahead, 89.1 vs 88.5, and loses only Stanford Cars. Natural: only 1,000 training images, so full fine-tuning overfits; VPT-deep wins 6 of 7, losing SVHN, and even VPT-shallow is above full. Specialized: the one group VPT-deep loses on average, 82.4 vs 83.4, losing Resisc45 and Retinopathy; medical images come back in my own results. Structured: the biggest gap, 55.0 vs 47.6, all 8 tasks won; the linear probe collapses to 26.8, so the frozen features alone do not hold this information, and the prompts make the frozen network compute it. All 24: VPT-deep is the only cheap method above full fine-tuning, 76.3 vs 73.9, with 20 wins, and its total storage for 24 tasks is 1.18 backbones against 24.02.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paper's Fig. 3, redrawn one comparison at a time. Each point is the average test accuracy over the five FGVC tasks when the method is trained on 10% up to 100% of every task's training images; the axis is logarithmic, as in the paper. Start with full fine-tuning: with 10% of the images it falls to 54.6 against 68.5 for VPT-deep, because it has 86 million weights to fit with very few examples. With all the data the two almost meet, 89.1 against 88.5, but VPT-deep is never below. Then step through the baselines. The linear probe is the classic low-data trick: good at 10%, overtaken by full fine-tuning from 30% on. The adapter is overtaken from 40% on. Bias is the strongest rival and beats full fine-tuning up to 80% of the data, but VPT-deep is above it at every point. So VPT is not just a low-data trick. VPT-shallow is left out to keep the chart readable; it always sits between the linear probe and VPT-deep. If asked: the paper publishes these numbers only as a figure; I read them from the figure's vector data in the PDF, and the 100% points match Table 1 to within 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paper's Fig. 3, redrawn one comparison at a time. Each point is the average test accuracy over the five FGVC tasks when the method is trained on 10% up to 100% of every task's training images; the axis is logarithmic, as in the paper. Start with full fine-tuning: with 10% of the images it falls to 54.6 against 68.5 for VPT-deep, because it has 86 million weights to fit with very few examples. With all the data the two almost meet, 89.1 against 88.5, but VPT-deep is never below. Then step through the baselines. The linear probe is the classic low-data trick: good at 10%, overtaken by full fine-tuning from 30% on. The adapter is overtaken from 40% on. Bias is the strongest rival and beats full fine-tuning up to 80% of the data, but VPT-deep is above it at every point. So VPT is not just a low-data trick. VPT-shallow is left out to keep the chart readable; it always sits between the linear probe and VPT-deep. If asked: the paper publishes these numbers only as a figure; I read them from the figure's vector data in the PDF, and the 100% points match Table 1 to within 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paper's Fig. 3, redrawn one comparison at a time. Each point is the average test accuracy over the five FGVC tasks when the method is trained on 10% up to 100% of every task's training images; the axis is logarithmic, as in the paper. Start with full fine-tuning: with 10% of the images it falls to 54.6 against 68.5 for VPT-deep, because it has 86 million weights to fit with very few examples. With all the data the two almost meet, 89.1 against 88.5, but VPT-deep is never below. Then step through the baselines. The linear probe is the classic low-data trick: good at 10%, overtaken by full fine-tuning from 30% on. The adapter is overtaken from 40% on. Bias is the strongest rival and beats full fine-tuning up to 80% of the data, but VPT-deep is above it at every point. So VPT is not just a low-data trick. VPT-shallow is left out to keep the chart readable; it always sits between the linear probe and VPT-deep. If asked: the paper publishes these numbers only as a figure; I read them from the figure's vector data in the PDF, and the 100% points match Table 1 to within 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paper's Fig. 3, redrawn one comparison at a time. Each point is the average test accuracy over the five FGVC tasks when the method is trained on 10% up to 100% of every task's training images; the axis is logarithmic, as in the paper. Start with full fine-tuning: with 10% of the images it falls to 54.6 against 68.5 for VPT-deep, because it has 86 million weights to fit with very few examples. With all the data the two almost meet, 89.1 against 88.5, but VPT-deep is never below. Then step through the baselines. The linear probe is the classic low-data trick: good at 10%, overtaken by full fine-tuning from 30% on. The adapter is overtaken from 40% on. Bias is the strongest rival and beats full fine-tuning up to 80% of the data, but VPT-deep is above it at every point. So VPT is not just a low-data trick. VPT-shallow is left out to keep the chart readable; it always sits between the linear probe and VPT-deep. If asked: the paper publishes these numbers only as a figure; I read them from the figure's vector data in the PDF, and the 100% points match Table 1 to within 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paper's Fig. 4, redrawn one group at a time: the same VTAB-1k tasks with three backbones, ViT-Base, ViT-Large and ViT-Huge, all pretrained on ImageNet-21k; the horizontal axis is the number of weights. Natural: VPT-deep wins with every backbone, and the gap grows from 2.6 points to about 7, because full fine-tuning gets worse as the model grows, from 75.9 to 70.9, with only 1,000 training images per task. Specialized: a tie, within one point everywhere, the same picture as on ViT-Base. Structured: VPT-deep leads by 6 to 7 points with every backbone, and the linear probe stays near 26, so the frozen features alone do not solve these tasks at any size. Why this matters: the storage argument grows with the model. A fully fine-tuned ViT-Huge is about 2.5 GB per task, while 50 prompts at each of its 32 layers take about 8 MB. It does not hold for every backbone, though, as we will see shortly.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paper's Fig. 4, redrawn one group at a time: the same VTAB-1k tasks with three backbones, ViT-Base, ViT-Large and ViT-Huge, all pretrained on ImageNet-21k; the horizontal axis is the number of weights. Natural: VPT-deep wins with every backbone, and the gap grows from 2.6 points to about 7, because full fine-tuning gets worse as the model grows, from 75.9 to 70.9, with only 1,000 training images per task. Specialized: a tie, within one point everywhere, the same picture as on ViT-Base. Structured: VPT-deep leads by 6 to 7 points with every backbone, and the linear probe stays near 26, so the frozen features alone do not solve these tasks at any size. Why this matters: the storage argument grows with the model. A fully fine-tuned ViT-Huge is about 2.5 GB per task, while 50 prompts at each of its 32 layers take about 8 MB. It does not hold for every backbone, though, as we will see shortly.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paper's Fig. 4, redrawn one group at a time: the same VTAB-1k tasks with three backbones, ViT-Base, ViT-Large and ViT-Huge, all pretrained on ImageNet-21k; the horizontal axis is the number of weights. Natural: VPT-deep wins with every backbone, and the gap grows from 2.6 points to about 7, because full fine-tuning gets worse as the model grows, from 75.9 to 70.9, with only 1,000 training images per task. Specialized: a tie, within one point everywhere, the same picture as on ViT-Base. Structured: VPT-deep leads by 6 to 7 points with every backbone, and the linear probe stays near 26, so the frozen features alone do not solve these tasks at any size. Why this matters: the storage argument grows with the model. A fully fine-tuned ViT-Huge is about 2.5 GB per task, while 50 prompts at each of its 32 layers take about 8 MB. It does not hold for every backbone, though, as we will see shortly.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question: where should the learned numbers enter the network? Two places in principle: in the embedding space, as vectors next to the patch vectors, or in pixel space, as part of the image before the embedding layer. Prepend is the default we have seen: extra tokens after the embedding. Add: the prompts are added onto patch vectors, so the sequence is not longer; it loses in all three groups, 8 points on Structured, and the deep version loses too (43.2 against 55.0 on Structured). Prepend-pixel: learned pixel patches next to the image patches, then the frozen embedding layer; loses everywhere, 5 points on Natural. Concat-channel: a learned fourth channel on the image, the embedding layer trained to read it; it collapses, 30 points lower on Natural and below even a linear probe there (68.9). Summary: separate tokens in the embedding space are the right place. All numbers are VPT-shallow because that is the only setting where the paper tests all four options.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question: where should the learned numbers enter the network? Two places in principle: in the embedding space, as vectors next to the patch vectors, or in pixel space, as part of the image before the embedding layer. Prepend is the default we have seen: extra tokens after the embedding. Add: the prompts are added onto patch vectors, so the sequence is not longer; it loses in all three groups, 8 points on Structured, and the deep version loses too (43.2 against 55.0 on Structured). Prepend-pixel: learned pixel patches next to the image patches, then the frozen embedding layer; loses everywhere, 5 points on Natural. Concat-channel: a learned fourth channel on the image, the embedding layer trained to read it; it collapses, 30 points lower on Natural and below even a linear probe there (68.9). Summary: separate tokens in the embedding space are the right place. All numbers are VPT-shallow because that is the only setting where the paper tests all four options.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question: where should the learned numbers enter the network? Two places in principle: in the embedding space, as vectors next to the patch vectors, or in pixel space, as part of the image before the embedding layer. Prepend is the default we have seen: extra tokens after the embedding. Add: the prompts are added onto patch vectors, so the sequence is not longer; it loses in all three groups, 8 points on Structured, and the deep version loses too (43.2 against 55.0 on Structured). Prepend-pixel: learned pixel patches next to the image patches, then the frozen embedding layer; loses everywhere, 5 points on Natural. Concat-channel: a learned fourth channel on the image, the embedding layer trained to read it; it collapses, 30 points lower on Natural and below even a linear probe there (68.9). Summary: separate tokens in the embedding space are the right place. All numbers are VPT-shallow because that is the only setting where the paper tests all four options.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question: where should the learned numbers enter the network? Two places in principle: in the embedding space, as vectors next to the patch vectors, or in pixel space, as part of the image before the embedding layer. Prepend is the default we have seen: extra tokens after the embedding. Add: the prompts are added onto patch vectors, so the sequence is not longer; it loses in all three groups, 8 points on Structured, and the deep version loses too (43.2 against 55.0 on Structured). Prepend-pixel: learned pixel patches next to the image patches, then the frozen embedding layer; loses everywhere, 5 points on Natural. Concat-channel: a learned fourth channel on the image, the embedding layer trained to read it; it collapses, 30 points lower on Natural and below even a linear probe there (68.9). Summary: separate tokens in the embedding space are the right place. All numbers are VPT-shallow because that is the only setting where the paper tests all four options.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question: where should the learned numbers enter the network? Two places in principle: in the embedding space, as vectors next to the patch vectors, or in pixel space, as part of the image before the embedding layer. Prepend is the default we have seen: extra tokens after the embedding. Add: the prompts are added onto patch vectors, so the sequence is not longer; it loses in all three groups, 8 points on Structured, and the deep version loses too (43.2 against 55.0 on Structured). Prepend-pixel: learned pixel patches next to the image patches, then the frozen embedding layer; loses everywhere, 5 points on Natural. Concat-channel: a learned fourth channel on the image, the embedding layer trained to read it; it collapses, 30 points lower on Natural and below even a linear probe there (68.9). Summary: separate tokens in the embedding space are the right place. All numbers are VPT-shallow because that is the only setting where the paper tests all four options.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the number of prompts, the one new hyperparameter. Each panel is one VTAB group: the red line is VPT-deep with 1 to 200 prompts at every layer, the dashed line is full fine-tuning, the grey line the best adapter. The best number is different in every group, 10 on Natural, 5 on Specialized, 200 on Structured, and per task it varies even more, from 5 prompts for Oxford Flowers to 200 for Stanford Cars (Table 14). That is why the paper picks p per task on the validation set. Even a single prompt per layer beats the adapter everywhere, and on Natural it already beats full fine-tuning. Press the arrow key for which layers. The red line adds prompts from the input upwards: layer 1 alone is VPT-shallow, all twelve layers is VPT-deep. The grey line adds them from the output downwards. More prompted layers generally help, and the input side wins: on Structured, prompts in layers 1 to 3 give 50.6, prompts in layers 9 to 12 only 37.6. The authors point out that this is the opposite of what was seen with text prompts. The paper has no table for these two experiments, so the values are read off the plotted points of its figures; the end points match VPT-shallow and VPT-deep in Table 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the number of prompts, the one new hyperparameter. Each panel is one VTAB group: the red line is VPT-deep with 1 to 200 prompts at every layer, the dashed line is full fine-tuning, the grey line the best adapter. The best number is different in every group, 10 on Natural, 5 on Specialized, 200 on Structured, and per task it varies even more, from 5 prompts for Oxford Flowers to 200 for Stanford Cars (Table 14). That is why the paper picks p per task on the validation set. Even a single prompt per layer beats the adapter everywhere, and on Natural it already beats full fine-tuning. Press the arrow key for which layers. The red line adds prompts from the input upwards: layer 1 alone is VPT-shallow, all twelve layers is VPT-deep. The grey line adds them from the output downwards. More prompted layers generally help, and the input side wins: on Structured, prompts in layers 1 to 3 give 50.6, prompts in layers 9 to 12 only 37.6. The authors point out that this is the opposite of what was seen with text prompts. The paper has no table for these two experiments, so the values are read off the plotted points of its figures; the end points match VPT-shallow and VPT-deep in Table 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payoff of the "why it can work" slide: same weights, different input, completely different output. Each map is a 2-D t-SNE picture of the 768-number [CLS] vector the head receives. House numbers: the frozen features are one mixed blob, 36.6%; with prompts the ten digits form islands, 78.1%. Full fine-tuning is still better here, 87.4%, so be honest about that. Press the arrow key for satellite images: the frozen features are already half sorted, 87.5%, and VPT-deep gives clean clusters, 96.1%, slightly above full fine-tuning at 95.7%. Press again for counting objects in CLEVR: the frozen features know nothing about the count, 34.3%; VPT-deep reaches 68.5%, well above full fine-tuning at 56.3%, and arranges the images along a band that follows the object count. If asked: VPT-shallow sits in between (74.5, 92.0, 50.5); it is in the paper's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payoff of the "why it can work" slide: same weights, different input, completely different output. Each map is a 2-D t-SNE picture of the 768-number [CLS] vector the head receives. House numbers: the frozen features are one mixed blob, 36.6%; with prompts the ten digits form islands, 78.1%. Full fine-tuning is still better here, 87.4%, so be honest about that. Press the arrow key for satellite images: the frozen features are already half sorted, 87.5%, and VPT-deep gives clean clusters, 96.1%, slightly above full fine-tuning at 95.7%. Press again for counting objects in CLEVR: the frozen features know nothing about the count, 34.3%; VPT-deep reaches 68.5%, well above full fine-tuning at 56.3%, and arranges the images along a band that follows the object count. If asked: VPT-shallow sits in between (74.5, 92.0, 50.5); it is in the paper's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payoff of the "why it can work" slide: same weights, different input, completely different output. Each map is a 2-D t-SNE picture of the 768-number [CLS] vector the head receives. House numbers: the frozen features are one mixed blob, 36.6%; with prompts the ten digits form islands, 78.1%. Full fine-tuning is still better here, 87.4%, so be honest about that. Press the arrow key for satellite images: the frozen features are already half sorted, 87.5%, and VPT-deep gives clean clusters, 96.1%, slightly above full fine-tuning at 95.7%. Press again for counting objects in CLEVR: the frozen features know nothing about the count, 34.3%; VPT-deep reaches 68.5%, well above full fine-tuning at 56.3%, and arranges the images along a band that follows the object count. If asked: VPT-shallow sits in between (74.5, 92.0, 50.5); it is in the paper's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honest here; it is what a reading group is for. Three settings where the main result does not carry over. First, the pretraining. Everything so far used a ViT-B pretrained with labels on ImageNet-21k. The paper repeats VTAB-1k with the same architecture pretrained without labels on ImageNet-1k, by MoCo v3 (contrastive) and by MAE (masked autoencoder). The chart shows the mean of the three VTAB group averages. With labels, VPT-deep leads full fine-tuning, 72.0 against 69.0. With MoCo v3 it is 65.2 against 69.6, and Bias (69.2), Partial-1 (68.3) and the adapter (68.2) are all ahead of it. With MAE it collapses to 41.1, closer to the linear probe at 32.1 than to full fine-tuning at 64.3, while Partial-1, which retrains only the last block, reaches 61.5. The authors only say these self-supervised ViTs are fundamentally different and leave the reason open. It connects to the MAE paper from last time: MAE features are known to probe badly, and a few input tokens apparently cannot reorganise them the way retraining the last block can. Press the arrow key for Swin, a hierarchical Transformer that attends within local windows and merges patches in deeper layers; the prompts sit in the windows and are dropped at patch merging. VPT still beats the other cheap methods (Bias, linear probe, Partial, MLP-3) in every group, but full fine-tuning is ahead of VPT-deep in all three, by 6.3 points on Structured. Oddly, VPT-shallow does slightly better than full fine-tuning on Natural, 79.9 against 79.1; it is left out of the chart to keep it simple. Press again for segmentation: ADE20K, 150 classes per pixel, SETR on a ViT-L pretrained on ImageNet-21k; mIoU is the mean overlap between predicted and true regions. The decoder head is trained in every method, which is why even "head only" trains 13 million weights. VPT-deep gets 42.1 against 48.3, a little below Bias at 43.4; prompts plus biases give 44.0, within 1.5 of a fully fine-tuned ResNet-101 with four times the trained weights. This is also where LoRA will come in: it edits weights, so it does not depend on the input space being "steerable".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honest here; it is what a reading group is for. Three settings where the main result does not carry over. First, the pretraining. Everything so far used a ViT-B pretrained with labels on ImageNet-21k. The paper repeats VTAB-1k with the same architecture pretrained without labels on ImageNet-1k, by MoCo v3 (contrastive) and by MAE (masked autoencoder). The chart shows the mean of the three VTAB group averages. With labels, VPT-deep leads full fine-tuning, 72.0 against 69.0. With MoCo v3 it is 65.2 against 69.6, and Bias (69.2), Partial-1 (68.3) and the adapter (68.2) are all ahead of it. With MAE it collapses to 41.1, closer to the linear probe at 32.1 than to full fine-tuning at 64.3, while Partial-1, which retrains only the last block, reaches 61.5. The authors only say these self-supervised ViTs are fundamentally different and leave the reason open. It connects to the MAE paper from last time: MAE features are known to probe badly, and a few input tokens apparently cannot reorganise them the way retraining the last block can. Press the arrow key for Swin, a hierarchical Transformer that attends within local windows and merges patches in deeper layers; the prompts sit in the windows and are dropped at patch merging. VPT still beats the other cheap methods (Bias, linear probe, Partial, MLP-3) in every group, but full fine-tuning is ahead of VPT-deep in all three, by 6.3 points on Structured. Oddly, VPT-shallow does slightly better than full fine-tuning on Natural, 79.9 against 79.1; it is left out of the chart to keep it simple. Press again for segmentation: ADE20K, 150 classes per pixel, SETR on a ViT-L pretrained on ImageNet-21k; mIoU is the mean overlap between predicted and true regions. The decoder head is trained in every method, which is why even "head only" trains 13 million weights. VPT-deep gets 42.1 against 48.3, a little below Bias at 43.4; prompts plus biases give 44.0, within 1.5 of a fully fine-tuned ResNet-101 with four times the trained weights. This is also where LoRA will come in: it edits weights, so it does not depend on the input space being "steerable".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honest here; it is what a reading group is for. Three settings where the main result does not carry over. First, the pretraining. Everything so far used a ViT-B pretrained with labels on ImageNet-21k. The paper repeats VTAB-1k with the same architecture pretrained without labels on ImageNet-1k, by MoCo v3 (contrastive) and by MAE (masked autoencoder). The chart shows the mean of the three VTAB group averages. With labels, VPT-deep leads full fine-tuning, 72.0 against 69.0. With MoCo v3 it is 65.2 against 69.6, and Bias (69.2), Partial-1 (68.3) and the adapter (68.2) are all ahead of it. With MAE it collapses to 41.1, closer to the linear probe at 32.1 than to full fine-tuning at 64.3, while Partial-1, which retrains only the last block, reaches 61.5. The authors only say these self-supervised ViTs are fundamentally different and leave the reason open. It connects to the MAE paper from last time: MAE features are known to probe badly, and a few input tokens apparently cannot reorganise them the way retraining the last block can. Press the arrow key for Swin, a hierarchical Transformer that attends within local windows and merges patches in deeper layers; the prompts sit in the windows and are dropped at patch merging. VPT still beats the other cheap methods (Bias, linear probe, Partial, MLP-3) in every group, but full fine-tuning is ahead of VPT-deep in all three, by 6.3 points on Structured. Oddly, VPT-shallow does slightly better than full fine-tuning on Natural, 79.9 against 79.1; it is left out of the chart to keep it simple. Press again for segmentation: ADE20K, 150 classes per pixel, SETR on a ViT-L pretrained on ImageNet-21k; mIoU is the mean overlap between predicted and true regions. The decoder head is trained in every method, which is why even "head only" trains 13 million weights. VPT-deep gets 42.1 against 48.3, a little below Bias at 43.4; prompts plus biases give 44.0, within 1.5 of a fully fine-tuned ResNet-101 with four times the trained weights. This is also where LoRA will come in: it edits weights, so it does not depend on the input space being "steerable".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Easy to miss in the main paper: the saving is disk, not GPU. Three arrow-key steps, same rows each time: full fine-tuning in dark with the dashed line at its value, the cheap baselines in grey, VPT-deep in red with 1, 50, 100 and 200 prompts per layer. Storage: a task keeps only what it trained, so VPT-deep is 0.35 MB with one prompt per layer and 7.7 MB with 200, against 343 MB for a full copy; bias and adapter are as small, so storage is what all these methods buy, and it is VPT's real win. Training memory: no saving. The prompts in the first layer only get a gradient if it travels back through all twelve frozen layers, so their activations are kept, as in full fine-tuning; with 200 prompts the longer sequence makes it 25.8 GB against 11.7. Only the linear probe, 0.9 GB, avoids this. Training time per image is not shown: one prompt trains faster than full fine-tuning, 214 against 359 ms, but 200 prompts are as slow, 360 ms. Inference time: every test image carries the prompts through all twelve layers. Fifty prompts take the sequence from 197 to 247 tokens and the time from 70 to 82 ms; 200 prompts double it, 141 ms. The paper notes this is far from the 4x one would expect from quadratic attention. The prompts cannot be folded into the weights, so the cost stays; the paper's prefix variant, which puts the prompts only into the keys and values, recovers some of it (Fig. 19). LoRA, next time, merges its update into the weights and costs nothing at test time. If asked: the table has only 1 and 200 prompts; the 50 and 100 values are read off Fig. 18's plotted points, and the 1 and 200 points of that figure match the table. If someone asks "why not just use this for everything", this is the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Easy to miss in the main paper: the saving is disk, not GPU. Three arrow-key steps, same rows each time: full fine-tuning in dark with the dashed line at its value, the cheap baselines in grey, VPT-deep in red with 1, 50, 100 and 200 prompts per layer. Storage: a task keeps only what it trained, so VPT-deep is 0.35 MB with one prompt per layer and 7.7 MB with 200, against 343 MB for a full copy; bias and adapter are as small, so storage is what all these methods buy, and it is VPT's real win. Training memory: no saving. The prompts in the first layer only get a gradient if it travels back through all twelve frozen layers, so their activations are kept, as in full fine-tuning; with 200 prompts the longer sequence makes it 25.8 GB against 11.7. Only the linear probe, 0.9 GB, avoids this. Training time per image is not shown: one prompt trains faster than full fine-tuning, 214 against 359 ms, but 200 prompts are as slow, 360 ms. Inference time: every test image carries the prompts through all twelve layers. Fifty prompts take the sequence from 197 to 247 tokens and the time from 70 to 82 ms; 200 prompts double it, 141 ms. The paper notes this is far from the 4x one would expect from quadratic attention. The prompts cannot be folded into the weights, so the cost stays; the paper's prefix variant, which puts the prompts only into the keys and values, recovers some of it (Fig. 19). LoRA, next time, merges its update into the weights and costs nothing at test time. If asked: the table has only 1 and 200 prompts; the 50 and 100 values are read off Fig. 18's plotted points, and the 1 and 200 points of that figure match the table. If someone asks "why not just use this for everything", this is the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Easy to miss in the main paper: the saving is disk, not GPU. Three arrow-key steps, same rows each time: full fine-tuning in dark with the dashed line at its value, the cheap baselines in grey, VPT-deep in red with 1, 50, 100 and 200 prompts per layer. Storage: a task keeps only what it trained, so VPT-deep is 0.35 MB with one prompt per layer and 7.7 MB with 200, against 343 MB for a full copy; bias and adapter are as small, so storage is what all these methods buy, and it is VPT's real win. Training memory: no saving. The prompts in the first layer only get a gradient if it travels back through all twelve frozen layers, so their activations are kept, as in full fine-tuning; with 200 prompts the longer sequence makes it 25.8 GB against 11.7. Only the linear probe, 0.9 GB, avoids this. Training time per image is not shown: one prompt trains faster than full fine-tuning, 214 against 359 ms, but 200 prompts are as slow, 360 ms. Inference time: every test image carries the prompts through all twelve layers. Fifty prompts take the sequence from 197 to 247 tokens and the time from 70 to 82 ms; 200 prompts double it, 141 ms. The paper notes this is far from the 4x one would expect from quadratic attention. The prompts cannot be folded into the weights, so the cost stays; the paper's prefix variant, which puts the prompts only into the keys and values, recovers some of it (Fig. 19). LoRA, next time, merges its update into the weights and costs nothing at test time. If asked: the table has only 1 and 200 prompts; the 50 and 100 values are read off Fig. 18's plotted points, and the 1 and 200 points of that figure match the table. If someone asks "why not just use this for everything", this is the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here on it is my own work, not the paper. I wrote VPT myself on top of a timm ViT-B/16, the same ImageNet-21k checkpoint the paper uses, and trained it on three MedMNIST tasks: skin lesions, blood cells and chest X-rays. Why medical: these images are far from ImageNet, like the paper's Specialized group, and Oxford Flowers was already at 99%. Next: the setup, then the results, then the live demo.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public datasets from MedMNIST+, at 224 × 224 pixels, all far from ImageNet photos. Skin lesions are heavily imbalanced, two thirds are nevi, so I report balanced accuracy, the mean per-class recall: always answering "nevus" would score 67% plain accuracy. Each task was trained twice, on 1,000 random training images, the size of the paper's VTAB-1k, and on the whole training split; the bars show how small 1,000 is next to each full set. Next step: the three methods. All start from the same ViT-B/16 ImageNet-21k checkpoint the paper uses. The linear probe and VPT keep it frozen and train only the red parts; full fine-tuning retrains every weight, so each task needs its own 343 MB copy. Learning rates were picked on the validation split, and the reported model is the one with the best validation balanced accuracy, the same rule for all three 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public datasets from MedMNIST+, at 224 × 224 pixels, all far from ImageNet photos. Skin lesions are heavily imbalanced, two thirds are nevi, so I report balanced accuracy, the mean per-class recall: always answering "nevus" would score 67% plain accuracy. Each task was trained twice, on 1,000 random training images, the size of the paper's VTAB-1k, and on the whole training split; the bars show how small 1,000 is next to each full set. Next step: the three methods. All start from the same ViT-B/16 ImageNet-21k checkpoint the paper uses. The linear probe and VPT keep it frozen and train only the red parts; full fine-tuning retrains every weight, so each task needs its own 343 MB copy. Learning rates were picked on the validation split, and the reported model is the one with the best validation balanced accuracy, the same rule for all three 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through the three datasets with the arrow keys. Each tab has only two measured settings, 1,000 training images and the full training set, so they are drawn as two separate groups of bars, not as a line. The score is balanced accuracy on the test set, the mean recall over classes, because skin lesions are so imbalanced. Skin lesions: VPT is 5 points above the linear probe with 1,000 images and 13 points above with all 7,007, because the prompts can reshape the features and a linear head cannot; full fine-tuning stays 2 to 3 points ahead. Blood cells: everything is above 96, and VPT and full fine-tuning are within a few tenths of a point of each other. Chest X-rays: with 1,000 images VPT barely beats the linear probe and trails full fine-tuning by almost 4 points; with all 4,708 it comes out on top. So across all six settings VPT never loses to the linear probe and is never more than 4 points behind full fine-tuning. Unlike the paper, the low-data setting did not favour VPT here; medical images behave like the paper's Specialized group.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through the three datasets with the arrow keys. Each tab has only two measured settings, 1,000 training images and the full training set, so they are drawn as two separate groups of bars, not as a line. The score is balanced accuracy on the test set, the mean recall over classes, because skin lesions are so imbalanced. Skin lesions: VPT is 5 points above the linear probe with 1,000 images and 13 points above with all 7,007, because the prompts can reshape the features and a linear head cannot; full fine-tuning stays 2 to 3 points ahead. Blood cells: everything is above 96, and VPT and full fine-tuning are within a few tenths of a point of each other. Chest X-rays: with 1,000 images VPT barely beats the linear probe and trails full fine-tuning by almost 4 points; with all 4,708 it comes out on top. So across all six settings VPT never loses to the linear probe and is never more than 4 points behind full fine-tuning. Unlike the paper, the low-data setting did not favour VPT here; medical images behave like the paper's Specialized group.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through the three datasets with the arrow keys. Each tab has only two measured settings, 1,000 training images and the full training set, so they are drawn as two separate groups of bars, not as a line. The score is balanced accuracy on the test set, the mean recall over classes, because skin lesions are so imbalanced. Skin lesions: VPT is 5 points above the linear probe with 1,000 images and 13 points above with all 7,007, because the prompts can reshape the features and a linear head cannot; full fine-tuning stays 2 to 3 points ahead. Blood cells: everything is above 96, and VPT and full fine-tuning are within a few tenths of a point of each other. Chest X-rays: with 1,000 images VPT barely beats the linear probe and trails full fine-tuning by almost 4 points; with all 4,708 it comes out on top. So across all six settings VPT never loses to the linear probe and is never more than 4 points behind full fine-tuning. Unlike the paper, the low-data setting did not favour VPT here; medical images behave like the paper's Specialized group.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steps, one cost each, all measured on my laptop for skin lesions trained on the full training split; every number on the slide is read from the training logs and the benchmark file. Storage first: this is the paper's argument, and it holds. Linear probe and VPT keep one copy of the base model and add a small file per task, kilobytes or about 2 MB, while full fine-tuning needs a whole new 343 MB model per task; the accuracy panel is the price, a few points below full fine-tuning but far above the linear probe. Training: VPT is cheaper than full fine-tuning but much more expensive than the linear probe, because the error signal has to travel back through all twelve frozen layers to reach the prompts, so the activations must be kept. That is the same pattern as the paper's Table 12 on an A100. Inference: VPT is the only method that is slower than the original model, because every layer processes 50 extra tokens, and unlike a weight update the prompts cannot be merged into the model after training. Linear probe and full fine-tuning run the same network, so their small difference is noise. Accuracy for all three tasks and both data sizes is on the previous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steps, one cost each, all measured on my laptop for skin lesions trained on the full training split; every number on the slide is read from the training logs and the benchmark file. Storage first: this is the paper's argument, and it holds. Linear probe and VPT keep one copy of the base model and add a small file per task, kilobytes or about 2 MB, while full fine-tuning needs a whole new 343 MB model per task; the accuracy panel is the price, a few points below full fine-tuning but far above the linear probe. Training: VPT is cheaper than full fine-tuning but much more expensive than the linear probe, because the error signal has to travel back through all twelve frozen layers to reach the prompts, so the activations must be kept. That is the same pattern as the paper's Table 12 on an A100. Inference: VPT is the only method that is slower than the original model, because every layer processes 50 extra tokens, and unlike a weight update the prompts cannot be merged into the model after training. Linear probe and full fine-tuning run the same network, so their small difference is noise. Accuracy for all three tasks and both data sizes is on the previous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steps, one cost each, all measured on my laptop for skin lesions trained on the full training split; every number on the slide is read from the training logs and the benchmark file. Storage first: this is the paper's argument, and it holds. Linear probe and VPT keep one copy of the base model and add a small file per task, kilobytes or about 2 MB, while full fine-tuning needs a whole new 343 MB model per task; the accuracy panel is the price, a few points below full fine-tuning but far above the linear probe. Training: VPT is cheaper than full fine-tuning but much more expensive than the linear probe, because the error signal has to travel back through all twelve frozen layers to reach the prompts, so the activations must be kept. That is the same pattern as the paper's Table 12 on an A100. Inference: VPT is the only method that is slower than the original model, because every layer processes 50 extra tokens, and unlike a weight update the prompts cannot be merged into the model after training. Linear probe and full fine-tuning run the same network, so their small difference is noise. Accuracy for all three tasks and both data sizes is on the previous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click runs the image through all three models right here in the browser, with onnxruntime-web. Linear probe and VPT-deep use the very same frozen copy of the base model in memory; full fine-tuning retrained every weight, so it is a separate model per task. The percentage under each name is that model's balanced accuracy on the whole test set. Now switch to 1,000 training images: most accuracies drop, by far the most on skin lesions. For linear probe and VPT only a small head and a 1.9 MB prompt file change, so it is instant. Full fine-tuning has to download and load a second whole model, 172 MB here because the browser copies use 16-bit weights (343 MB at 32-bit). That is the storage argument, live. The thumbnails are random test images, not picked to look good, so a wrong answer can happen; say so. Research demo, not a diagnostic tool.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click runs the image through all three models right here in the browser, with onnxruntime-web. Linear probe and VPT-deep use the very same frozen copy of the base model in memory; full fine-tuning retrained every weight, so it is a separate model per task. The percentage under each name is that model's balanced accuracy on the whole test set. Now switch to 1,000 training images: most accuracies drop, by far the most on skin lesions. For linear probe and VPT only a small head and a 1.9 MB prompt file change, so it is instant. Full fine-tuning has to download and load a second whole model, 172 MB here because the browser copies use 16-bit weights (343 MB at 32-bit). That is the storage argument, live. The thumbnails are random test images, not picked to look good, so a wrong answer can happen; say so. Research demo, not a diagnostic tool.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to leave up while summing up and taking questions: four points, each with the one number to remember. First, what a visual prompt is. Not text and not pixels, but learned vectors among the patch tokens of a frozen ViT; with 50 prompts at every layer and the head that is about 0.6% of the weights. Second, the headline: on a ViT-B pretrained with labels, VPT-deep beat full fine-tuning on 20 of the 24 tasks, and all 24 tasks together cost 1.18 models of storage instead of 24. Third, the limits: it saves storage only, 99.4% less per task than a fully fine-tuned copy. Training memory is about the same as full fine-tuning, inference is slower because the sequence is longer, and on self-supervised backbones it loses, 23 points behind on MAE. That is the opening for LoRA next time. Fourth, my own runs: averaged over the three medical datasets and both training-set sizes, VPT-deep is about a point behind full fine-tuning and clearly ahead of the linear probe, as the demo showed.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this up for questions. Every work named on a slide or in a source line is here, grouped by role: the paper itself, the language-model prompting it builds on, the cheaper methods it is compared with plus LoRA for next time, the backbones and segmentation models, and the datasets, including the medical ones from my own runs. The backup slide with every measured number follows.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Slide-3-image-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Slide-5-image-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Slide-7-image-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Slide-8-image-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Slide-9-image-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Slide-10-image-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Slide-11-image-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Slide-12-image-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Slide-15-image-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Slide-16-image-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Slide-17-image-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Slide-18-image-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Slide-19-image-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Slide-20-image-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Slide-21-image-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Slide-23-image-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Slide-24-image-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Slide-25-image-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Slide-26-image-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Slide-27-image-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Slide-28-image-1.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Slide-29-image-1.pn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Slide-31-image-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Slide-33-image-1.pn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Slide-35-image-1.pn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Slide-36-image-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Slide-37-image-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Slide-38-image-1.pn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Slide-40-image-1.png"/><Relationship Id="rId2" Type="http://schemas.openxmlformats.org/officeDocument/2006/relationships/slideLayout" Target="../slideLayouts/slideLayout1.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Slide-41-image-1.pn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Slide-43-image-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Slide-44-image-1.png"/><Relationship Id="rId2" Type="http://schemas.openxmlformats.org/officeDocument/2006/relationships/slideLayout" Target="../slideLayouts/slideLayout1.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Slide-45-image-1.png"/><Relationship Id="rId2" Type="http://schemas.openxmlformats.org/officeDocument/2006/relationships/slideLayout" Target="../slideLayouts/slideLayout1.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Slide-46-image-1.pn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Slide-47-image-1.png"/><Relationship Id="rId2" Type="http://schemas.openxmlformats.org/officeDocument/2006/relationships/slideLayout" Target="../slideLayouts/slideLayout1.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Slide-48-image-1.pn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Slide-49-image-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Slide-50-image-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Slide-51-image-1.pn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image" Target="../media/Slide-52-image-1.png"/><Relationship Id="rId2" Type="http://schemas.openxmlformats.org/officeDocument/2006/relationships/slideLayout" Target="../slideLayouts/slideLayout1.xml"/><Relationship Id="rId3"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image" Target="../media/Slide-53-image-1.png"/><Relationship Id="rId2" Type="http://schemas.openxmlformats.org/officeDocument/2006/relationships/slideLayout" Target="../slideLayouts/slideLayout1.xml"/><Relationship Id="rId3"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image" Target="../media/Slide-54-image-1.png"/><Relationship Id="rId2" Type="http://schemas.openxmlformats.org/officeDocument/2006/relationships/slideLayout" Target="../slideLayouts/slideLayout1.xml"/><Relationship Id="rId3"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image" Target="../media/Slide-55-image-1.png"/><Relationship Id="rId2" Type="http://schemas.openxmlformats.org/officeDocument/2006/relationships/slideLayout" Target="../slideLayouts/slideLayout1.xml"/><Relationship Id="rId3"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image" Target="../media/Slide-56-image-1.png"/><Relationship Id="rId2" Type="http://schemas.openxmlformats.org/officeDocument/2006/relationships/slideLayout" Target="../slideLayouts/slideLayout1.xml"/><Relationship Id="rId3"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Slide-57-image-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1426083"/>
            <a:ext cx="4415945" cy="1515618"/>
          </a:xfrm>
          <a:prstGeom prst="rect">
            <a:avLst/>
          </a:prstGeom>
          <a:noFill/>
          <a:ln/>
        </p:spPr>
        <p:txBody>
          <a:bodyPr wrap="none" lIns="0" tIns="0" rIns="0" bIns="0" rtlCol="0" anchor="t"/>
          <a:lstStyle/>
          <a:p>
            <a:pPr algn="l" indent="0" marL="0">
              <a:lnSpc>
                <a:spcPts val="5967"/>
              </a:lnSpc>
              <a:buNone/>
            </a:pPr>
            <a:r>
              <a:rPr lang="en-US" sz="5850" b="1" dirty="0">
                <a:solidFill>
                  <a:srgbClr val="1B1E22"/>
                </a:solidFill>
                <a:latin typeface="Source Serif 4" pitchFamily="34" charset="0"/>
                <a:ea typeface="Source Serif 4" pitchFamily="34" charset="-122"/>
                <a:cs typeface="Source Serif 4" pitchFamily="34" charset="-120"/>
              </a:rPr>
              <a:t>Visual Prompt</a:t>
            </a:r>
            <a:br/>
            <a:pPr algn="l" indent="0" marL="0">
              <a:lnSpc>
                <a:spcPts val="5967"/>
              </a:lnSpc>
              <a:buNone/>
            </a:pPr>
            <a:r>
              <a:rPr lang="en-US" sz="5850" b="1" dirty="0">
                <a:solidFill>
                  <a:srgbClr val="1B1E22"/>
                </a:solidFill>
                <a:latin typeface="Source Serif 4" pitchFamily="34" charset="0"/>
                <a:ea typeface="Source Serif 4" pitchFamily="34" charset="-122"/>
                <a:cs typeface="Source Serif 4" pitchFamily="34" charset="-120"/>
              </a:rPr>
              <a:t>Tuning</a:t>
            </a:r>
            <a:endParaRPr lang="en-US" sz="5850" dirty="0"/>
          </a:p>
        </p:txBody>
      </p:sp>
      <p:sp>
        <p:nvSpPr>
          <p:cNvPr id="3" name="Text 1"/>
          <p:cNvSpPr txBox="1"/>
          <p:nvPr/>
        </p:nvSpPr>
        <p:spPr>
          <a:xfrm>
            <a:off x="762000" y="3228630"/>
            <a:ext cx="4394585" cy="1064705"/>
          </a:xfrm>
          <a:prstGeom prst="rect">
            <a:avLst/>
          </a:prstGeom>
          <a:noFill/>
          <a:ln/>
        </p:spPr>
        <p:txBody>
          <a:bodyPr wrap="none" lIns="0" tIns="0" rIns="0" bIns="0" rtlCol="0" anchor="t"/>
          <a:lstStyle/>
          <a:p>
            <a:pPr algn="l" indent="0" marL="0">
              <a:lnSpc>
                <a:spcPts val="2795"/>
              </a:lnSpc>
              <a:buNone/>
            </a:pPr>
            <a:r>
              <a:rPr lang="en-US" sz="2025" dirty="0">
                <a:solidFill>
                  <a:srgbClr val="474D54"/>
                </a:solidFill>
                <a:latin typeface="Source Serif 4" pitchFamily="34" charset="0"/>
                <a:ea typeface="Source Serif 4" pitchFamily="34" charset="-122"/>
                <a:cs typeface="Source Serif 4" pitchFamily="34" charset="-120"/>
              </a:rPr>
              <a:t>Teach a frozen Vision Transformer a</a:t>
            </a:r>
            <a:br/>
            <a:pPr algn="l" indent="0" marL="0">
              <a:lnSpc>
                <a:spcPts val="2795"/>
              </a:lnSpc>
              <a:buNone/>
            </a:pPr>
            <a:r>
              <a:rPr lang="en-US" sz="2025" dirty="0">
                <a:solidFill>
                  <a:srgbClr val="474D54"/>
                </a:solidFill>
                <a:latin typeface="Source Serif 4" pitchFamily="34" charset="0"/>
                <a:ea typeface="Source Serif 4" pitchFamily="34" charset="-122"/>
                <a:cs typeface="Source Serif 4" pitchFamily="34" charset="-120"/>
              </a:rPr>
              <a:t>new task by learning only a few extra</a:t>
            </a:r>
            <a:br/>
            <a:pPr algn="l" indent="0" marL="0">
              <a:lnSpc>
                <a:spcPts val="2795"/>
              </a:lnSpc>
              <a:buNone/>
            </a:pPr>
            <a:r>
              <a:rPr lang="en-US" sz="2025" dirty="0">
                <a:solidFill>
                  <a:srgbClr val="474D54"/>
                </a:solidFill>
                <a:latin typeface="Source Serif 4" pitchFamily="34" charset="0"/>
                <a:ea typeface="Source Serif 4" pitchFamily="34" charset="-122"/>
                <a:cs typeface="Source Serif 4" pitchFamily="34" charset="-120"/>
              </a:rPr>
              <a:t>input vectors.</a:t>
            </a:r>
            <a:endParaRPr lang="en-US" sz="2025" dirty="0"/>
          </a:p>
        </p:txBody>
      </p:sp>
      <p:sp>
        <p:nvSpPr>
          <p:cNvPr id="4" name="Text 2"/>
          <p:cNvSpPr txBox="1"/>
          <p:nvPr/>
        </p:nvSpPr>
        <p:spPr>
          <a:xfrm>
            <a:off x="762000" y="5724763"/>
            <a:ext cx="7490055" cy="518160"/>
          </a:xfrm>
          <a:prstGeom prst="rect">
            <a:avLst/>
          </a:prstGeom>
          <a:noFill/>
          <a:ln/>
        </p:spPr>
        <p:txBody>
          <a:bodyPr wrap="none" lIns="0" tIns="0" rIns="0" bIns="0" rtlCol="0" anchor="t"/>
          <a:lstStyle/>
          <a:p>
            <a:pPr algn="l" indent="0" marL="0">
              <a:lnSpc>
                <a:spcPts val="2040"/>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Menglin Jia, Luming Tang,</a:t>
            </a:r>
            <a:pPr algn="l" indent="0" marL="0">
              <a:lnSpc>
                <a:spcPts val="204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 Bor-Chun Chen, Claire Cardie, Serge Belongie, Bharath Hariharan, Ser-Nam Lim</a:t>
            </a:r>
            <a:br/>
            <a:pPr algn="l" indent="0" marL="0">
              <a:lnSpc>
                <a:spcPts val="204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Cornell University, Meta AI and University of Copenhagen. ECCV 2022.</a:t>
            </a:r>
            <a:endParaRPr lang="en-US" sz="1275" dirty="0"/>
          </a:p>
        </p:txBody>
      </p:sp>
      <p:sp>
        <p:nvSpPr>
          <p:cNvPr id="5" name="Text 3"/>
          <p:cNvSpPr txBox="1"/>
          <p:nvPr/>
        </p:nvSpPr>
        <p:spPr>
          <a:xfrm>
            <a:off x="9353104" y="5724763"/>
            <a:ext cx="2217122" cy="518160"/>
          </a:xfrm>
          <a:prstGeom prst="rect">
            <a:avLst/>
          </a:prstGeom>
          <a:noFill/>
          <a:ln/>
        </p:spPr>
        <p:txBody>
          <a:bodyPr wrap="none" lIns="0" tIns="0" rIns="0" bIns="0" rtlCol="0" anchor="t"/>
          <a:lstStyle/>
          <a:p>
            <a:pPr algn="r" indent="0" marL="0">
              <a:lnSpc>
                <a:spcPts val="204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Presented by</a:t>
            </a:r>
            <a:pPr algn="r" indent="0" marL="0">
              <a:lnSpc>
                <a:spcPts val="2040"/>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 Ertugrul Senturk</a:t>
            </a:r>
            <a:br/>
            <a:pPr algn="r" indent="0" marL="0">
              <a:lnSpc>
                <a:spcPts val="204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October 2026</a:t>
            </a:r>
            <a:endParaRPr lang="en-US" sz="1275"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8091071"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Pretrain one big model once, then adapt it to each task</a:t>
            </a:r>
            <a:endParaRPr lang="en-US" sz="2625" dirty="0"/>
          </a:p>
        </p:txBody>
      </p:sp>
      <p:sp>
        <p:nvSpPr>
          <p:cNvPr id="3" name="Text 1"/>
          <p:cNvSpPr txBox="1"/>
          <p:nvPr/>
        </p:nvSpPr>
        <p:spPr>
          <a:xfrm>
            <a:off x="962025" y="2147679"/>
            <a:ext cx="1365825" cy="290036"/>
          </a:xfrm>
          <a:prstGeom prst="rect">
            <a:avLst/>
          </a:prstGeom>
          <a:noFill/>
          <a:ln/>
        </p:spPr>
        <p:txBody>
          <a:bodyPr wrap="none" lIns="0" tIns="0" rIns="0" bIns="0" rtlCol="0" anchor="t"/>
          <a:lstStyle/>
          <a:p>
            <a:pPr algn="l" indent="0" marL="0">
              <a:lnSpc>
                <a:spcPts val="2284"/>
              </a:lnSpc>
              <a:buNone/>
            </a:pPr>
            <a:r>
              <a:rPr lang="en-US" sz="1575" b="1" dirty="0">
                <a:solidFill>
                  <a:srgbClr val="1B1E22"/>
                </a:solidFill>
                <a:latin typeface="Source Serif 4" pitchFamily="34" charset="0"/>
                <a:ea typeface="Source Serif 4" pitchFamily="34" charset="-122"/>
                <a:cs typeface="Source Serif 4" pitchFamily="34" charset="-120"/>
              </a:rPr>
              <a:t>ImageNet-21k</a:t>
            </a:r>
            <a:endParaRPr lang="en-US" sz="1575" dirty="0"/>
          </a:p>
        </p:txBody>
      </p:sp>
      <p:sp>
        <p:nvSpPr>
          <p:cNvPr id="4" name="Text 2"/>
          <p:cNvSpPr txBox="1"/>
          <p:nvPr/>
        </p:nvSpPr>
        <p:spPr>
          <a:xfrm>
            <a:off x="962025" y="2477363"/>
            <a:ext cx="1848433" cy="1243013"/>
          </a:xfrm>
          <a:prstGeom prst="rect">
            <a:avLst/>
          </a:prstGeom>
          <a:noFill/>
          <a:ln/>
        </p:spPr>
        <p:txBody>
          <a:bodyPr wrap="none" lIns="0" tIns="0" rIns="0" bIns="0" rtlCol="0" anchor="t"/>
          <a:lstStyle/>
          <a:p>
            <a:pPr algn="l" indent="0" marL="0">
              <a:lnSpc>
                <a:spcPts val="1958"/>
              </a:lnSpc>
              <a:buNone/>
            </a:pPr>
            <a:r>
              <a:rPr lang="en-US" sz="1350" dirty="0">
                <a:solidFill>
                  <a:srgbClr val="1B1E22"/>
                </a:solidFill>
                <a:latin typeface="Source Sans 3 ExtraLight" pitchFamily="34" charset="0"/>
                <a:ea typeface="Source Sans 3 ExtraLight" pitchFamily="34" charset="-122"/>
                <a:cs typeface="Source Sans 3 ExtraLight" pitchFamily="34" charset="-120"/>
              </a:rPr>
              <a:t>14 million photos in</a:t>
            </a:r>
            <a:br/>
            <a:pPr algn="l" indent="0" marL="0">
              <a:lnSpc>
                <a:spcPts val="1958"/>
              </a:lnSpc>
              <a:buNone/>
            </a:pPr>
            <a:r>
              <a:rPr lang="en-US" sz="1350" dirty="0">
                <a:solidFill>
                  <a:srgbClr val="1B1E22"/>
                </a:solidFill>
                <a:latin typeface="Source Sans 3 ExtraLight" pitchFamily="34" charset="0"/>
                <a:ea typeface="Source Sans 3 ExtraLight" pitchFamily="34" charset="-122"/>
                <a:cs typeface="Source Sans 3 ExtraLight" pitchFamily="34" charset="-120"/>
              </a:rPr>
              <a:t>21,000 everyday</a:t>
            </a:r>
            <a:br/>
            <a:pPr algn="l" indent="0" marL="0">
              <a:lnSpc>
                <a:spcPts val="1958"/>
              </a:lnSpc>
              <a:buNone/>
            </a:pPr>
            <a:r>
              <a:rPr lang="en-US" sz="1350" dirty="0">
                <a:solidFill>
                  <a:srgbClr val="1B1E22"/>
                </a:solidFill>
                <a:latin typeface="Source Sans 3 ExtraLight" pitchFamily="34" charset="0"/>
                <a:ea typeface="Source Sans 3 ExtraLight" pitchFamily="34" charset="-122"/>
                <a:cs typeface="Source Sans 3 ExtraLight" pitchFamily="34" charset="-120"/>
              </a:rPr>
              <a:t>categories. Pretraining</a:t>
            </a:r>
            <a:br/>
            <a:pPr algn="l" indent="0" marL="0">
              <a:lnSpc>
                <a:spcPts val="1958"/>
              </a:lnSpc>
              <a:buNone/>
            </a:pPr>
            <a:r>
              <a:rPr lang="en-US" sz="1350" dirty="0">
                <a:solidFill>
                  <a:srgbClr val="1B1E22"/>
                </a:solidFill>
                <a:latin typeface="Source Sans 3 ExtraLight" pitchFamily="34" charset="0"/>
                <a:ea typeface="Source Sans 3 ExtraLight" pitchFamily="34" charset="-122"/>
                <a:cs typeface="Source Sans 3 ExtraLight" pitchFamily="34" charset="-120"/>
              </a:rPr>
              <a:t>takes weeks and is done</a:t>
            </a:r>
            <a:br/>
            <a:pPr algn="l" indent="0" marL="0">
              <a:lnSpc>
                <a:spcPts val="1958"/>
              </a:lnSpc>
              <a:buNone/>
            </a:pPr>
            <a:r>
              <a:rPr lang="en-US" sz="1350" dirty="0">
                <a:solidFill>
                  <a:srgbClr val="1B1E22"/>
                </a:solidFill>
                <a:latin typeface="Source Sans 3 ExtraLight" pitchFamily="34" charset="0"/>
                <a:ea typeface="Source Sans 3 ExtraLight" pitchFamily="34" charset="-122"/>
                <a:cs typeface="Source Sans 3 ExtraLight" pitchFamily="34" charset="-120"/>
              </a:rPr>
              <a:t>once, by Google.</a:t>
            </a:r>
            <a:endParaRPr lang="en-US" sz="1350" dirty="0"/>
          </a:p>
        </p:txBody>
      </p:sp>
      <p:sp>
        <p:nvSpPr>
          <p:cNvPr id="5" name="Text 3"/>
          <p:cNvSpPr txBox="1"/>
          <p:nvPr/>
        </p:nvSpPr>
        <p:spPr>
          <a:xfrm>
            <a:off x="3695700" y="2271951"/>
            <a:ext cx="849785" cy="290036"/>
          </a:xfrm>
          <a:prstGeom prst="rect">
            <a:avLst/>
          </a:prstGeom>
          <a:noFill/>
          <a:ln/>
        </p:spPr>
        <p:txBody>
          <a:bodyPr wrap="none" lIns="0" tIns="0" rIns="0" bIns="0" rtlCol="0" anchor="t"/>
          <a:lstStyle/>
          <a:p>
            <a:pPr algn="l" indent="0" marL="0">
              <a:lnSpc>
                <a:spcPts val="2284"/>
              </a:lnSpc>
              <a:buNone/>
            </a:pPr>
            <a:r>
              <a:rPr lang="en-US" sz="1575" b="1" dirty="0">
                <a:solidFill>
                  <a:srgbClr val="FFFFFF"/>
                </a:solidFill>
                <a:latin typeface="Source Serif 4" pitchFamily="34" charset="0"/>
                <a:ea typeface="Source Serif 4" pitchFamily="34" charset="-122"/>
                <a:cs typeface="Source Serif 4" pitchFamily="34" charset="-120"/>
              </a:rPr>
              <a:t>ViT-B/16</a:t>
            </a:r>
            <a:endParaRPr lang="en-US" sz="1575" dirty="0"/>
          </a:p>
        </p:txBody>
      </p:sp>
      <p:sp>
        <p:nvSpPr>
          <p:cNvPr id="6" name="Text 4"/>
          <p:cNvSpPr txBox="1"/>
          <p:nvPr/>
        </p:nvSpPr>
        <p:spPr>
          <a:xfrm>
            <a:off x="3695700" y="2601635"/>
            <a:ext cx="1983093" cy="994410"/>
          </a:xfrm>
          <a:prstGeom prst="rect">
            <a:avLst/>
          </a:prstGeom>
          <a:noFill/>
          <a:ln/>
        </p:spPr>
        <p:txBody>
          <a:bodyPr wrap="none" lIns="0" tIns="0" rIns="0" bIns="0" rtlCol="0" anchor="t"/>
          <a:lstStyle/>
          <a:p>
            <a:pPr algn="l" indent="0" marL="0">
              <a:lnSpc>
                <a:spcPts val="1958"/>
              </a:lnSpc>
              <a:buNone/>
            </a:pPr>
            <a:r>
              <a:rPr lang="en-US" sz="1350" dirty="0">
                <a:solidFill>
                  <a:srgbClr val="D7E2EE"/>
                </a:solidFill>
                <a:latin typeface="Source Sans 3 ExtraLight" pitchFamily="34" charset="0"/>
                <a:ea typeface="Source Sans 3 ExtraLight" pitchFamily="34" charset="-122"/>
                <a:cs typeface="Source Sans 3 ExtraLight" pitchFamily="34" charset="-120"/>
              </a:rPr>
              <a:t>A Vision Transformer with</a:t>
            </a:r>
            <a:br/>
            <a:pPr algn="l" indent="0" marL="0">
              <a:lnSpc>
                <a:spcPts val="1958"/>
              </a:lnSpc>
              <a:buNone/>
            </a:pPr>
            <a:r>
              <a:rPr lang="en-US" sz="1350" dirty="0">
                <a:solidFill>
                  <a:srgbClr val="D7E2EE"/>
                </a:solidFill>
                <a:latin typeface="Source Sans 3 ExtraLight" pitchFamily="34" charset="0"/>
                <a:ea typeface="Source Sans 3 ExtraLight" pitchFamily="34" charset="-122"/>
                <a:cs typeface="Source Sans 3 ExtraLight" pitchFamily="34" charset="-120"/>
              </a:rPr>
              <a:t>85.8 million weights that</a:t>
            </a:r>
            <a:br/>
            <a:pPr algn="l" indent="0" marL="0">
              <a:lnSpc>
                <a:spcPts val="1958"/>
              </a:lnSpc>
              <a:buNone/>
            </a:pPr>
            <a:r>
              <a:rPr lang="en-US" sz="1350" dirty="0">
                <a:solidFill>
                  <a:srgbClr val="D7E2EE"/>
                </a:solidFill>
                <a:latin typeface="Source Sans 3 ExtraLight" pitchFamily="34" charset="0"/>
                <a:ea typeface="Source Sans 3 ExtraLight" pitchFamily="34" charset="-122"/>
                <a:cs typeface="Source Sans 3 ExtraLight" pitchFamily="34" charset="-120"/>
              </a:rPr>
              <a:t>has learned general visual</a:t>
            </a:r>
            <a:br/>
            <a:pPr algn="l" indent="0" marL="0">
              <a:lnSpc>
                <a:spcPts val="1958"/>
              </a:lnSpc>
              <a:buNone/>
            </a:pPr>
            <a:r>
              <a:rPr lang="en-US" sz="1350" dirty="0">
                <a:solidFill>
                  <a:srgbClr val="D7E2EE"/>
                </a:solidFill>
                <a:latin typeface="Source Sans 3 ExtraLight" pitchFamily="34" charset="0"/>
                <a:ea typeface="Source Sans 3 ExtraLight" pitchFamily="34" charset="-122"/>
                <a:cs typeface="Source Sans 3 ExtraLight" pitchFamily="34" charset="-120"/>
              </a:rPr>
              <a:t>features.</a:t>
            </a:r>
            <a:endParaRPr lang="en-US" sz="1350" dirty="0"/>
          </a:p>
        </p:txBody>
      </p:sp>
      <p:sp>
        <p:nvSpPr>
          <p:cNvPr id="7" name="Text 5"/>
          <p:cNvSpPr txBox="1"/>
          <p:nvPr/>
        </p:nvSpPr>
        <p:spPr>
          <a:xfrm>
            <a:off x="6248400" y="2450991"/>
            <a:ext cx="1752469" cy="218599"/>
          </a:xfrm>
          <a:prstGeom prst="rect">
            <a:avLst/>
          </a:prstGeom>
          <a:noFill/>
          <a:ln/>
        </p:spPr>
        <p:txBody>
          <a:bodyPr wrap="none" lIns="0" tIns="0" rIns="0" bIns="0" rtlCol="0" anchor="t"/>
          <a:lstStyle/>
          <a:p>
            <a:pPr algn="l" indent="0" marL="0">
              <a:lnSpc>
                <a:spcPts val="1721"/>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Fine-grained categories</a:t>
            </a:r>
            <a:endParaRPr lang="en-US" sz="1275" dirty="0"/>
          </a:p>
        </p:txBody>
      </p:sp>
      <p:sp>
        <p:nvSpPr>
          <p:cNvPr id="8" name="Text 6"/>
          <p:cNvSpPr txBox="1"/>
          <p:nvPr/>
        </p:nvSpPr>
        <p:spPr>
          <a:xfrm>
            <a:off x="6248400" y="2669590"/>
            <a:ext cx="2115276" cy="199311"/>
          </a:xfrm>
          <a:prstGeom prst="rect">
            <a:avLst/>
          </a:prstGeom>
          <a:noFill/>
          <a:ln/>
        </p:spPr>
        <p:txBody>
          <a:bodyPr wrap="none" lIns="0" tIns="0" rIns="0" bIns="0" rtlCol="0" anchor="t"/>
          <a:lstStyle/>
          <a:p>
            <a:pPr algn="l" indent="0" marL="0">
              <a:lnSpc>
                <a:spcPts val="1569"/>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200 bird species, 196 car models</a:t>
            </a:r>
            <a:endParaRPr lang="en-US" sz="1163" dirty="0"/>
          </a:p>
        </p:txBody>
      </p:sp>
      <p:sp>
        <p:nvSpPr>
          <p:cNvPr id="9" name="Text 7"/>
          <p:cNvSpPr txBox="1"/>
          <p:nvPr/>
        </p:nvSpPr>
        <p:spPr>
          <a:xfrm>
            <a:off x="8905875" y="2450991"/>
            <a:ext cx="1835122" cy="218599"/>
          </a:xfrm>
          <a:prstGeom prst="rect">
            <a:avLst/>
          </a:prstGeom>
          <a:noFill/>
          <a:ln/>
        </p:spPr>
        <p:txBody>
          <a:bodyPr wrap="none" lIns="0" tIns="0" rIns="0" bIns="0" rtlCol="0" anchor="t"/>
          <a:lstStyle/>
          <a:p>
            <a:pPr algn="l" indent="0" marL="0">
              <a:lnSpc>
                <a:spcPts val="1721"/>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Satellite and microscope</a:t>
            </a:r>
            <a:endParaRPr lang="en-US" sz="1275" dirty="0"/>
          </a:p>
        </p:txBody>
      </p:sp>
      <p:sp>
        <p:nvSpPr>
          <p:cNvPr id="10" name="Text 8"/>
          <p:cNvSpPr txBox="1"/>
          <p:nvPr/>
        </p:nvSpPr>
        <p:spPr>
          <a:xfrm>
            <a:off x="8905875" y="2669590"/>
            <a:ext cx="2203347" cy="199311"/>
          </a:xfrm>
          <a:prstGeom prst="rect">
            <a:avLst/>
          </a:prstGeom>
          <a:noFill/>
          <a:ln/>
        </p:spPr>
        <p:txBody>
          <a:bodyPr wrap="none" lIns="0" tIns="0" rIns="0" bIns="0" rtlCol="0" anchor="t"/>
          <a:lstStyle/>
          <a:p>
            <a:pPr algn="l" indent="0" marL="0">
              <a:lnSpc>
                <a:spcPts val="1569"/>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land use from above, tissue slides</a:t>
            </a:r>
            <a:endParaRPr lang="en-US" sz="1163" dirty="0"/>
          </a:p>
        </p:txBody>
      </p:sp>
      <p:sp>
        <p:nvSpPr>
          <p:cNvPr id="11" name="Text 9"/>
          <p:cNvSpPr txBox="1"/>
          <p:nvPr/>
        </p:nvSpPr>
        <p:spPr>
          <a:xfrm>
            <a:off x="6248400" y="4321314"/>
            <a:ext cx="1670745" cy="218599"/>
          </a:xfrm>
          <a:prstGeom prst="rect">
            <a:avLst/>
          </a:prstGeom>
          <a:noFill/>
          <a:ln/>
        </p:spPr>
        <p:txBody>
          <a:bodyPr wrap="none" lIns="0" tIns="0" rIns="0" bIns="0" rtlCol="0" anchor="t"/>
          <a:lstStyle/>
          <a:p>
            <a:pPr algn="l" indent="0" marL="0">
              <a:lnSpc>
                <a:spcPts val="1721"/>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Counting and distance</a:t>
            </a:r>
            <a:endParaRPr lang="en-US" sz="1275" dirty="0"/>
          </a:p>
        </p:txBody>
      </p:sp>
      <p:sp>
        <p:nvSpPr>
          <p:cNvPr id="12" name="Text 10"/>
          <p:cNvSpPr txBox="1"/>
          <p:nvPr/>
        </p:nvSpPr>
        <p:spPr>
          <a:xfrm>
            <a:off x="6248400" y="4539913"/>
            <a:ext cx="2135707" cy="199311"/>
          </a:xfrm>
          <a:prstGeom prst="rect">
            <a:avLst/>
          </a:prstGeom>
          <a:noFill/>
          <a:ln/>
        </p:spPr>
        <p:txBody>
          <a:bodyPr wrap="none" lIns="0" tIns="0" rIns="0" bIns="0" rtlCol="0" anchor="t"/>
          <a:lstStyle/>
          <a:p>
            <a:pPr algn="l" indent="0" marL="0">
              <a:lnSpc>
                <a:spcPts val="1569"/>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how many objects, how far away</a:t>
            </a:r>
            <a:endParaRPr lang="en-US" sz="1163" dirty="0"/>
          </a:p>
        </p:txBody>
      </p:sp>
      <p:sp>
        <p:nvSpPr>
          <p:cNvPr id="13" name="Text 11"/>
          <p:cNvSpPr txBox="1"/>
          <p:nvPr/>
        </p:nvSpPr>
        <p:spPr>
          <a:xfrm>
            <a:off x="8905875" y="4321314"/>
            <a:ext cx="1165384" cy="218599"/>
          </a:xfrm>
          <a:prstGeom prst="rect">
            <a:avLst/>
          </a:prstGeom>
          <a:noFill/>
          <a:ln/>
        </p:spPr>
        <p:txBody>
          <a:bodyPr wrap="none" lIns="0" tIns="0" rIns="0" bIns="0" rtlCol="0" anchor="t"/>
          <a:lstStyle/>
          <a:p>
            <a:pPr algn="l" indent="0" marL="0">
              <a:lnSpc>
                <a:spcPts val="1721"/>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Medical images</a:t>
            </a:r>
            <a:endParaRPr lang="en-US" sz="1275" dirty="0"/>
          </a:p>
        </p:txBody>
      </p:sp>
      <p:sp>
        <p:nvSpPr>
          <p:cNvPr id="14" name="Text 12"/>
          <p:cNvSpPr txBox="1"/>
          <p:nvPr/>
        </p:nvSpPr>
        <p:spPr>
          <a:xfrm>
            <a:off x="8905875" y="4539913"/>
            <a:ext cx="2211086" cy="199311"/>
          </a:xfrm>
          <a:prstGeom prst="rect">
            <a:avLst/>
          </a:prstGeom>
          <a:noFill/>
          <a:ln/>
        </p:spPr>
        <p:txBody>
          <a:bodyPr wrap="none" lIns="0" tIns="0" rIns="0" bIns="0" rtlCol="0" anchor="t"/>
          <a:lstStyle/>
          <a:p>
            <a:pPr algn="l" indent="0" marL="0">
              <a:lnSpc>
                <a:spcPts val="1569"/>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my own experiments, shown later</a:t>
            </a:r>
            <a:endParaRPr lang="en-US" sz="1163" dirty="0"/>
          </a:p>
        </p:txBody>
      </p:sp>
      <p:sp>
        <p:nvSpPr>
          <p:cNvPr id="15" name="Text 13"/>
          <p:cNvSpPr txBox="1"/>
          <p:nvPr/>
        </p:nvSpPr>
        <p:spPr>
          <a:xfrm>
            <a:off x="762000" y="4944814"/>
            <a:ext cx="5363670" cy="878681"/>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Each new task is small: most tasks in the paper have only</a:t>
            </a:r>
            <a:pPr algn="l" indent="0" marL="0">
              <a:lnSpc>
                <a:spcPts val="2306"/>
              </a:lnSpc>
              <a:buNone/>
            </a:pPr>
            <a:r>
              <a:rPr lang="en-US" sz="1538" b="1" dirty="0">
                <a:solidFill>
                  <a:srgbClr val="1B1E22"/>
                </a:solidFill>
                <a:latin typeface="Source Sans 3 ExtraLight" pitchFamily="34" charset="0"/>
                <a:ea typeface="Source Sans 3 ExtraLight" pitchFamily="34" charset="-122"/>
                <a:cs typeface="Source Sans 3 ExtraLight" pitchFamily="34" charset="-120"/>
              </a:rPr>
              <a:t> 1,000</a:t>
            </a:r>
            <a:br/>
            <a:pPr algn="l" indent="0" marL="0">
              <a:lnSpc>
                <a:spcPts val="2306"/>
              </a:lnSpc>
              <a:buNone/>
            </a:pPr>
            <a:r>
              <a:rPr lang="en-US" sz="1538" b="1" dirty="0">
                <a:solidFill>
                  <a:srgbClr val="1B1E22"/>
                </a:solidFill>
                <a:latin typeface="Source Sans 3 ExtraLight" pitchFamily="34" charset="0"/>
                <a:ea typeface="Source Sans 3 ExtraLight" pitchFamily="34" charset="-122"/>
                <a:cs typeface="Source Sans 3 ExtraLight" pitchFamily="34" charset="-120"/>
              </a:rPr>
              <a:t>training images</a:t>
            </a: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 far too few to train from scratch. So we start</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from the pretrained model and</a:t>
            </a:r>
            <a:pPr algn="l" indent="0" marL="0">
              <a:lnSpc>
                <a:spcPts val="2306"/>
              </a:lnSpc>
              <a:buNone/>
            </a:pPr>
            <a:r>
              <a:rPr lang="en-US" sz="1538" b="1" dirty="0">
                <a:solidFill>
                  <a:srgbClr val="1B1E22"/>
                </a:solidFill>
                <a:latin typeface="Source Sans 3 ExtraLight" pitchFamily="34" charset="0"/>
                <a:ea typeface="Source Sans 3 ExtraLight" pitchFamily="34" charset="-122"/>
                <a:cs typeface="Source Sans 3 ExtraLight" pitchFamily="34" charset="-120"/>
              </a:rPr>
              <a:t> adapt</a:t>
            </a: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 it.</a:t>
            </a:r>
            <a:endParaRPr lang="en-US" sz="1538" dirty="0"/>
          </a:p>
        </p:txBody>
      </p:sp>
      <p:sp>
        <p:nvSpPr>
          <p:cNvPr id="16" name="Text 14"/>
          <p:cNvSpPr txBox="1"/>
          <p:nvPr/>
        </p:nvSpPr>
        <p:spPr>
          <a:xfrm>
            <a:off x="6324600" y="4944814"/>
            <a:ext cx="5233654" cy="878681"/>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The paper asks how to adapt it best: accurately, and cheaply</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enough to store for every task. Next, the standard answer and</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what it costs, then the cheaper methods tried before VPT.</a:t>
            </a:r>
            <a:endParaRPr lang="en-US" sz="1538" dirty="0"/>
          </a:p>
        </p:txBody>
      </p:sp>
      <p:sp>
        <p:nvSpPr>
          <p:cNvPr id="17" name="Text 15"/>
          <p:cNvSpPr txBox="1"/>
          <p:nvPr/>
        </p:nvSpPr>
        <p:spPr>
          <a:xfrm>
            <a:off x="762000" y="6296025"/>
            <a:ext cx="1038709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Dataset examples from Jia et al. 2022, Fig. 10. ViT-B/16: Dosovitskiy et al. 2021. The pretrained checkpoint used here and in the paper is Google's ImageNet-21k ViT-B/16.</a:t>
            </a:r>
            <a:endParaRPr lang="en-US" sz="1125" dirty="0"/>
          </a:p>
        </p:txBody>
      </p:sp>
      <p:sp>
        <p:nvSpPr>
          <p:cNvPr id="18" name="Text 16"/>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a:t>
            </a:r>
            <a:endParaRPr lang="en-US" sz="1125"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8277582"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Full fine-tuning stores a new copy of the model per task</a:t>
            </a:r>
            <a:endParaRPr lang="en-US" sz="2625" dirty="0"/>
          </a:p>
        </p:txBody>
      </p:sp>
      <p:sp>
        <p:nvSpPr>
          <p:cNvPr id="3" name="Text 1"/>
          <p:cNvSpPr txBox="1"/>
          <p:nvPr/>
        </p:nvSpPr>
        <p:spPr>
          <a:xfrm>
            <a:off x="762000" y="1127968"/>
            <a:ext cx="6188035" cy="1171575"/>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Full fine-tuning retrains every weight of the pretrained model on the new</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task, and it is usually the most accurate option. The cost is that each task</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keeps its own retrained copy, so storage grows with every task and with</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the size of the model.</a:t>
            </a:r>
            <a:endParaRPr lang="en-US" sz="1538" dirty="0"/>
          </a:p>
        </p:txBody>
      </p:sp>
      <p:sp>
        <p:nvSpPr>
          <p:cNvPr id="4" name="Text 2"/>
          <p:cNvSpPr txBox="1"/>
          <p:nvPr/>
        </p:nvSpPr>
        <p:spPr>
          <a:xfrm>
            <a:off x="7239000" y="1136303"/>
            <a:ext cx="4212872" cy="571500"/>
          </a:xfrm>
          <a:prstGeom prst="rect">
            <a:avLst/>
          </a:prstGeom>
          <a:noFill/>
          <a:ln/>
        </p:spPr>
        <p:txBody>
          <a:bodyPr wrap="none" lIns="0" tIns="0" rIns="0" bIns="0" rtlCol="0" anchor="t"/>
          <a:lstStyle/>
          <a:p>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Shown for</a:t>
            </a:r>
            <a:pPr algn="l" indent="0" marL="0">
              <a:lnSpc>
                <a:spcPts val="2250"/>
              </a:lnSpc>
              <a:buNone/>
            </a:pPr>
            <a:r>
              <a:rPr lang="en-US" sz="1500" b="1" dirty="0">
                <a:solidFill>
                  <a:srgbClr val="474D54"/>
                </a:solidFill>
                <a:latin typeface="Source Sans 3 ExtraLight" pitchFamily="34" charset="0"/>
                <a:ea typeface="Source Sans 3 ExtraLight" pitchFamily="34" charset="-122"/>
                <a:cs typeface="Source Sans 3 ExtraLight" pitchFamily="34" charset="-120"/>
              </a:rPr>
              <a:t> 1 task</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 on</a:t>
            </a:r>
            <a:pPr algn="l" indent="0" marL="0">
              <a:lnSpc>
                <a:spcPts val="2250"/>
              </a:lnSpc>
              <a:buNone/>
            </a:pPr>
            <a:r>
              <a:rPr lang="en-US" sz="1500" b="1" dirty="0">
                <a:solidFill>
                  <a:srgbClr val="474D54"/>
                </a:solidFill>
                <a:latin typeface="Source Sans 3 ExtraLight" pitchFamily="34" charset="0"/>
                <a:ea typeface="Source Sans 3 ExtraLight" pitchFamily="34" charset="-122"/>
                <a:cs typeface="Source Sans 3 ExtraLight" pitchFamily="34" charset="-120"/>
              </a:rPr>
              <a:t> ViT-B, 86 million weights</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 The</a:t>
            </a:r>
            <a:b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next pages show 24 tasks, then the largest model.</a:t>
            </a:r>
            <a:endParaRPr lang="en-US" sz="1500" dirty="0"/>
          </a:p>
        </p:txBody>
      </p:sp>
      <p:sp>
        <p:nvSpPr>
          <p:cNvPr id="5" name="Text 3"/>
          <p:cNvSpPr txBox="1"/>
          <p:nvPr/>
        </p:nvSpPr>
        <p:spPr>
          <a:xfrm>
            <a:off x="1019175" y="2924145"/>
            <a:ext cx="292586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1 retrained ViT-B copy</a:t>
            </a:r>
            <a:endParaRPr lang="en-US" sz="1350" dirty="0"/>
          </a:p>
        </p:txBody>
      </p:sp>
      <p:sp>
        <p:nvSpPr>
          <p:cNvPr id="6" name="Text 4"/>
          <p:cNvSpPr txBox="1"/>
          <p:nvPr/>
        </p:nvSpPr>
        <p:spPr>
          <a:xfrm>
            <a:off x="1019175" y="4422428"/>
            <a:ext cx="1670590" cy="514350"/>
          </a:xfrm>
          <a:prstGeom prst="rect">
            <a:avLst/>
          </a:prstGeom>
          <a:noFill/>
          <a:ln/>
        </p:spPr>
        <p:txBody>
          <a:bodyPr wrap="none" lIns="0" tIns="0" rIns="0" bIns="0" rtlCol="0" anchor="t"/>
          <a:lstStyle/>
          <a:p>
            <a:pPr algn="l" indent="0" marL="0">
              <a:lnSpc>
                <a:spcPts val="4050"/>
              </a:lnSpc>
              <a:buNone/>
            </a:pPr>
            <a:r>
              <a:rPr lang="en-US" sz="4050" b="1" dirty="0">
                <a:solidFill>
                  <a:srgbClr val="1B1E22"/>
                </a:solidFill>
                <a:latin typeface="Source Sans 3 ExtraLight" pitchFamily="34" charset="0"/>
                <a:ea typeface="Source Sans 3 ExtraLight" pitchFamily="34" charset="-122"/>
                <a:cs typeface="Source Sans 3 ExtraLight" pitchFamily="34" charset="-120"/>
              </a:rPr>
              <a:t>343 MB</a:t>
            </a:r>
            <a:endParaRPr lang="en-US" sz="4050" dirty="0"/>
          </a:p>
        </p:txBody>
      </p:sp>
      <p:sp>
        <p:nvSpPr>
          <p:cNvPr id="7" name="Text 5"/>
          <p:cNvSpPr txBox="1"/>
          <p:nvPr/>
        </p:nvSpPr>
        <p:spPr>
          <a:xfrm>
            <a:off x="1019175" y="5031075"/>
            <a:ext cx="1682044"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1 copy at 343 MB each</a:t>
            </a:r>
            <a:endParaRPr lang="en-US" sz="1350" dirty="0"/>
          </a:p>
        </p:txBody>
      </p:sp>
      <p:sp>
        <p:nvSpPr>
          <p:cNvPr id="8" name="Text 6"/>
          <p:cNvSpPr txBox="1"/>
          <p:nvPr/>
        </p:nvSpPr>
        <p:spPr>
          <a:xfrm>
            <a:off x="6619875" y="2924145"/>
            <a:ext cx="285435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VPT:</a:t>
            </a:r>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one shared ViT-B plus 1 small file</a:t>
            </a:r>
            <a:endParaRPr lang="en-US" sz="1350" dirty="0"/>
          </a:p>
        </p:txBody>
      </p:sp>
      <p:sp>
        <p:nvSpPr>
          <p:cNvPr id="9" name="Text 7"/>
          <p:cNvSpPr txBox="1"/>
          <p:nvPr/>
        </p:nvSpPr>
        <p:spPr>
          <a:xfrm>
            <a:off x="8191500" y="3357473"/>
            <a:ext cx="2578227"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each red speck is one task file, to scale</a:t>
            </a:r>
            <a:endParaRPr lang="en-US" sz="1200" dirty="0"/>
          </a:p>
        </p:txBody>
      </p:sp>
      <p:sp>
        <p:nvSpPr>
          <p:cNvPr id="10" name="Text 8"/>
          <p:cNvSpPr txBox="1"/>
          <p:nvPr/>
        </p:nvSpPr>
        <p:spPr>
          <a:xfrm>
            <a:off x="6619875" y="4422428"/>
            <a:ext cx="1670590" cy="514350"/>
          </a:xfrm>
          <a:prstGeom prst="rect">
            <a:avLst/>
          </a:prstGeom>
          <a:noFill/>
          <a:ln/>
        </p:spPr>
        <p:txBody>
          <a:bodyPr wrap="none" lIns="0" tIns="0" rIns="0" bIns="0" rtlCol="0" anchor="t"/>
          <a:lstStyle/>
          <a:p>
            <a:pPr algn="l" indent="0" marL="0">
              <a:lnSpc>
                <a:spcPts val="4050"/>
              </a:lnSpc>
              <a:buNone/>
            </a:pPr>
            <a:r>
              <a:rPr lang="en-US" sz="4050" b="1" dirty="0">
                <a:solidFill>
                  <a:srgbClr val="C4432C"/>
                </a:solidFill>
                <a:latin typeface="Source Sans 3 ExtraLight" pitchFamily="34" charset="0"/>
                <a:ea typeface="Source Sans 3 ExtraLight" pitchFamily="34" charset="-122"/>
                <a:cs typeface="Source Sans 3 ExtraLight" pitchFamily="34" charset="-120"/>
              </a:rPr>
              <a:t>345 MB</a:t>
            </a:r>
            <a:endParaRPr lang="en-US" sz="4050" dirty="0"/>
          </a:p>
        </p:txBody>
      </p:sp>
      <p:sp>
        <p:nvSpPr>
          <p:cNvPr id="11" name="Text 9"/>
          <p:cNvSpPr txBox="1"/>
          <p:nvPr/>
        </p:nvSpPr>
        <p:spPr>
          <a:xfrm>
            <a:off x="6619875" y="5031075"/>
            <a:ext cx="2542627"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343 MB once, plus 2.2 MB per task</a:t>
            </a:r>
            <a:endParaRPr lang="en-US" sz="1350" dirty="0"/>
          </a:p>
        </p:txBody>
      </p:sp>
      <p:sp>
        <p:nvSpPr>
          <p:cNvPr id="12" name="Text 10"/>
          <p:cNvSpPr txBox="1"/>
          <p:nvPr/>
        </p:nvSpPr>
        <p:spPr>
          <a:xfrm>
            <a:off x="762000" y="6296025"/>
            <a:ext cx="9151787"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32-bit weights: ViT-B/16 85.8M, ViT-L/16 303M, ViT-H/14 632M. A VPT file is 50 prompts at every layer plus a 102-class head. Squares are sized by area.</a:t>
            </a:r>
            <a:endParaRPr lang="en-US" sz="1125" dirty="0"/>
          </a:p>
        </p:txBody>
      </p:sp>
      <p:sp>
        <p:nvSpPr>
          <p:cNvPr id="13" name="Text 11"/>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3</a:t>
            </a:r>
            <a:endParaRPr lang="en-US" sz="1125"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8277582"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Full fine-tuning stores a new copy of the model per task</a:t>
            </a:r>
            <a:endParaRPr lang="en-US" sz="2625" dirty="0"/>
          </a:p>
        </p:txBody>
      </p:sp>
      <p:sp>
        <p:nvSpPr>
          <p:cNvPr id="3" name="Text 1"/>
          <p:cNvSpPr txBox="1"/>
          <p:nvPr/>
        </p:nvSpPr>
        <p:spPr>
          <a:xfrm>
            <a:off x="762000" y="1127968"/>
            <a:ext cx="6188035" cy="1171575"/>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Full fine-tuning retrains every weight of the pretrained model on the new</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task, and it is usually the most accurate option. The cost is that each task</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keeps its own retrained copy, so storage grows with every task and with</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the size of the model.</a:t>
            </a:r>
            <a:endParaRPr lang="en-US" sz="1538" dirty="0"/>
          </a:p>
        </p:txBody>
      </p:sp>
      <p:sp>
        <p:nvSpPr>
          <p:cNvPr id="4" name="Text 2"/>
          <p:cNvSpPr txBox="1"/>
          <p:nvPr/>
        </p:nvSpPr>
        <p:spPr>
          <a:xfrm>
            <a:off x="7239000" y="1136303"/>
            <a:ext cx="4048030" cy="285750"/>
          </a:xfrm>
          <a:prstGeom prst="rect">
            <a:avLst/>
          </a:prstGeom>
          <a:noFill/>
          <a:ln/>
        </p:spPr>
        <p:txBody>
          <a:bodyPr wrap="none" lIns="0" tIns="0" rIns="0" bIns="0" rtlCol="0" anchor="t"/>
          <a:lstStyle/>
          <a:p>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Shown for</a:t>
            </a:r>
            <a:pPr algn="l" indent="0" marL="0">
              <a:lnSpc>
                <a:spcPts val="2250"/>
              </a:lnSpc>
              <a:buNone/>
            </a:pPr>
            <a:r>
              <a:rPr lang="en-US" sz="1500" b="1" dirty="0">
                <a:solidFill>
                  <a:srgbClr val="474D54"/>
                </a:solidFill>
                <a:latin typeface="Source Sans 3 ExtraLight" pitchFamily="34" charset="0"/>
                <a:ea typeface="Source Sans 3 ExtraLight" pitchFamily="34" charset="-122"/>
                <a:cs typeface="Source Sans 3 ExtraLight" pitchFamily="34" charset="-120"/>
              </a:rPr>
              <a:t> 24 tasks</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 on</a:t>
            </a:r>
            <a:pPr algn="l" indent="0" marL="0">
              <a:lnSpc>
                <a:spcPts val="2250"/>
              </a:lnSpc>
              <a:buNone/>
            </a:pPr>
            <a:r>
              <a:rPr lang="en-US" sz="1500" b="1" dirty="0">
                <a:solidFill>
                  <a:srgbClr val="474D54"/>
                </a:solidFill>
                <a:latin typeface="Source Sans 3 ExtraLight" pitchFamily="34" charset="0"/>
                <a:ea typeface="Source Sans 3 ExtraLight" pitchFamily="34" charset="-122"/>
                <a:cs typeface="Source Sans 3 ExtraLight" pitchFamily="34" charset="-120"/>
              </a:rPr>
              <a:t> ViT-B, 86 million weights</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a:t>
            </a:r>
            <a:endParaRPr lang="en-US" sz="1500" dirty="0"/>
          </a:p>
        </p:txBody>
      </p:sp>
      <p:sp>
        <p:nvSpPr>
          <p:cNvPr id="5" name="Text 3"/>
          <p:cNvSpPr txBox="1"/>
          <p:nvPr/>
        </p:nvSpPr>
        <p:spPr>
          <a:xfrm>
            <a:off x="1019175" y="2924145"/>
            <a:ext cx="3139154"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24 retrained ViT-B copies</a:t>
            </a:r>
            <a:endParaRPr lang="en-US" sz="1350" dirty="0"/>
          </a:p>
        </p:txBody>
      </p:sp>
      <p:sp>
        <p:nvSpPr>
          <p:cNvPr id="6" name="Text 4"/>
          <p:cNvSpPr txBox="1"/>
          <p:nvPr/>
        </p:nvSpPr>
        <p:spPr>
          <a:xfrm>
            <a:off x="1019175" y="4422428"/>
            <a:ext cx="1438108" cy="514350"/>
          </a:xfrm>
          <a:prstGeom prst="rect">
            <a:avLst/>
          </a:prstGeom>
          <a:noFill/>
          <a:ln/>
        </p:spPr>
        <p:txBody>
          <a:bodyPr wrap="none" lIns="0" tIns="0" rIns="0" bIns="0" rtlCol="0" anchor="t"/>
          <a:lstStyle/>
          <a:p>
            <a:pPr algn="l" indent="0" marL="0">
              <a:lnSpc>
                <a:spcPts val="4050"/>
              </a:lnSpc>
              <a:buNone/>
            </a:pPr>
            <a:r>
              <a:rPr lang="en-US" sz="4050" b="1" dirty="0">
                <a:solidFill>
                  <a:srgbClr val="1B1E22"/>
                </a:solidFill>
                <a:latin typeface="Source Sans 3 ExtraLight" pitchFamily="34" charset="0"/>
                <a:ea typeface="Source Sans 3 ExtraLight" pitchFamily="34" charset="-122"/>
                <a:cs typeface="Source Sans 3 ExtraLight" pitchFamily="34" charset="-120"/>
              </a:rPr>
              <a:t>8.2 GB</a:t>
            </a:r>
            <a:endParaRPr lang="en-US" sz="4050" dirty="0"/>
          </a:p>
        </p:txBody>
      </p:sp>
      <p:sp>
        <p:nvSpPr>
          <p:cNvPr id="7" name="Text 5"/>
          <p:cNvSpPr txBox="1"/>
          <p:nvPr/>
        </p:nvSpPr>
        <p:spPr>
          <a:xfrm>
            <a:off x="1019175" y="5031075"/>
            <a:ext cx="1895332"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24 copies at 343 MB each</a:t>
            </a:r>
            <a:endParaRPr lang="en-US" sz="1350" dirty="0"/>
          </a:p>
        </p:txBody>
      </p:sp>
      <p:sp>
        <p:nvSpPr>
          <p:cNvPr id="8" name="Text 6"/>
          <p:cNvSpPr txBox="1"/>
          <p:nvPr/>
        </p:nvSpPr>
        <p:spPr>
          <a:xfrm>
            <a:off x="6619875" y="2924145"/>
            <a:ext cx="30178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VPT:</a:t>
            </a:r>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one shared ViT-B plus 24 small files</a:t>
            </a:r>
            <a:endParaRPr lang="en-US" sz="1350" dirty="0"/>
          </a:p>
        </p:txBody>
      </p:sp>
      <p:sp>
        <p:nvSpPr>
          <p:cNvPr id="9" name="Text 7"/>
          <p:cNvSpPr txBox="1"/>
          <p:nvPr/>
        </p:nvSpPr>
        <p:spPr>
          <a:xfrm>
            <a:off x="8191500" y="3357473"/>
            <a:ext cx="2578227"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each red speck is one task file, to scale</a:t>
            </a:r>
            <a:endParaRPr lang="en-US" sz="1200" dirty="0"/>
          </a:p>
        </p:txBody>
      </p:sp>
      <p:sp>
        <p:nvSpPr>
          <p:cNvPr id="10" name="Text 8"/>
          <p:cNvSpPr txBox="1"/>
          <p:nvPr/>
        </p:nvSpPr>
        <p:spPr>
          <a:xfrm>
            <a:off x="6619875" y="4422428"/>
            <a:ext cx="1670590" cy="514350"/>
          </a:xfrm>
          <a:prstGeom prst="rect">
            <a:avLst/>
          </a:prstGeom>
          <a:noFill/>
          <a:ln/>
        </p:spPr>
        <p:txBody>
          <a:bodyPr wrap="none" lIns="0" tIns="0" rIns="0" bIns="0" rtlCol="0" anchor="t"/>
          <a:lstStyle/>
          <a:p>
            <a:pPr algn="l" indent="0" marL="0">
              <a:lnSpc>
                <a:spcPts val="4050"/>
              </a:lnSpc>
              <a:buNone/>
            </a:pPr>
            <a:r>
              <a:rPr lang="en-US" sz="4050" b="1" dirty="0">
                <a:solidFill>
                  <a:srgbClr val="C4432C"/>
                </a:solidFill>
                <a:latin typeface="Source Sans 3 ExtraLight" pitchFamily="34" charset="0"/>
                <a:ea typeface="Source Sans 3 ExtraLight" pitchFamily="34" charset="-122"/>
                <a:cs typeface="Source Sans 3 ExtraLight" pitchFamily="34" charset="-120"/>
              </a:rPr>
              <a:t>395 MB</a:t>
            </a:r>
            <a:endParaRPr lang="en-US" sz="4050" dirty="0"/>
          </a:p>
        </p:txBody>
      </p:sp>
      <p:sp>
        <p:nvSpPr>
          <p:cNvPr id="11" name="Text 9"/>
          <p:cNvSpPr txBox="1"/>
          <p:nvPr/>
        </p:nvSpPr>
        <p:spPr>
          <a:xfrm>
            <a:off x="6619875" y="5031075"/>
            <a:ext cx="2542627"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343 MB once, plus 2.2 MB per task</a:t>
            </a:r>
            <a:endParaRPr lang="en-US" sz="1350" dirty="0"/>
          </a:p>
        </p:txBody>
      </p:sp>
      <p:sp>
        <p:nvSpPr>
          <p:cNvPr id="12" name="Text 10"/>
          <p:cNvSpPr txBox="1"/>
          <p:nvPr/>
        </p:nvSpPr>
        <p:spPr>
          <a:xfrm>
            <a:off x="762000" y="6296025"/>
            <a:ext cx="9151787"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32-bit weights: ViT-B/16 85.8M, ViT-L/16 303M, ViT-H/14 632M. A VPT file is 50 prompts at every layer plus a 102-class head. Squares are sized by area.</a:t>
            </a:r>
            <a:endParaRPr lang="en-US" sz="1125" dirty="0"/>
          </a:p>
        </p:txBody>
      </p:sp>
      <p:sp>
        <p:nvSpPr>
          <p:cNvPr id="13" name="Text 11"/>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3</a:t>
            </a:r>
            <a:endParaRPr lang="en-US" sz="1125"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8277582"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Full fine-tuning stores a new copy of the model per task</a:t>
            </a:r>
            <a:endParaRPr lang="en-US" sz="2625" dirty="0"/>
          </a:p>
        </p:txBody>
      </p:sp>
      <p:sp>
        <p:nvSpPr>
          <p:cNvPr id="3" name="Text 1"/>
          <p:cNvSpPr txBox="1"/>
          <p:nvPr/>
        </p:nvSpPr>
        <p:spPr>
          <a:xfrm>
            <a:off x="762000" y="1127968"/>
            <a:ext cx="6188035" cy="1171575"/>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Full fine-tuning retrains every weight of the pretrained model on the new</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task, and it is usually the most accurate option. The cost is that each task</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keeps its own retrained copy, so storage grows with every task and with</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the size of the model.</a:t>
            </a:r>
            <a:endParaRPr lang="en-US" sz="1538" dirty="0"/>
          </a:p>
        </p:txBody>
      </p:sp>
      <p:sp>
        <p:nvSpPr>
          <p:cNvPr id="4" name="Text 2"/>
          <p:cNvSpPr txBox="1"/>
          <p:nvPr/>
        </p:nvSpPr>
        <p:spPr>
          <a:xfrm>
            <a:off x="7239000" y="1136303"/>
            <a:ext cx="4162723" cy="285750"/>
          </a:xfrm>
          <a:prstGeom prst="rect">
            <a:avLst/>
          </a:prstGeom>
          <a:noFill/>
          <a:ln/>
        </p:spPr>
        <p:txBody>
          <a:bodyPr wrap="none" lIns="0" tIns="0" rIns="0" bIns="0" rtlCol="0" anchor="t"/>
          <a:lstStyle/>
          <a:p>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Shown for</a:t>
            </a:r>
            <a:pPr algn="l" indent="0" marL="0">
              <a:lnSpc>
                <a:spcPts val="2250"/>
              </a:lnSpc>
              <a:buNone/>
            </a:pPr>
            <a:r>
              <a:rPr lang="en-US" sz="1500" b="1" dirty="0">
                <a:solidFill>
                  <a:srgbClr val="474D54"/>
                </a:solidFill>
                <a:latin typeface="Source Sans 3 ExtraLight" pitchFamily="34" charset="0"/>
                <a:ea typeface="Source Sans 3 ExtraLight" pitchFamily="34" charset="-122"/>
                <a:cs typeface="Source Sans 3 ExtraLight" pitchFamily="34" charset="-120"/>
              </a:rPr>
              <a:t> 24 tasks</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 on</a:t>
            </a:r>
            <a:pPr algn="l" indent="0" marL="0">
              <a:lnSpc>
                <a:spcPts val="2250"/>
              </a:lnSpc>
              <a:buNone/>
            </a:pPr>
            <a:r>
              <a:rPr lang="en-US" sz="1500" b="1" dirty="0">
                <a:solidFill>
                  <a:srgbClr val="474D54"/>
                </a:solidFill>
                <a:latin typeface="Source Sans 3 ExtraLight" pitchFamily="34" charset="0"/>
                <a:ea typeface="Source Sans 3 ExtraLight" pitchFamily="34" charset="-122"/>
                <a:cs typeface="Source Sans 3 ExtraLight" pitchFamily="34" charset="-120"/>
              </a:rPr>
              <a:t> ViT-H, 632 million weights</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a:t>
            </a:r>
            <a:endParaRPr lang="en-US" sz="1500" dirty="0"/>
          </a:p>
        </p:txBody>
      </p:sp>
      <p:sp>
        <p:nvSpPr>
          <p:cNvPr id="5" name="Text 3"/>
          <p:cNvSpPr txBox="1"/>
          <p:nvPr/>
        </p:nvSpPr>
        <p:spPr>
          <a:xfrm>
            <a:off x="1019175" y="2924145"/>
            <a:ext cx="315045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24 retrained ViT-H copies</a:t>
            </a:r>
            <a:endParaRPr lang="en-US" sz="1350" dirty="0"/>
          </a:p>
        </p:txBody>
      </p:sp>
      <p:sp>
        <p:nvSpPr>
          <p:cNvPr id="6" name="Text 4"/>
          <p:cNvSpPr txBox="1"/>
          <p:nvPr/>
        </p:nvSpPr>
        <p:spPr>
          <a:xfrm>
            <a:off x="1019175" y="4422428"/>
            <a:ext cx="1301746" cy="514350"/>
          </a:xfrm>
          <a:prstGeom prst="rect">
            <a:avLst/>
          </a:prstGeom>
          <a:noFill/>
          <a:ln/>
        </p:spPr>
        <p:txBody>
          <a:bodyPr wrap="none" lIns="0" tIns="0" rIns="0" bIns="0" rtlCol="0" anchor="t"/>
          <a:lstStyle/>
          <a:p>
            <a:pPr algn="l" indent="0" marL="0">
              <a:lnSpc>
                <a:spcPts val="4050"/>
              </a:lnSpc>
              <a:buNone/>
            </a:pPr>
            <a:r>
              <a:rPr lang="en-US" sz="4050" b="1" dirty="0">
                <a:solidFill>
                  <a:srgbClr val="1B1E22"/>
                </a:solidFill>
                <a:latin typeface="Source Sans 3 ExtraLight" pitchFamily="34" charset="0"/>
                <a:ea typeface="Source Sans 3 ExtraLight" pitchFamily="34" charset="-122"/>
                <a:cs typeface="Source Sans 3 ExtraLight" pitchFamily="34" charset="-120"/>
              </a:rPr>
              <a:t>61 GB</a:t>
            </a:r>
            <a:endParaRPr lang="en-US" sz="4050" dirty="0"/>
          </a:p>
        </p:txBody>
      </p:sp>
      <p:sp>
        <p:nvSpPr>
          <p:cNvPr id="7" name="Text 5"/>
          <p:cNvSpPr txBox="1"/>
          <p:nvPr/>
        </p:nvSpPr>
        <p:spPr>
          <a:xfrm>
            <a:off x="1019175" y="5031075"/>
            <a:ext cx="1831407"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24 copies at 2.5 GB each</a:t>
            </a:r>
            <a:endParaRPr lang="en-US" sz="1350" dirty="0"/>
          </a:p>
        </p:txBody>
      </p:sp>
      <p:sp>
        <p:nvSpPr>
          <p:cNvPr id="8" name="Text 6"/>
          <p:cNvSpPr txBox="1"/>
          <p:nvPr/>
        </p:nvSpPr>
        <p:spPr>
          <a:xfrm>
            <a:off x="6619875" y="2924145"/>
            <a:ext cx="3029105"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VPT:</a:t>
            </a:r>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one shared ViT-H plus 24 small files</a:t>
            </a:r>
            <a:endParaRPr lang="en-US" sz="1350" dirty="0"/>
          </a:p>
        </p:txBody>
      </p:sp>
      <p:sp>
        <p:nvSpPr>
          <p:cNvPr id="9" name="Text 7"/>
          <p:cNvSpPr txBox="1"/>
          <p:nvPr/>
        </p:nvSpPr>
        <p:spPr>
          <a:xfrm>
            <a:off x="8191500" y="3357473"/>
            <a:ext cx="2578227"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each red speck is one task file, to scale</a:t>
            </a:r>
            <a:endParaRPr lang="en-US" sz="1200" dirty="0"/>
          </a:p>
        </p:txBody>
      </p:sp>
      <p:sp>
        <p:nvSpPr>
          <p:cNvPr id="10" name="Text 8"/>
          <p:cNvSpPr txBox="1"/>
          <p:nvPr/>
        </p:nvSpPr>
        <p:spPr>
          <a:xfrm>
            <a:off x="6619875" y="4422428"/>
            <a:ext cx="1438108" cy="514350"/>
          </a:xfrm>
          <a:prstGeom prst="rect">
            <a:avLst/>
          </a:prstGeom>
          <a:noFill/>
          <a:ln/>
        </p:spPr>
        <p:txBody>
          <a:bodyPr wrap="none" lIns="0" tIns="0" rIns="0" bIns="0" rtlCol="0" anchor="t"/>
          <a:lstStyle/>
          <a:p>
            <a:pPr algn="l" indent="0" marL="0">
              <a:lnSpc>
                <a:spcPts val="4050"/>
              </a:lnSpc>
              <a:buNone/>
            </a:pPr>
            <a:r>
              <a:rPr lang="en-US" sz="4050" b="1" dirty="0">
                <a:solidFill>
                  <a:srgbClr val="C4432C"/>
                </a:solidFill>
                <a:latin typeface="Source Sans 3 ExtraLight" pitchFamily="34" charset="0"/>
                <a:ea typeface="Source Sans 3 ExtraLight" pitchFamily="34" charset="-122"/>
                <a:cs typeface="Source Sans 3 ExtraLight" pitchFamily="34" charset="-120"/>
              </a:rPr>
              <a:t>2.7 GB</a:t>
            </a:r>
            <a:endParaRPr lang="en-US" sz="4050" dirty="0"/>
          </a:p>
        </p:txBody>
      </p:sp>
      <p:sp>
        <p:nvSpPr>
          <p:cNvPr id="11" name="Text 9"/>
          <p:cNvSpPr txBox="1"/>
          <p:nvPr/>
        </p:nvSpPr>
        <p:spPr>
          <a:xfrm>
            <a:off x="6619875" y="5031075"/>
            <a:ext cx="2478703"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2.5 GB once, plus 8.7 MB per task</a:t>
            </a:r>
            <a:endParaRPr lang="en-US" sz="1350" dirty="0"/>
          </a:p>
        </p:txBody>
      </p:sp>
      <p:sp>
        <p:nvSpPr>
          <p:cNvPr id="12" name="Text 10"/>
          <p:cNvSpPr txBox="1"/>
          <p:nvPr/>
        </p:nvSpPr>
        <p:spPr>
          <a:xfrm>
            <a:off x="762000" y="6296025"/>
            <a:ext cx="9151787"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32-bit weights: ViT-B/16 85.8M, ViT-L/16 303M, ViT-H/14 632M. A VPT file is 50 prompts at every layer plus a 102-class head. Squares are sized by area.</a:t>
            </a:r>
            <a:endParaRPr lang="en-US" sz="1125" dirty="0"/>
          </a:p>
        </p:txBody>
      </p:sp>
      <p:sp>
        <p:nvSpPr>
          <p:cNvPr id="13" name="Text 11"/>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3</a:t>
            </a:r>
            <a:endParaRPr lang="en-US" sz="1125"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9024092"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Cheaper methods existed, but none matched full fine-tuning</a:t>
            </a:r>
            <a:endParaRPr lang="en-US" sz="2625" dirty="0"/>
          </a:p>
        </p:txBody>
      </p:sp>
      <p:sp>
        <p:nvSpPr>
          <p:cNvPr id="3" name="Text 1"/>
          <p:cNvSpPr txBox="1"/>
          <p:nvPr/>
        </p:nvSpPr>
        <p:spPr>
          <a:xfrm>
            <a:off x="5905500" y="1149638"/>
            <a:ext cx="1291221"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Mean accuracy (%)</a:t>
            </a:r>
            <a:endParaRPr lang="en-US" sz="1200" dirty="0"/>
          </a:p>
        </p:txBody>
      </p:sp>
      <p:sp>
        <p:nvSpPr>
          <p:cNvPr id="4" name="Text 2"/>
          <p:cNvSpPr txBox="1"/>
          <p:nvPr/>
        </p:nvSpPr>
        <p:spPr>
          <a:xfrm>
            <a:off x="10434042" y="1149638"/>
            <a:ext cx="1092946" cy="182880"/>
          </a:xfrm>
          <a:prstGeom prst="rect">
            <a:avLst/>
          </a:prstGeom>
          <a:noFill/>
          <a:ln/>
        </p:spPr>
        <p:txBody>
          <a:bodyPr wrap="none" lIns="0" tIns="0" rIns="0" bIns="0" rtlCol="0" anchor="t"/>
          <a:lstStyle/>
          <a:p>
            <a:pPr algn="l" indent="0" marL="0">
              <a:lnSpc>
                <a:spcPts val="1440"/>
              </a:lnSpc>
              <a:buNone/>
            </a:pPr>
            <a:r>
              <a:rPr lang="en-US" sz="1200" dirty="0">
                <a:solidFill>
                  <a:srgbClr val="474D54"/>
                </a:solidFill>
                <a:latin typeface="Source Sans 3 ExtraLight" pitchFamily="34" charset="0"/>
                <a:ea typeface="Source Sans 3 ExtraLight" pitchFamily="34" charset="-122"/>
                <a:cs typeface="Source Sans 3 ExtraLight" pitchFamily="34" charset="-120"/>
              </a:rPr>
              <a:t>Weights trained</a:t>
            </a:r>
            <a:endParaRPr lang="en-US" sz="1200" dirty="0"/>
          </a:p>
        </p:txBody>
      </p:sp>
      <p:sp>
        <p:nvSpPr>
          <p:cNvPr id="5" name="Text 3"/>
          <p:cNvSpPr txBox="1"/>
          <p:nvPr/>
        </p:nvSpPr>
        <p:spPr>
          <a:xfrm>
            <a:off x="762000" y="1556355"/>
            <a:ext cx="1292614" cy="217170"/>
          </a:xfrm>
          <a:prstGeom prst="rect">
            <a:avLst/>
          </a:prstGeom>
          <a:noFill/>
          <a:ln/>
        </p:spPr>
        <p:txBody>
          <a:bodyPr wrap="none" lIns="0" tIns="0" rIns="0" bIns="0" rtlCol="0" anchor="t"/>
          <a:lstStyle/>
          <a:p>
            <a:pPr algn="l" indent="0" marL="0">
              <a:lnSpc>
                <a:spcPts val="171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425" dirty="0"/>
          </a:p>
        </p:txBody>
      </p:sp>
      <p:sp>
        <p:nvSpPr>
          <p:cNvPr id="6" name="Text 4"/>
          <p:cNvSpPr txBox="1"/>
          <p:nvPr/>
        </p:nvSpPr>
        <p:spPr>
          <a:xfrm>
            <a:off x="2381250" y="1562070"/>
            <a:ext cx="1541967"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retrain every weight</a:t>
            </a:r>
            <a:endParaRPr lang="en-US" sz="1350" dirty="0"/>
          </a:p>
        </p:txBody>
      </p:sp>
      <p:sp>
        <p:nvSpPr>
          <p:cNvPr id="7" name="Text 5"/>
          <p:cNvSpPr txBox="1"/>
          <p:nvPr/>
        </p:nvSpPr>
        <p:spPr>
          <a:xfrm>
            <a:off x="9652099" y="1562070"/>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73.9</a:t>
            </a:r>
            <a:endParaRPr lang="en-US" sz="1350" dirty="0"/>
          </a:p>
        </p:txBody>
      </p:sp>
      <p:sp>
        <p:nvSpPr>
          <p:cNvPr id="8" name="Text 6"/>
          <p:cNvSpPr txBox="1"/>
          <p:nvPr/>
        </p:nvSpPr>
        <p:spPr>
          <a:xfrm>
            <a:off x="11033075" y="1562070"/>
            <a:ext cx="469952"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100%</a:t>
            </a:r>
            <a:endParaRPr lang="en-US" sz="1350" dirty="0"/>
          </a:p>
        </p:txBody>
      </p:sp>
      <p:sp>
        <p:nvSpPr>
          <p:cNvPr id="9" name="Text 7"/>
          <p:cNvSpPr txBox="1"/>
          <p:nvPr/>
        </p:nvSpPr>
        <p:spPr>
          <a:xfrm>
            <a:off x="762000" y="2028795"/>
            <a:ext cx="2752665" cy="205740"/>
          </a:xfrm>
          <a:prstGeom prst="rect">
            <a:avLst/>
          </a:prstGeom>
          <a:noFill/>
          <a:ln/>
        </p:spPr>
        <p:txBody>
          <a:bodyPr wrap="none" lIns="0" tIns="0" rIns="0" bIns="0" rtlCol="0" anchor="t"/>
          <a:lstStyle/>
          <a:p>
            <a:pPr algn="l" indent="0" marL="0">
              <a:lnSpc>
                <a:spcPts val="162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Only the top of the model is trained</a:t>
            </a:r>
            <a:endParaRPr lang="en-US" sz="1350" dirty="0"/>
          </a:p>
        </p:txBody>
      </p:sp>
      <p:sp>
        <p:nvSpPr>
          <p:cNvPr id="10" name="Text 8"/>
          <p:cNvSpPr txBox="1"/>
          <p:nvPr/>
        </p:nvSpPr>
        <p:spPr>
          <a:xfrm>
            <a:off x="762000" y="2356455"/>
            <a:ext cx="749487" cy="217170"/>
          </a:xfrm>
          <a:prstGeom prst="rect">
            <a:avLst/>
          </a:prstGeom>
          <a:noFill/>
          <a:ln/>
        </p:spPr>
        <p:txBody>
          <a:bodyPr wrap="none" lIns="0" tIns="0" rIns="0" bIns="0" rtlCol="0" anchor="t"/>
          <a:lstStyle/>
          <a:p>
            <a:pPr algn="l" indent="0" marL="0">
              <a:lnSpc>
                <a:spcPts val="171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Partial-1</a:t>
            </a:r>
            <a:endParaRPr lang="en-US" sz="1425" dirty="0"/>
          </a:p>
        </p:txBody>
      </p:sp>
      <p:sp>
        <p:nvSpPr>
          <p:cNvPr id="11" name="Text 9"/>
          <p:cNvSpPr txBox="1"/>
          <p:nvPr/>
        </p:nvSpPr>
        <p:spPr>
          <a:xfrm>
            <a:off x="2381250" y="2362170"/>
            <a:ext cx="287602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train the head and the last of 12 layers</a:t>
            </a:r>
            <a:endParaRPr lang="en-US" sz="1350" dirty="0"/>
          </a:p>
        </p:txBody>
      </p:sp>
      <p:sp>
        <p:nvSpPr>
          <p:cNvPr id="12" name="Text 10"/>
          <p:cNvSpPr txBox="1"/>
          <p:nvPr/>
        </p:nvSpPr>
        <p:spPr>
          <a:xfrm>
            <a:off x="9287768" y="2362170"/>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66.2</a:t>
            </a:r>
            <a:endParaRPr lang="en-US" sz="1350" dirty="0"/>
          </a:p>
        </p:txBody>
      </p:sp>
      <p:sp>
        <p:nvSpPr>
          <p:cNvPr id="13" name="Text 11"/>
          <p:cNvSpPr txBox="1"/>
          <p:nvPr/>
        </p:nvSpPr>
        <p:spPr>
          <a:xfrm>
            <a:off x="10990362" y="2362170"/>
            <a:ext cx="514374"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8.35%</a:t>
            </a:r>
            <a:endParaRPr lang="en-US" sz="1350" dirty="0"/>
          </a:p>
        </p:txBody>
      </p:sp>
      <p:sp>
        <p:nvSpPr>
          <p:cNvPr id="14" name="Text 12"/>
          <p:cNvSpPr txBox="1"/>
          <p:nvPr/>
        </p:nvSpPr>
        <p:spPr>
          <a:xfrm>
            <a:off x="762000" y="2746980"/>
            <a:ext cx="1083659" cy="217170"/>
          </a:xfrm>
          <a:prstGeom prst="rect">
            <a:avLst/>
          </a:prstGeom>
          <a:noFill/>
          <a:ln/>
        </p:spPr>
        <p:txBody>
          <a:bodyPr wrap="none" lIns="0" tIns="0" rIns="0" bIns="0" rtlCol="0" anchor="t"/>
          <a:lstStyle/>
          <a:p>
            <a:pPr algn="l" indent="0" marL="0">
              <a:lnSpc>
                <a:spcPts val="171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425" dirty="0"/>
          </a:p>
        </p:txBody>
      </p:sp>
      <p:sp>
        <p:nvSpPr>
          <p:cNvPr id="15" name="Text 13"/>
          <p:cNvSpPr txBox="1"/>
          <p:nvPr/>
        </p:nvSpPr>
        <p:spPr>
          <a:xfrm>
            <a:off x="2381250" y="2752695"/>
            <a:ext cx="2191119"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train only a new output layer</a:t>
            </a:r>
            <a:endParaRPr lang="en-US" sz="1350" dirty="0"/>
          </a:p>
        </p:txBody>
      </p:sp>
      <p:sp>
        <p:nvSpPr>
          <p:cNvPr id="16" name="Text 14"/>
          <p:cNvSpPr txBox="1"/>
          <p:nvPr/>
        </p:nvSpPr>
        <p:spPr>
          <a:xfrm>
            <a:off x="9131201" y="2752695"/>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63.1</a:t>
            </a:r>
            <a:endParaRPr lang="en-US" sz="1350" dirty="0"/>
          </a:p>
        </p:txBody>
      </p:sp>
      <p:sp>
        <p:nvSpPr>
          <p:cNvPr id="17" name="Text 15"/>
          <p:cNvSpPr txBox="1"/>
          <p:nvPr/>
        </p:nvSpPr>
        <p:spPr>
          <a:xfrm>
            <a:off x="10990362" y="2752695"/>
            <a:ext cx="514374"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0.09%</a:t>
            </a:r>
            <a:endParaRPr lang="en-US" sz="1350" dirty="0"/>
          </a:p>
        </p:txBody>
      </p:sp>
      <p:sp>
        <p:nvSpPr>
          <p:cNvPr id="18" name="Text 16"/>
          <p:cNvSpPr txBox="1"/>
          <p:nvPr/>
        </p:nvSpPr>
        <p:spPr>
          <a:xfrm>
            <a:off x="762000" y="3137505"/>
            <a:ext cx="992338" cy="217170"/>
          </a:xfrm>
          <a:prstGeom prst="rect">
            <a:avLst/>
          </a:prstGeom>
          <a:noFill/>
          <a:ln/>
        </p:spPr>
        <p:txBody>
          <a:bodyPr wrap="none" lIns="0" tIns="0" rIns="0" bIns="0" rtlCol="0" anchor="t"/>
          <a:lstStyle/>
          <a:p>
            <a:pPr algn="l" indent="0" marL="0">
              <a:lnSpc>
                <a:spcPts val="171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MLP-3 head</a:t>
            </a:r>
            <a:endParaRPr lang="en-US" sz="1425" dirty="0"/>
          </a:p>
        </p:txBody>
      </p:sp>
      <p:sp>
        <p:nvSpPr>
          <p:cNvPr id="19" name="Text 17"/>
          <p:cNvSpPr txBox="1"/>
          <p:nvPr/>
        </p:nvSpPr>
        <p:spPr>
          <a:xfrm>
            <a:off x="2381250" y="3143220"/>
            <a:ext cx="233506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train a bigger, three-layer head</a:t>
            </a:r>
            <a:endParaRPr lang="en-US" sz="1350" dirty="0"/>
          </a:p>
        </p:txBody>
      </p:sp>
      <p:sp>
        <p:nvSpPr>
          <p:cNvPr id="20" name="Text 18"/>
          <p:cNvSpPr txBox="1"/>
          <p:nvPr/>
        </p:nvSpPr>
        <p:spPr>
          <a:xfrm>
            <a:off x="9116467" y="3143220"/>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62.8</a:t>
            </a:r>
            <a:endParaRPr lang="en-US" sz="1350" dirty="0"/>
          </a:p>
        </p:txBody>
      </p:sp>
      <p:sp>
        <p:nvSpPr>
          <p:cNvPr id="21" name="Text 19"/>
          <p:cNvSpPr txBox="1"/>
          <p:nvPr/>
        </p:nvSpPr>
        <p:spPr>
          <a:xfrm>
            <a:off x="10990362" y="3143220"/>
            <a:ext cx="514374"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1.45%</a:t>
            </a:r>
            <a:endParaRPr lang="en-US" sz="1350" dirty="0"/>
          </a:p>
        </p:txBody>
      </p:sp>
      <p:sp>
        <p:nvSpPr>
          <p:cNvPr id="22" name="Text 20"/>
          <p:cNvSpPr txBox="1"/>
          <p:nvPr/>
        </p:nvSpPr>
        <p:spPr>
          <a:xfrm>
            <a:off x="762000" y="3609945"/>
            <a:ext cx="3802547" cy="205740"/>
          </a:xfrm>
          <a:prstGeom prst="rect">
            <a:avLst/>
          </a:prstGeom>
          <a:noFill/>
          <a:ln/>
        </p:spPr>
        <p:txBody>
          <a:bodyPr wrap="none" lIns="0" tIns="0" rIns="0" bIns="0" rtlCol="0" anchor="t"/>
          <a:lstStyle/>
          <a:p>
            <a:pPr algn="l" indent="0" marL="0">
              <a:lnSpc>
                <a:spcPts val="162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Small parts in or beside the backbone are trained</a:t>
            </a:r>
            <a:endParaRPr lang="en-US" sz="1350" dirty="0"/>
          </a:p>
        </p:txBody>
      </p:sp>
      <p:sp>
        <p:nvSpPr>
          <p:cNvPr id="23" name="Text 21"/>
          <p:cNvSpPr txBox="1"/>
          <p:nvPr/>
        </p:nvSpPr>
        <p:spPr>
          <a:xfrm>
            <a:off x="762000" y="3937605"/>
            <a:ext cx="397204" cy="217170"/>
          </a:xfrm>
          <a:prstGeom prst="rect">
            <a:avLst/>
          </a:prstGeom>
          <a:noFill/>
          <a:ln/>
        </p:spPr>
        <p:txBody>
          <a:bodyPr wrap="none" lIns="0" tIns="0" rIns="0" bIns="0" rtlCol="0" anchor="t"/>
          <a:lstStyle/>
          <a:p>
            <a:pPr algn="l" indent="0" marL="0">
              <a:lnSpc>
                <a:spcPts val="171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Bias</a:t>
            </a:r>
            <a:endParaRPr lang="en-US" sz="1425" dirty="0"/>
          </a:p>
        </p:txBody>
      </p:sp>
      <p:sp>
        <p:nvSpPr>
          <p:cNvPr id="24" name="Text 22"/>
          <p:cNvSpPr txBox="1"/>
          <p:nvPr/>
        </p:nvSpPr>
        <p:spPr>
          <a:xfrm>
            <a:off x="2381250" y="3943320"/>
            <a:ext cx="2889337"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train only the bias terms of every layer</a:t>
            </a:r>
            <a:endParaRPr lang="en-US" sz="1350" dirty="0"/>
          </a:p>
        </p:txBody>
      </p:sp>
      <p:sp>
        <p:nvSpPr>
          <p:cNvPr id="25" name="Text 23"/>
          <p:cNvSpPr txBox="1"/>
          <p:nvPr/>
        </p:nvSpPr>
        <p:spPr>
          <a:xfrm>
            <a:off x="9528572" y="3943320"/>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71.0</a:t>
            </a:r>
            <a:endParaRPr lang="en-US" sz="1350" dirty="0"/>
          </a:p>
        </p:txBody>
      </p:sp>
      <p:sp>
        <p:nvSpPr>
          <p:cNvPr id="26" name="Text 24"/>
          <p:cNvSpPr txBox="1"/>
          <p:nvPr/>
        </p:nvSpPr>
        <p:spPr>
          <a:xfrm>
            <a:off x="10990362" y="3943320"/>
            <a:ext cx="514374"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0.21%</a:t>
            </a:r>
            <a:endParaRPr lang="en-US" sz="1350" dirty="0"/>
          </a:p>
        </p:txBody>
      </p:sp>
      <p:sp>
        <p:nvSpPr>
          <p:cNvPr id="27" name="Text 25"/>
          <p:cNvSpPr txBox="1"/>
          <p:nvPr/>
        </p:nvSpPr>
        <p:spPr>
          <a:xfrm>
            <a:off x="762000" y="4328130"/>
            <a:ext cx="698099" cy="217170"/>
          </a:xfrm>
          <a:prstGeom prst="rect">
            <a:avLst/>
          </a:prstGeom>
          <a:noFill/>
          <a:ln/>
        </p:spPr>
        <p:txBody>
          <a:bodyPr wrap="none" lIns="0" tIns="0" rIns="0" bIns="0" rtlCol="0" anchor="t"/>
          <a:lstStyle/>
          <a:p>
            <a:pPr algn="l" indent="0" marL="0">
              <a:lnSpc>
                <a:spcPts val="171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Adapter</a:t>
            </a:r>
            <a:endParaRPr lang="en-US" sz="1425" dirty="0"/>
          </a:p>
        </p:txBody>
      </p:sp>
      <p:sp>
        <p:nvSpPr>
          <p:cNvPr id="28" name="Text 26"/>
          <p:cNvSpPr txBox="1"/>
          <p:nvPr/>
        </p:nvSpPr>
        <p:spPr>
          <a:xfrm>
            <a:off x="2381250" y="4333845"/>
            <a:ext cx="3178004"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insert small trainable blocks in every layer</a:t>
            </a:r>
            <a:endParaRPr lang="en-US" sz="1350" dirty="0"/>
          </a:p>
        </p:txBody>
      </p:sp>
      <p:sp>
        <p:nvSpPr>
          <p:cNvPr id="29" name="Text 27"/>
          <p:cNvSpPr txBox="1"/>
          <p:nvPr/>
        </p:nvSpPr>
        <p:spPr>
          <a:xfrm>
            <a:off x="9310688" y="4333845"/>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66.7</a:t>
            </a:r>
            <a:endParaRPr lang="en-US" sz="1350" dirty="0"/>
          </a:p>
        </p:txBody>
      </p:sp>
      <p:sp>
        <p:nvSpPr>
          <p:cNvPr id="30" name="Text 28"/>
          <p:cNvSpPr txBox="1"/>
          <p:nvPr/>
        </p:nvSpPr>
        <p:spPr>
          <a:xfrm>
            <a:off x="10990362" y="4333845"/>
            <a:ext cx="514374"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0.36%</a:t>
            </a:r>
            <a:endParaRPr lang="en-US" sz="1350" dirty="0"/>
          </a:p>
        </p:txBody>
      </p:sp>
      <p:sp>
        <p:nvSpPr>
          <p:cNvPr id="31" name="Text 29"/>
          <p:cNvSpPr txBox="1"/>
          <p:nvPr/>
        </p:nvSpPr>
        <p:spPr>
          <a:xfrm>
            <a:off x="762000" y="4718655"/>
            <a:ext cx="782300" cy="217170"/>
          </a:xfrm>
          <a:prstGeom prst="rect">
            <a:avLst/>
          </a:prstGeom>
          <a:noFill/>
          <a:ln/>
        </p:spPr>
        <p:txBody>
          <a:bodyPr wrap="none" lIns="0" tIns="0" rIns="0" bIns="0" rtlCol="0" anchor="t"/>
          <a:lstStyle/>
          <a:p>
            <a:pPr algn="l" indent="0" marL="0">
              <a:lnSpc>
                <a:spcPts val="171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Sidetune</a:t>
            </a:r>
            <a:endParaRPr lang="en-US" sz="1425" dirty="0"/>
          </a:p>
        </p:txBody>
      </p:sp>
      <p:sp>
        <p:nvSpPr>
          <p:cNvPr id="32" name="Text 30"/>
          <p:cNvSpPr txBox="1"/>
          <p:nvPr/>
        </p:nvSpPr>
        <p:spPr>
          <a:xfrm>
            <a:off x="2381250" y="4724370"/>
            <a:ext cx="2948773"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train a small network beside the model</a:t>
            </a:r>
            <a:endParaRPr lang="en-US" sz="1350" dirty="0"/>
          </a:p>
        </p:txBody>
      </p:sp>
      <p:sp>
        <p:nvSpPr>
          <p:cNvPr id="33" name="Text 31"/>
          <p:cNvSpPr txBox="1"/>
          <p:nvPr/>
        </p:nvSpPr>
        <p:spPr>
          <a:xfrm>
            <a:off x="8829824" y="4724370"/>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57.0</a:t>
            </a:r>
            <a:endParaRPr lang="en-US" sz="1350" dirty="0"/>
          </a:p>
        </p:txBody>
      </p:sp>
      <p:sp>
        <p:nvSpPr>
          <p:cNvPr id="34" name="Text 32"/>
          <p:cNvSpPr txBox="1"/>
          <p:nvPr/>
        </p:nvSpPr>
        <p:spPr>
          <a:xfrm>
            <a:off x="10905083" y="4724370"/>
            <a:ext cx="603063"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10.09%</a:t>
            </a:r>
            <a:endParaRPr lang="en-US" sz="1350" dirty="0"/>
          </a:p>
        </p:txBody>
      </p:sp>
      <p:sp>
        <p:nvSpPr>
          <p:cNvPr id="35" name="Text 33"/>
          <p:cNvSpPr txBox="1"/>
          <p:nvPr/>
        </p:nvSpPr>
        <p:spPr>
          <a:xfrm>
            <a:off x="762000" y="5261818"/>
            <a:ext cx="9710857" cy="585788"/>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Bias came closest and even beat full fine-tuning on 8 of the 24 tasks, but on average no cheaper method reached it.</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VPT takes a third route: it leaves the model alone and changes the input.</a:t>
            </a:r>
            <a:endParaRPr lang="en-US" sz="1538" dirty="0"/>
          </a:p>
        </p:txBody>
      </p:sp>
      <p:sp>
        <p:nvSpPr>
          <p:cNvPr id="36" name="Text 34"/>
          <p:cNvSpPr txBox="1"/>
          <p:nvPr/>
        </p:nvSpPr>
        <p:spPr>
          <a:xfrm>
            <a:off x="762000" y="6296025"/>
            <a:ext cx="10757023"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Mean test accuracy over the paper's 24 tasks, ViT-B/16 (Jia et al. 2022, Table 1, mean of the four group averages). The right column is the share of weights trained for each task.</a:t>
            </a:r>
            <a:endParaRPr lang="en-US" sz="1125" dirty="0"/>
          </a:p>
        </p:txBody>
      </p:sp>
      <p:sp>
        <p:nvSpPr>
          <p:cNvPr id="37" name="Text 35"/>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4</a:t>
            </a:r>
            <a:endParaRPr lang="en-US" sz="1125"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5741182"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Where the word "prompt" comes from</a:t>
            </a:r>
            <a:endParaRPr lang="en-US" sz="2625" dirty="0"/>
          </a:p>
        </p:txBody>
      </p:sp>
      <p:sp>
        <p:nvSpPr>
          <p:cNvPr id="3" name="Text 1"/>
          <p:cNvSpPr txBox="1"/>
          <p:nvPr/>
        </p:nvSpPr>
        <p:spPr>
          <a:xfrm>
            <a:off x="762000" y="1349960"/>
            <a:ext cx="607088" cy="282892"/>
          </a:xfrm>
          <a:prstGeom prst="rect">
            <a:avLst/>
          </a:prstGeom>
          <a:noFill/>
          <a:ln/>
        </p:spPr>
        <p:txBody>
          <a:bodyPr wrap="none" lIns="0" tIns="0" rIns="0" bIns="0" rtlCol="0" anchor="t"/>
          <a:lstStyle/>
          <a:p>
            <a:pPr algn="l" indent="0" marL="0">
              <a:lnSpc>
                <a:spcPts val="2227"/>
              </a:lnSpc>
              <a:buNone/>
            </a:pPr>
            <a:r>
              <a:rPr lang="en-US" sz="2025" b="1" dirty="0">
                <a:solidFill>
                  <a:srgbClr val="1B1E22"/>
                </a:solidFill>
                <a:latin typeface="Source Sans 3 ExtraLight" pitchFamily="34" charset="0"/>
                <a:ea typeface="Source Sans 3 ExtraLight" pitchFamily="34" charset="-122"/>
                <a:cs typeface="Source Sans 3 ExtraLight" pitchFamily="34" charset="-120"/>
              </a:rPr>
              <a:t>2020</a:t>
            </a:r>
            <a:endParaRPr lang="en-US" sz="2025" dirty="0"/>
          </a:p>
        </p:txBody>
      </p:sp>
      <p:sp>
        <p:nvSpPr>
          <p:cNvPr id="4" name="Text 2"/>
          <p:cNvSpPr txBox="1"/>
          <p:nvPr/>
        </p:nvSpPr>
        <p:spPr>
          <a:xfrm>
            <a:off x="762000" y="1667024"/>
            <a:ext cx="418409" cy="157163"/>
          </a:xfrm>
          <a:prstGeom prst="rect">
            <a:avLst/>
          </a:prstGeom>
          <a:noFill/>
          <a:ln/>
        </p:spPr>
        <p:txBody>
          <a:bodyPr wrap="none" lIns="0" tIns="0" rIns="0" bIns="0" rtlCol="0" anchor="t"/>
          <a:lstStyle/>
          <a:p>
            <a:pPr algn="l" indent="0" marL="0">
              <a:lnSpc>
                <a:spcPts val="1238"/>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GPT-3</a:t>
            </a:r>
            <a:endParaRPr lang="en-US" sz="1125" dirty="0"/>
          </a:p>
        </p:txBody>
      </p:sp>
      <p:sp>
        <p:nvSpPr>
          <p:cNvPr id="5" name="Text 3"/>
          <p:cNvSpPr txBox="1"/>
          <p:nvPr/>
        </p:nvSpPr>
        <p:spPr>
          <a:xfrm>
            <a:off x="2162175" y="1497062"/>
            <a:ext cx="686026" cy="190500"/>
          </a:xfrm>
          <a:prstGeom prst="rect">
            <a:avLst/>
          </a:prstGeom>
          <a:noFill/>
          <a:ln/>
        </p:spPr>
        <p:txBody>
          <a:bodyPr wrap="none" lIns="0" tIns="0" rIns="0" bIns="0" rtlCol="0" anchor="t"/>
          <a:lstStyle/>
          <a:p>
            <a:pPr algn="l" indent="0" marL="0">
              <a:lnSpc>
                <a:spcPts val="150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Classify</a:t>
            </a:r>
            <a:endParaRPr lang="en-US" sz="1500" dirty="0"/>
          </a:p>
        </p:txBody>
      </p:sp>
      <p:sp>
        <p:nvSpPr>
          <p:cNvPr id="6" name="Text 4"/>
          <p:cNvSpPr txBox="1"/>
          <p:nvPr/>
        </p:nvSpPr>
        <p:spPr>
          <a:xfrm>
            <a:off x="3071664" y="1497062"/>
            <a:ext cx="330184" cy="190500"/>
          </a:xfrm>
          <a:prstGeom prst="rect">
            <a:avLst/>
          </a:prstGeom>
          <a:noFill/>
          <a:ln/>
        </p:spPr>
        <p:txBody>
          <a:bodyPr wrap="none" lIns="0" tIns="0" rIns="0" bIns="0" rtlCol="0" anchor="t"/>
          <a:lstStyle/>
          <a:p>
            <a:pPr algn="l" indent="0" marL="0">
              <a:lnSpc>
                <a:spcPts val="150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the</a:t>
            </a:r>
            <a:endParaRPr lang="en-US" sz="1500" dirty="0"/>
          </a:p>
        </p:txBody>
      </p:sp>
      <p:sp>
        <p:nvSpPr>
          <p:cNvPr id="7" name="Text 5"/>
          <p:cNvSpPr txBox="1"/>
          <p:nvPr/>
        </p:nvSpPr>
        <p:spPr>
          <a:xfrm>
            <a:off x="3638996" y="1497062"/>
            <a:ext cx="952714" cy="190500"/>
          </a:xfrm>
          <a:prstGeom prst="rect">
            <a:avLst/>
          </a:prstGeom>
          <a:noFill/>
          <a:ln/>
        </p:spPr>
        <p:txBody>
          <a:bodyPr wrap="none" lIns="0" tIns="0" rIns="0" bIns="0" rtlCol="0" anchor="t"/>
          <a:lstStyle/>
          <a:p>
            <a:pPr algn="l" indent="0" marL="0">
              <a:lnSpc>
                <a:spcPts val="150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sentiment:</a:t>
            </a:r>
            <a:endParaRPr lang="en-US" sz="1500" dirty="0"/>
          </a:p>
        </p:txBody>
      </p:sp>
      <p:sp>
        <p:nvSpPr>
          <p:cNvPr id="8" name="Text 6"/>
          <p:cNvSpPr txBox="1"/>
          <p:nvPr/>
        </p:nvSpPr>
        <p:spPr>
          <a:xfrm>
            <a:off x="2038350" y="1911400"/>
            <a:ext cx="1934027" cy="171450"/>
          </a:xfrm>
          <a:prstGeom prst="rect">
            <a:avLst/>
          </a:prstGeom>
          <a:noFill/>
          <a:ln/>
        </p:spPr>
        <p:txBody>
          <a:bodyPr wrap="none" lIns="0" tIns="0" rIns="0" bIns="0" rtlCol="0" anchor="t"/>
          <a:lstStyle/>
          <a:p>
            <a:pPr algn="l" indent="0" marL="0">
              <a:lnSpc>
                <a:spcPts val="1350"/>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prompt: words a person chose</a:t>
            </a:r>
            <a:endParaRPr lang="en-US" sz="1125" dirty="0"/>
          </a:p>
        </p:txBody>
      </p:sp>
      <p:sp>
        <p:nvSpPr>
          <p:cNvPr id="9" name="Text 7"/>
          <p:cNvSpPr txBox="1"/>
          <p:nvPr/>
        </p:nvSpPr>
        <p:spPr>
          <a:xfrm>
            <a:off x="4981575" y="1497062"/>
            <a:ext cx="330184" cy="190500"/>
          </a:xfrm>
          <a:prstGeom prst="rect">
            <a:avLst/>
          </a:prstGeom>
          <a:noFill/>
          <a:ln/>
        </p:spPr>
        <p:txBody>
          <a:bodyPr wrap="none" lIns="0" tIns="0" rIns="0" bIns="0" rtlCol="0" anchor="t"/>
          <a:lstStyle/>
          <a:p>
            <a:pPr algn="l" indent="0" marL="0">
              <a:lnSpc>
                <a:spcPts val="150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the</a:t>
            </a:r>
            <a:endParaRPr lang="en-US" sz="1500" dirty="0"/>
          </a:p>
        </p:txBody>
      </p:sp>
      <p:sp>
        <p:nvSpPr>
          <p:cNvPr id="10" name="Text 8"/>
          <p:cNvSpPr txBox="1"/>
          <p:nvPr/>
        </p:nvSpPr>
        <p:spPr>
          <a:xfrm>
            <a:off x="5548908" y="1497062"/>
            <a:ext cx="378785" cy="190500"/>
          </a:xfrm>
          <a:prstGeom prst="rect">
            <a:avLst/>
          </a:prstGeom>
          <a:noFill/>
          <a:ln/>
        </p:spPr>
        <p:txBody>
          <a:bodyPr wrap="none" lIns="0" tIns="0" rIns="0" bIns="0" rtlCol="0" anchor="t"/>
          <a:lstStyle/>
          <a:p>
            <a:pPr algn="l" indent="0" marL="0">
              <a:lnSpc>
                <a:spcPts val="150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film</a:t>
            </a:r>
            <a:endParaRPr lang="en-US" sz="1500" dirty="0"/>
          </a:p>
        </p:txBody>
      </p:sp>
      <p:sp>
        <p:nvSpPr>
          <p:cNvPr id="11" name="Text 9"/>
          <p:cNvSpPr txBox="1"/>
          <p:nvPr/>
        </p:nvSpPr>
        <p:spPr>
          <a:xfrm>
            <a:off x="6162973" y="1497062"/>
            <a:ext cx="380488" cy="190500"/>
          </a:xfrm>
          <a:prstGeom prst="rect">
            <a:avLst/>
          </a:prstGeom>
          <a:noFill/>
          <a:ln/>
        </p:spPr>
        <p:txBody>
          <a:bodyPr wrap="none" lIns="0" tIns="0" rIns="0" bIns="0" rtlCol="0" anchor="t"/>
          <a:lstStyle/>
          <a:p>
            <a:pPr algn="l" indent="0" marL="0">
              <a:lnSpc>
                <a:spcPts val="150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was</a:t>
            </a:r>
            <a:endParaRPr lang="en-US" sz="1500" dirty="0"/>
          </a:p>
        </p:txBody>
      </p:sp>
      <p:sp>
        <p:nvSpPr>
          <p:cNvPr id="12" name="Text 10"/>
          <p:cNvSpPr txBox="1"/>
          <p:nvPr/>
        </p:nvSpPr>
        <p:spPr>
          <a:xfrm>
            <a:off x="6778675" y="1497062"/>
            <a:ext cx="483418" cy="190500"/>
          </a:xfrm>
          <a:prstGeom prst="rect">
            <a:avLst/>
          </a:prstGeom>
          <a:noFill/>
          <a:ln/>
        </p:spPr>
        <p:txBody>
          <a:bodyPr wrap="none" lIns="0" tIns="0" rIns="0" bIns="0" rtlCol="0" anchor="t"/>
          <a:lstStyle/>
          <a:p>
            <a:pPr algn="l" indent="0" marL="0">
              <a:lnSpc>
                <a:spcPts val="150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great</a:t>
            </a:r>
            <a:endParaRPr lang="en-US" sz="1500" dirty="0"/>
          </a:p>
        </p:txBody>
      </p:sp>
      <p:sp>
        <p:nvSpPr>
          <p:cNvPr id="13" name="Text 11"/>
          <p:cNvSpPr txBox="1"/>
          <p:nvPr/>
        </p:nvSpPr>
        <p:spPr>
          <a:xfrm>
            <a:off x="4857750" y="1911400"/>
            <a:ext cx="388691" cy="171450"/>
          </a:xfrm>
          <a:prstGeom prst="rect">
            <a:avLst/>
          </a:prstGeom>
          <a:noFill/>
          <a:ln/>
        </p:spPr>
        <p:txBody>
          <a:bodyPr wrap="none" lIns="0" tIns="0" rIns="0" bIns="0" rtlCol="0" anchor="t"/>
          <a:lstStyle/>
          <a:p>
            <a:pPr algn="l" indent="0" marL="0">
              <a:lnSpc>
                <a:spcPts val="1350"/>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input</a:t>
            </a:r>
            <a:endParaRPr lang="en-US" sz="1125" dirty="0"/>
          </a:p>
        </p:txBody>
      </p:sp>
      <p:sp>
        <p:nvSpPr>
          <p:cNvPr id="14" name="Text 12"/>
          <p:cNvSpPr txBox="1"/>
          <p:nvPr/>
        </p:nvSpPr>
        <p:spPr>
          <a:xfrm>
            <a:off x="7415355" y="1459915"/>
            <a:ext cx="327434" cy="274320"/>
          </a:xfrm>
          <a:prstGeom prst="rect">
            <a:avLst/>
          </a:prstGeom>
          <a:noFill/>
          <a:ln/>
        </p:spPr>
        <p:txBody>
          <a:bodyPr wrap="none" lIns="0" tIns="0" rIns="0" bIns="0" rtlCol="0" anchor="t"/>
          <a:lstStyle/>
          <a:p>
            <a:pPr algn="ctr" indent="0" marL="0">
              <a:lnSpc>
                <a:spcPts val="2160"/>
              </a:lnSpc>
              <a:buNone/>
            </a:pPr>
            <a:r>
              <a:rPr lang="en-US" sz="1800" dirty="0">
                <a:solidFill>
                  <a:srgbClr val="777E86"/>
                </a:solidFill>
                <a:latin typeface="Segoe UI" pitchFamily="34" charset="0"/>
                <a:ea typeface="Segoe UI" pitchFamily="34" charset="-122"/>
                <a:cs typeface="Segoe UI" pitchFamily="34" charset="-120"/>
              </a:rPr>
              <a:t>→</a:t>
            </a:r>
            <a:endParaRPr lang="en-US" sz="1800" dirty="0"/>
          </a:p>
        </p:txBody>
      </p:sp>
      <p:sp>
        <p:nvSpPr>
          <p:cNvPr id="15" name="Text 13"/>
          <p:cNvSpPr txBox="1"/>
          <p:nvPr/>
        </p:nvSpPr>
        <p:spPr>
          <a:xfrm>
            <a:off x="7903476" y="1475631"/>
            <a:ext cx="1979944" cy="226219"/>
          </a:xfrm>
          <a:prstGeom prst="rect">
            <a:avLst/>
          </a:prstGeom>
          <a:noFill/>
          <a:ln/>
        </p:spPr>
        <p:txBody>
          <a:bodyPr wrap="none" lIns="0" tIns="0" rIns="0" bIns="0" rtlCol="0" anchor="t"/>
          <a:lstStyle/>
          <a:p>
            <a:pPr algn="ctr" indent="0" marL="0">
              <a:lnSpc>
                <a:spcPts val="1781"/>
              </a:lnSpc>
              <a:buNone/>
            </a:pPr>
            <a:r>
              <a:rPr lang="en-US" sz="1425" dirty="0">
                <a:solidFill>
                  <a:srgbClr val="FFFFFF"/>
                </a:solidFill>
                <a:latin typeface="Source Sans 3 ExtraLight" pitchFamily="34" charset="0"/>
                <a:ea typeface="Source Sans 3 ExtraLight" pitchFamily="34" charset="-122"/>
                <a:cs typeface="Source Sans 3 ExtraLight" pitchFamily="34" charset="-120"/>
              </a:rPr>
              <a:t>frozen language model</a:t>
            </a:r>
            <a:endParaRPr lang="en-US" sz="1425" dirty="0"/>
          </a:p>
        </p:txBody>
      </p:sp>
      <p:sp>
        <p:nvSpPr>
          <p:cNvPr id="16" name="Text 14"/>
          <p:cNvSpPr txBox="1"/>
          <p:nvPr/>
        </p:nvSpPr>
        <p:spPr>
          <a:xfrm>
            <a:off x="10044255" y="1459915"/>
            <a:ext cx="327434" cy="274320"/>
          </a:xfrm>
          <a:prstGeom prst="rect">
            <a:avLst/>
          </a:prstGeom>
          <a:noFill/>
          <a:ln/>
        </p:spPr>
        <p:txBody>
          <a:bodyPr wrap="none" lIns="0" tIns="0" rIns="0" bIns="0" rtlCol="0" anchor="t"/>
          <a:lstStyle/>
          <a:p>
            <a:pPr algn="ctr" indent="0" marL="0">
              <a:lnSpc>
                <a:spcPts val="2160"/>
              </a:lnSpc>
              <a:buNone/>
            </a:pPr>
            <a:r>
              <a:rPr lang="en-US" sz="1800" dirty="0">
                <a:solidFill>
                  <a:srgbClr val="777E86"/>
                </a:solidFill>
                <a:latin typeface="Segoe UI" pitchFamily="34" charset="0"/>
                <a:ea typeface="Segoe UI" pitchFamily="34" charset="-122"/>
                <a:cs typeface="Segoe UI" pitchFamily="34" charset="-120"/>
              </a:rPr>
              <a:t>→</a:t>
            </a:r>
            <a:endParaRPr lang="en-US" sz="1800" dirty="0"/>
          </a:p>
        </p:txBody>
      </p:sp>
      <p:sp>
        <p:nvSpPr>
          <p:cNvPr id="17" name="Text 15"/>
          <p:cNvSpPr txBox="1"/>
          <p:nvPr/>
        </p:nvSpPr>
        <p:spPr>
          <a:xfrm>
            <a:off x="10598497" y="1497062"/>
            <a:ext cx="712029" cy="190500"/>
          </a:xfrm>
          <a:prstGeom prst="rect">
            <a:avLst/>
          </a:prstGeom>
          <a:noFill/>
          <a:ln/>
        </p:spPr>
        <p:txBody>
          <a:bodyPr wrap="none" lIns="0" tIns="0" rIns="0" bIns="0" rtlCol="0" anchor="t"/>
          <a:lstStyle/>
          <a:p>
            <a:pPr algn="l" indent="0" marL="0">
              <a:lnSpc>
                <a:spcPts val="150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positive</a:t>
            </a:r>
            <a:endParaRPr lang="en-US" sz="1500" dirty="0"/>
          </a:p>
        </p:txBody>
      </p:sp>
      <p:sp>
        <p:nvSpPr>
          <p:cNvPr id="18" name="Text 16"/>
          <p:cNvSpPr txBox="1"/>
          <p:nvPr/>
        </p:nvSpPr>
        <p:spPr>
          <a:xfrm>
            <a:off x="762000" y="2585829"/>
            <a:ext cx="607088" cy="282892"/>
          </a:xfrm>
          <a:prstGeom prst="rect">
            <a:avLst/>
          </a:prstGeom>
          <a:noFill/>
          <a:ln/>
        </p:spPr>
        <p:txBody>
          <a:bodyPr wrap="none" lIns="0" tIns="0" rIns="0" bIns="0" rtlCol="0" anchor="t"/>
          <a:lstStyle/>
          <a:p>
            <a:pPr algn="l" indent="0" marL="0">
              <a:lnSpc>
                <a:spcPts val="2227"/>
              </a:lnSpc>
              <a:buNone/>
            </a:pPr>
            <a:r>
              <a:rPr lang="en-US" sz="2025" b="1" dirty="0">
                <a:solidFill>
                  <a:srgbClr val="1B1E22"/>
                </a:solidFill>
                <a:latin typeface="Source Sans 3 ExtraLight" pitchFamily="34" charset="0"/>
                <a:ea typeface="Source Sans 3 ExtraLight" pitchFamily="34" charset="-122"/>
                <a:cs typeface="Source Sans 3 ExtraLight" pitchFamily="34" charset="-120"/>
              </a:rPr>
              <a:t>2021</a:t>
            </a:r>
            <a:endParaRPr lang="en-US" sz="2025" dirty="0"/>
          </a:p>
        </p:txBody>
      </p:sp>
      <p:sp>
        <p:nvSpPr>
          <p:cNvPr id="19" name="Text 17"/>
          <p:cNvSpPr txBox="1"/>
          <p:nvPr/>
        </p:nvSpPr>
        <p:spPr>
          <a:xfrm>
            <a:off x="762000" y="2902893"/>
            <a:ext cx="960144" cy="157163"/>
          </a:xfrm>
          <a:prstGeom prst="rect">
            <a:avLst/>
          </a:prstGeom>
          <a:noFill/>
          <a:ln/>
        </p:spPr>
        <p:txBody>
          <a:bodyPr wrap="none" lIns="0" tIns="0" rIns="0" bIns="0" rtlCol="0" anchor="t"/>
          <a:lstStyle/>
          <a:p>
            <a:pPr algn="l" indent="0" marL="0">
              <a:lnSpc>
                <a:spcPts val="1238"/>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Prompt tuning</a:t>
            </a:r>
            <a:endParaRPr lang="en-US" sz="1125" dirty="0"/>
          </a:p>
        </p:txBody>
      </p:sp>
      <p:sp>
        <p:nvSpPr>
          <p:cNvPr id="20" name="Text 18"/>
          <p:cNvSpPr txBox="1"/>
          <p:nvPr/>
        </p:nvSpPr>
        <p:spPr>
          <a:xfrm>
            <a:off x="2038350" y="3147268"/>
            <a:ext cx="2251019" cy="171450"/>
          </a:xfrm>
          <a:prstGeom prst="rect">
            <a:avLst/>
          </a:prstGeom>
          <a:noFill/>
          <a:ln/>
        </p:spPr>
        <p:txBody>
          <a:bodyPr wrap="none" lIns="0" tIns="0" rIns="0" bIns="0" rtlCol="0" anchor="t"/>
          <a:lstStyle/>
          <a:p>
            <a:pPr algn="l" indent="0" marL="0">
              <a:lnSpc>
                <a:spcPts val="1350"/>
              </a:lnSpc>
              <a:buNone/>
            </a:pPr>
            <a:r>
              <a:rPr lang="en-US" sz="1125" b="1" dirty="0">
                <a:solidFill>
                  <a:srgbClr val="C4432C"/>
                </a:solidFill>
                <a:latin typeface="Source Sans 3 ExtraLight" pitchFamily="34" charset="0"/>
                <a:ea typeface="Source Sans 3 ExtraLight" pitchFamily="34" charset="-122"/>
                <a:cs typeface="Source Sans 3 ExtraLight" pitchFamily="34" charset="-120"/>
              </a:rPr>
              <a:t>prompt: learned vectors, no words</a:t>
            </a:r>
            <a:endParaRPr lang="en-US" sz="1125" dirty="0"/>
          </a:p>
        </p:txBody>
      </p:sp>
      <p:sp>
        <p:nvSpPr>
          <p:cNvPr id="21" name="Text 19"/>
          <p:cNvSpPr txBox="1"/>
          <p:nvPr/>
        </p:nvSpPr>
        <p:spPr>
          <a:xfrm>
            <a:off x="4981575" y="2732931"/>
            <a:ext cx="330184" cy="190500"/>
          </a:xfrm>
          <a:prstGeom prst="rect">
            <a:avLst/>
          </a:prstGeom>
          <a:noFill/>
          <a:ln/>
        </p:spPr>
        <p:txBody>
          <a:bodyPr wrap="none" lIns="0" tIns="0" rIns="0" bIns="0" rtlCol="0" anchor="t"/>
          <a:lstStyle/>
          <a:p>
            <a:pPr algn="l" indent="0" marL="0">
              <a:lnSpc>
                <a:spcPts val="150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the</a:t>
            </a:r>
            <a:endParaRPr lang="en-US" sz="1500" dirty="0"/>
          </a:p>
        </p:txBody>
      </p:sp>
      <p:sp>
        <p:nvSpPr>
          <p:cNvPr id="22" name="Text 20"/>
          <p:cNvSpPr txBox="1"/>
          <p:nvPr/>
        </p:nvSpPr>
        <p:spPr>
          <a:xfrm>
            <a:off x="5548908" y="2732931"/>
            <a:ext cx="378785" cy="190500"/>
          </a:xfrm>
          <a:prstGeom prst="rect">
            <a:avLst/>
          </a:prstGeom>
          <a:noFill/>
          <a:ln/>
        </p:spPr>
        <p:txBody>
          <a:bodyPr wrap="none" lIns="0" tIns="0" rIns="0" bIns="0" rtlCol="0" anchor="t"/>
          <a:lstStyle/>
          <a:p>
            <a:pPr algn="l" indent="0" marL="0">
              <a:lnSpc>
                <a:spcPts val="150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film</a:t>
            </a:r>
            <a:endParaRPr lang="en-US" sz="1500" dirty="0"/>
          </a:p>
        </p:txBody>
      </p:sp>
      <p:sp>
        <p:nvSpPr>
          <p:cNvPr id="23" name="Text 21"/>
          <p:cNvSpPr txBox="1"/>
          <p:nvPr/>
        </p:nvSpPr>
        <p:spPr>
          <a:xfrm>
            <a:off x="6162973" y="2732931"/>
            <a:ext cx="380488" cy="190500"/>
          </a:xfrm>
          <a:prstGeom prst="rect">
            <a:avLst/>
          </a:prstGeom>
          <a:noFill/>
          <a:ln/>
        </p:spPr>
        <p:txBody>
          <a:bodyPr wrap="none" lIns="0" tIns="0" rIns="0" bIns="0" rtlCol="0" anchor="t"/>
          <a:lstStyle/>
          <a:p>
            <a:pPr algn="l" indent="0" marL="0">
              <a:lnSpc>
                <a:spcPts val="150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was</a:t>
            </a:r>
            <a:endParaRPr lang="en-US" sz="1500" dirty="0"/>
          </a:p>
        </p:txBody>
      </p:sp>
      <p:sp>
        <p:nvSpPr>
          <p:cNvPr id="24" name="Text 22"/>
          <p:cNvSpPr txBox="1"/>
          <p:nvPr/>
        </p:nvSpPr>
        <p:spPr>
          <a:xfrm>
            <a:off x="6778675" y="2732931"/>
            <a:ext cx="483418" cy="190500"/>
          </a:xfrm>
          <a:prstGeom prst="rect">
            <a:avLst/>
          </a:prstGeom>
          <a:noFill/>
          <a:ln/>
        </p:spPr>
        <p:txBody>
          <a:bodyPr wrap="none" lIns="0" tIns="0" rIns="0" bIns="0" rtlCol="0" anchor="t"/>
          <a:lstStyle/>
          <a:p>
            <a:pPr algn="l" indent="0" marL="0">
              <a:lnSpc>
                <a:spcPts val="150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great</a:t>
            </a:r>
            <a:endParaRPr lang="en-US" sz="1500" dirty="0"/>
          </a:p>
        </p:txBody>
      </p:sp>
      <p:sp>
        <p:nvSpPr>
          <p:cNvPr id="25" name="Text 23"/>
          <p:cNvSpPr txBox="1"/>
          <p:nvPr/>
        </p:nvSpPr>
        <p:spPr>
          <a:xfrm>
            <a:off x="4857750" y="3147268"/>
            <a:ext cx="388691" cy="171450"/>
          </a:xfrm>
          <a:prstGeom prst="rect">
            <a:avLst/>
          </a:prstGeom>
          <a:noFill/>
          <a:ln/>
        </p:spPr>
        <p:txBody>
          <a:bodyPr wrap="none" lIns="0" tIns="0" rIns="0" bIns="0" rtlCol="0" anchor="t"/>
          <a:lstStyle/>
          <a:p>
            <a:pPr algn="l" indent="0" marL="0">
              <a:lnSpc>
                <a:spcPts val="1350"/>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input</a:t>
            </a:r>
            <a:endParaRPr lang="en-US" sz="1125" dirty="0"/>
          </a:p>
        </p:txBody>
      </p:sp>
      <p:sp>
        <p:nvSpPr>
          <p:cNvPr id="26" name="Text 24"/>
          <p:cNvSpPr txBox="1"/>
          <p:nvPr/>
        </p:nvSpPr>
        <p:spPr>
          <a:xfrm>
            <a:off x="7415355" y="2695783"/>
            <a:ext cx="327434" cy="274320"/>
          </a:xfrm>
          <a:prstGeom prst="rect">
            <a:avLst/>
          </a:prstGeom>
          <a:noFill/>
          <a:ln/>
        </p:spPr>
        <p:txBody>
          <a:bodyPr wrap="none" lIns="0" tIns="0" rIns="0" bIns="0" rtlCol="0" anchor="t"/>
          <a:lstStyle/>
          <a:p>
            <a:pPr algn="ctr" indent="0" marL="0">
              <a:lnSpc>
                <a:spcPts val="2160"/>
              </a:lnSpc>
              <a:buNone/>
            </a:pPr>
            <a:r>
              <a:rPr lang="en-US" sz="1800" dirty="0">
                <a:solidFill>
                  <a:srgbClr val="777E86"/>
                </a:solidFill>
                <a:latin typeface="Segoe UI" pitchFamily="34" charset="0"/>
                <a:ea typeface="Segoe UI" pitchFamily="34" charset="-122"/>
                <a:cs typeface="Segoe UI" pitchFamily="34" charset="-120"/>
              </a:rPr>
              <a:t>→</a:t>
            </a:r>
            <a:endParaRPr lang="en-US" sz="1800" dirty="0"/>
          </a:p>
        </p:txBody>
      </p:sp>
      <p:sp>
        <p:nvSpPr>
          <p:cNvPr id="27" name="Text 25"/>
          <p:cNvSpPr txBox="1"/>
          <p:nvPr/>
        </p:nvSpPr>
        <p:spPr>
          <a:xfrm>
            <a:off x="7903476" y="2711500"/>
            <a:ext cx="1979944" cy="226219"/>
          </a:xfrm>
          <a:prstGeom prst="rect">
            <a:avLst/>
          </a:prstGeom>
          <a:noFill/>
          <a:ln/>
        </p:spPr>
        <p:txBody>
          <a:bodyPr wrap="none" lIns="0" tIns="0" rIns="0" bIns="0" rtlCol="0" anchor="t"/>
          <a:lstStyle/>
          <a:p>
            <a:pPr algn="ctr" indent="0" marL="0">
              <a:lnSpc>
                <a:spcPts val="1781"/>
              </a:lnSpc>
              <a:buNone/>
            </a:pPr>
            <a:r>
              <a:rPr lang="en-US" sz="1425" dirty="0">
                <a:solidFill>
                  <a:srgbClr val="FFFFFF"/>
                </a:solidFill>
                <a:latin typeface="Source Sans 3 ExtraLight" pitchFamily="34" charset="0"/>
                <a:ea typeface="Source Sans 3 ExtraLight" pitchFamily="34" charset="-122"/>
                <a:cs typeface="Source Sans 3 ExtraLight" pitchFamily="34" charset="-120"/>
              </a:rPr>
              <a:t>frozen language model</a:t>
            </a:r>
            <a:endParaRPr lang="en-US" sz="1425" dirty="0"/>
          </a:p>
        </p:txBody>
      </p:sp>
      <p:sp>
        <p:nvSpPr>
          <p:cNvPr id="28" name="Text 26"/>
          <p:cNvSpPr txBox="1"/>
          <p:nvPr/>
        </p:nvSpPr>
        <p:spPr>
          <a:xfrm>
            <a:off x="10044255" y="2695783"/>
            <a:ext cx="327434" cy="274320"/>
          </a:xfrm>
          <a:prstGeom prst="rect">
            <a:avLst/>
          </a:prstGeom>
          <a:noFill/>
          <a:ln/>
        </p:spPr>
        <p:txBody>
          <a:bodyPr wrap="none" lIns="0" tIns="0" rIns="0" bIns="0" rtlCol="0" anchor="t"/>
          <a:lstStyle/>
          <a:p>
            <a:pPr algn="ctr" indent="0" marL="0">
              <a:lnSpc>
                <a:spcPts val="2160"/>
              </a:lnSpc>
              <a:buNone/>
            </a:pPr>
            <a:r>
              <a:rPr lang="en-US" sz="1800" dirty="0">
                <a:solidFill>
                  <a:srgbClr val="777E86"/>
                </a:solidFill>
                <a:latin typeface="Segoe UI" pitchFamily="34" charset="0"/>
                <a:ea typeface="Segoe UI" pitchFamily="34" charset="-122"/>
                <a:cs typeface="Segoe UI" pitchFamily="34" charset="-120"/>
              </a:rPr>
              <a:t>→</a:t>
            </a:r>
            <a:endParaRPr lang="en-US" sz="1800" dirty="0"/>
          </a:p>
        </p:txBody>
      </p:sp>
      <p:sp>
        <p:nvSpPr>
          <p:cNvPr id="29" name="Text 27"/>
          <p:cNvSpPr txBox="1"/>
          <p:nvPr/>
        </p:nvSpPr>
        <p:spPr>
          <a:xfrm>
            <a:off x="10598497" y="2732931"/>
            <a:ext cx="712029" cy="190500"/>
          </a:xfrm>
          <a:prstGeom prst="rect">
            <a:avLst/>
          </a:prstGeom>
          <a:noFill/>
          <a:ln/>
        </p:spPr>
        <p:txBody>
          <a:bodyPr wrap="none" lIns="0" tIns="0" rIns="0" bIns="0" rtlCol="0" anchor="t"/>
          <a:lstStyle/>
          <a:p>
            <a:pPr algn="l" indent="0" marL="0">
              <a:lnSpc>
                <a:spcPts val="150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positive</a:t>
            </a:r>
            <a:endParaRPr lang="en-US" sz="1500" dirty="0"/>
          </a:p>
        </p:txBody>
      </p:sp>
      <p:sp>
        <p:nvSpPr>
          <p:cNvPr id="30" name="Text 28"/>
          <p:cNvSpPr txBox="1"/>
          <p:nvPr/>
        </p:nvSpPr>
        <p:spPr>
          <a:xfrm>
            <a:off x="762000" y="3866406"/>
            <a:ext cx="5304699" cy="1464469"/>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In 2020, a prompt was text. GPT-3, a frozen model with 175</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billion weights, was only trained to continue text, yet it does a</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new task when you type a description of the task in front of</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the input. Not a single weight changes. But words are discrete,</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so the only way to improve a prompt is trial and error.</a:t>
            </a:r>
            <a:endParaRPr lang="en-US" sz="1538" dirty="0"/>
          </a:p>
        </p:txBody>
      </p:sp>
      <p:sp>
        <p:nvSpPr>
          <p:cNvPr id="31" name="Text 29"/>
          <p:cNvSpPr txBox="1"/>
          <p:nvPr/>
        </p:nvSpPr>
        <p:spPr>
          <a:xfrm>
            <a:off x="6362700" y="3866406"/>
            <a:ext cx="5227463" cy="1464469"/>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In 2021, prompt tuning (Lester et al.) replaced the words with</a:t>
            </a:r>
            <a:br/>
            <a:pPr algn="l" indent="0" marL="0">
              <a:lnSpc>
                <a:spcPts val="2306"/>
              </a:lnSpc>
              <a:buNone/>
            </a:pPr>
            <a:r>
              <a:rPr lang="en-US" sz="1538" b="1" dirty="0">
                <a:solidFill>
                  <a:srgbClr val="C4432C"/>
                </a:solidFill>
                <a:latin typeface="Source Sans 3 ExtraLight" pitchFamily="34" charset="0"/>
                <a:ea typeface="Source Sans 3 ExtraLight" pitchFamily="34" charset="-122"/>
                <a:cs typeface="Source Sans 3 ExtraLight" pitchFamily="34" charset="-120"/>
              </a:rPr>
              <a:t>learned vectors</a:t>
            </a: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 that correspond to no word. They are trained</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by gradient descent on the task's examples while the model</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stays frozen, and they are all you store per task. Prefix-tuning</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(Li &amp; Liang) does the same at every layer.</a:t>
            </a:r>
            <a:endParaRPr lang="en-US" sz="1538" dirty="0"/>
          </a:p>
        </p:txBody>
      </p:sp>
      <p:sp>
        <p:nvSpPr>
          <p:cNvPr id="32" name="Text 30"/>
          <p:cNvSpPr txBox="1"/>
          <p:nvPr/>
        </p:nvSpPr>
        <p:spPr>
          <a:xfrm>
            <a:off x="762000" y="6296025"/>
            <a:ext cx="9028581"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The sentiment example is illustrative. Brown et al. 2020 (GPT-3); Lester, Al-Rfou, Constant 2021 (prompt tuning, T5); Li &amp; Liang 2021 (prefix-tuning).</a:t>
            </a:r>
            <a:endParaRPr lang="en-US" sz="1125" dirty="0"/>
          </a:p>
        </p:txBody>
      </p:sp>
      <p:sp>
        <p:nvSpPr>
          <p:cNvPr id="33" name="Text 31"/>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5</a:t>
            </a:r>
            <a:endParaRPr lang="en-US" sz="1125"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6258461"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How a Vision Transformer reads an image</a:t>
            </a:r>
            <a:endParaRPr lang="en-US" sz="2625" dirty="0"/>
          </a:p>
        </p:txBody>
      </p:sp>
      <p:sp>
        <p:nvSpPr>
          <p:cNvPr id="3" name="Text 1"/>
          <p:cNvSpPr txBox="1"/>
          <p:nvPr/>
        </p:nvSpPr>
        <p:spPr>
          <a:xfrm>
            <a:off x="762000" y="4728418"/>
            <a:ext cx="10585835" cy="878681"/>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A fixed grid cuts the image into 196 patches of 16 × 16 pixels, and each patch, read row by row, becomes a vector of 768</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numbers. One extra vector, [CLS], goes in front to collect a summary of the whole image: the 12 layers mix all 197 vectors, and</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the head reads only [CLS] to name the class.</a:t>
            </a:r>
            <a:endParaRPr lang="en-US" sz="1538" dirty="0"/>
          </a:p>
        </p:txBody>
      </p:sp>
      <p:sp>
        <p:nvSpPr>
          <p:cNvPr id="4" name="Text 2"/>
          <p:cNvSpPr txBox="1"/>
          <p:nvPr/>
        </p:nvSpPr>
        <p:spPr>
          <a:xfrm>
            <a:off x="981075" y="5797600"/>
            <a:ext cx="7480304" cy="321469"/>
          </a:xfrm>
          <a:prstGeom prst="rect">
            <a:avLst/>
          </a:prstGeom>
          <a:noFill/>
          <a:ln/>
        </p:spPr>
        <p:txBody>
          <a:bodyPr wrap="none" lIns="0" tIns="0" rIns="0" bIns="0" rtlCol="0" anchor="t"/>
          <a:lstStyle/>
          <a:p>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The layers only see a sequence of vectors, so we can add a few more.</a:t>
            </a:r>
            <a:endParaRPr lang="en-US" sz="1875" dirty="0"/>
          </a:p>
        </p:txBody>
      </p:sp>
      <p:sp>
        <p:nvSpPr>
          <p:cNvPr id="5" name="Text 3"/>
          <p:cNvSpPr txBox="1"/>
          <p:nvPr/>
        </p:nvSpPr>
        <p:spPr>
          <a:xfrm>
            <a:off x="762000" y="6296025"/>
            <a:ext cx="9287994"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ViT-B/16: 12 layers, vectors of 768 numbers, 85.8 million weights. Dosovitskiy et al., ICLR 2021. Image: a melanoma from DermaMNIST, 224 × 224 pixels.</a:t>
            </a:r>
            <a:endParaRPr lang="en-US" sz="1125" dirty="0"/>
          </a:p>
        </p:txBody>
      </p:sp>
      <p:sp>
        <p:nvSpPr>
          <p:cNvPr id="6" name="Text 4"/>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6</a:t>
            </a:r>
            <a:endParaRPr lang="en-US" sz="1125"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8583430"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A visual prompt is the same idea applied to image patches</a:t>
            </a:r>
            <a:endParaRPr lang="en-US" sz="2625" dirty="0"/>
          </a:p>
        </p:txBody>
      </p:sp>
      <p:sp>
        <p:nvSpPr>
          <p:cNvPr id="3" name="Text 1"/>
          <p:cNvSpPr txBox="1"/>
          <p:nvPr/>
        </p:nvSpPr>
        <p:spPr>
          <a:xfrm>
            <a:off x="762000" y="1258818"/>
            <a:ext cx="1090005" cy="251460"/>
          </a:xfrm>
          <a:prstGeom prst="rect">
            <a:avLst/>
          </a:prstGeom>
          <a:noFill/>
          <a:ln/>
        </p:spPr>
        <p:txBody>
          <a:bodyPr wrap="none" lIns="0" tIns="0" rIns="0" bIns="0" rtlCol="0" anchor="t"/>
          <a:lstStyle/>
          <a:p>
            <a:pPr algn="l" indent="0" marL="0">
              <a:lnSpc>
                <a:spcPts val="1980"/>
              </a:lnSpc>
              <a:buNone/>
            </a:pPr>
            <a:r>
              <a:rPr lang="en-US" sz="1800" b="1" dirty="0">
                <a:solidFill>
                  <a:srgbClr val="1B1E22"/>
                </a:solidFill>
                <a:latin typeface="Source Sans 3 ExtraLight" pitchFamily="34" charset="0"/>
                <a:ea typeface="Source Sans 3 ExtraLight" pitchFamily="34" charset="-122"/>
                <a:cs typeface="Source Sans 3 ExtraLight" pitchFamily="34" charset="-120"/>
              </a:rPr>
              <a:t>Language</a:t>
            </a:r>
            <a:endParaRPr lang="en-US" sz="1800" dirty="0"/>
          </a:p>
        </p:txBody>
      </p:sp>
      <p:sp>
        <p:nvSpPr>
          <p:cNvPr id="4" name="Text 2"/>
          <p:cNvSpPr txBox="1"/>
          <p:nvPr/>
        </p:nvSpPr>
        <p:spPr>
          <a:xfrm>
            <a:off x="762000" y="1547813"/>
            <a:ext cx="1090934" cy="157163"/>
          </a:xfrm>
          <a:prstGeom prst="rect">
            <a:avLst/>
          </a:prstGeom>
          <a:noFill/>
          <a:ln/>
        </p:spPr>
        <p:txBody>
          <a:bodyPr wrap="none" lIns="0" tIns="0" rIns="0" bIns="0" rtlCol="0" anchor="t"/>
          <a:lstStyle/>
          <a:p>
            <a:pPr algn="l" indent="0" marL="0">
              <a:lnSpc>
                <a:spcPts val="1238"/>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Lester et al. 2021</a:t>
            </a:r>
            <a:endParaRPr lang="en-US" sz="1125" dirty="0"/>
          </a:p>
        </p:txBody>
      </p:sp>
      <p:sp>
        <p:nvSpPr>
          <p:cNvPr id="5" name="Text 3"/>
          <p:cNvSpPr txBox="1"/>
          <p:nvPr/>
        </p:nvSpPr>
        <p:spPr>
          <a:xfrm>
            <a:off x="4133850" y="1398240"/>
            <a:ext cx="316563" cy="180975"/>
          </a:xfrm>
          <a:prstGeom prst="rect">
            <a:avLst/>
          </a:prstGeom>
          <a:noFill/>
          <a:ln/>
        </p:spPr>
        <p:txBody>
          <a:bodyPr wrap="none" lIns="0" tIns="0" rIns="0" bIns="0" rtlCol="0" anchor="t"/>
          <a:lstStyle/>
          <a:p>
            <a:pPr algn="l" indent="0" marL="0">
              <a:lnSpc>
                <a:spcPts val="1425"/>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the</a:t>
            </a:r>
            <a:endParaRPr lang="en-US" sz="1425" dirty="0"/>
          </a:p>
        </p:txBody>
      </p:sp>
      <p:sp>
        <p:nvSpPr>
          <p:cNvPr id="6" name="Text 4"/>
          <p:cNvSpPr txBox="1"/>
          <p:nvPr/>
        </p:nvSpPr>
        <p:spPr>
          <a:xfrm>
            <a:off x="4669036" y="1398240"/>
            <a:ext cx="362688" cy="180975"/>
          </a:xfrm>
          <a:prstGeom prst="rect">
            <a:avLst/>
          </a:prstGeom>
          <a:noFill/>
          <a:ln/>
        </p:spPr>
        <p:txBody>
          <a:bodyPr wrap="none" lIns="0" tIns="0" rIns="0" bIns="0" rtlCol="0" anchor="t"/>
          <a:lstStyle/>
          <a:p>
            <a:pPr algn="l" indent="0" marL="0">
              <a:lnSpc>
                <a:spcPts val="1425"/>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film</a:t>
            </a:r>
            <a:endParaRPr lang="en-US" sz="1425" dirty="0"/>
          </a:p>
        </p:txBody>
      </p:sp>
      <p:sp>
        <p:nvSpPr>
          <p:cNvPr id="7" name="Text 5"/>
          <p:cNvSpPr txBox="1"/>
          <p:nvPr/>
        </p:nvSpPr>
        <p:spPr>
          <a:xfrm>
            <a:off x="5248573" y="1398240"/>
            <a:ext cx="364391" cy="180975"/>
          </a:xfrm>
          <a:prstGeom prst="rect">
            <a:avLst/>
          </a:prstGeom>
          <a:noFill/>
          <a:ln/>
        </p:spPr>
        <p:txBody>
          <a:bodyPr wrap="none" lIns="0" tIns="0" rIns="0" bIns="0" rtlCol="0" anchor="t"/>
          <a:lstStyle/>
          <a:p>
            <a:pPr algn="l" indent="0" marL="0">
              <a:lnSpc>
                <a:spcPts val="1425"/>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was</a:t>
            </a:r>
            <a:endParaRPr lang="en-US" sz="1425" dirty="0"/>
          </a:p>
        </p:txBody>
      </p:sp>
      <p:sp>
        <p:nvSpPr>
          <p:cNvPr id="8" name="Text 6"/>
          <p:cNvSpPr txBox="1"/>
          <p:nvPr/>
        </p:nvSpPr>
        <p:spPr>
          <a:xfrm>
            <a:off x="5829746" y="1398240"/>
            <a:ext cx="462213" cy="180975"/>
          </a:xfrm>
          <a:prstGeom prst="rect">
            <a:avLst/>
          </a:prstGeom>
          <a:noFill/>
          <a:ln/>
        </p:spPr>
        <p:txBody>
          <a:bodyPr wrap="none" lIns="0" tIns="0" rIns="0" bIns="0" rtlCol="0" anchor="t"/>
          <a:lstStyle/>
          <a:p>
            <a:pPr algn="l" indent="0" marL="0">
              <a:lnSpc>
                <a:spcPts val="1425"/>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great</a:t>
            </a:r>
            <a:endParaRPr lang="en-US" sz="1425" dirty="0"/>
          </a:p>
        </p:txBody>
      </p:sp>
      <p:sp>
        <p:nvSpPr>
          <p:cNvPr id="9" name="Text 7"/>
          <p:cNvSpPr txBox="1"/>
          <p:nvPr/>
        </p:nvSpPr>
        <p:spPr>
          <a:xfrm>
            <a:off x="6703808" y="1356330"/>
            <a:ext cx="327434" cy="274320"/>
          </a:xfrm>
          <a:prstGeom prst="rect">
            <a:avLst/>
          </a:prstGeom>
          <a:noFill/>
          <a:ln/>
        </p:spPr>
        <p:txBody>
          <a:bodyPr wrap="none" lIns="0" tIns="0" rIns="0" bIns="0" rtlCol="0" anchor="t"/>
          <a:lstStyle/>
          <a:p>
            <a:pPr algn="ctr" indent="0" marL="0">
              <a:lnSpc>
                <a:spcPts val="2160"/>
              </a:lnSpc>
              <a:buNone/>
            </a:pPr>
            <a:r>
              <a:rPr lang="en-US" sz="1800" dirty="0">
                <a:solidFill>
                  <a:srgbClr val="777E86"/>
                </a:solidFill>
                <a:latin typeface="Segoe UI" pitchFamily="34" charset="0"/>
                <a:ea typeface="Segoe UI" pitchFamily="34" charset="-122"/>
                <a:cs typeface="Segoe UI" pitchFamily="34" charset="-120"/>
              </a:rPr>
              <a:t>→</a:t>
            </a:r>
            <a:endParaRPr lang="en-US" sz="1800" dirty="0"/>
          </a:p>
        </p:txBody>
      </p:sp>
      <p:sp>
        <p:nvSpPr>
          <p:cNvPr id="10" name="Text 8"/>
          <p:cNvSpPr txBox="1"/>
          <p:nvPr/>
        </p:nvSpPr>
        <p:spPr>
          <a:xfrm>
            <a:off x="7383625" y="1267271"/>
            <a:ext cx="1348901" cy="428625"/>
          </a:xfrm>
          <a:prstGeom prst="rect">
            <a:avLst/>
          </a:prstGeom>
          <a:noFill/>
          <a:ln/>
        </p:spPr>
        <p:txBody>
          <a:bodyPr wrap="none" lIns="0" tIns="0" rIns="0" bIns="0" rtlCol="0" anchor="t"/>
          <a:lstStyle/>
          <a:p>
            <a:pPr algn="ctr" indent="0" marL="0">
              <a:lnSpc>
                <a:spcPts val="1688"/>
              </a:lnSpc>
              <a:buNone/>
            </a:pPr>
            <a:r>
              <a:rPr lang="en-US" sz="1350" dirty="0">
                <a:solidFill>
                  <a:srgbClr val="FFFFFF"/>
                </a:solidFill>
                <a:latin typeface="Source Sans 3 ExtraLight" pitchFamily="34" charset="0"/>
                <a:ea typeface="Source Sans 3 ExtraLight" pitchFamily="34" charset="-122"/>
                <a:cs typeface="Source Sans 3 ExtraLight" pitchFamily="34" charset="-120"/>
              </a:rPr>
              <a:t>frozen language</a:t>
            </a:r>
            <a:br/>
            <a:pPr algn="ctr" indent="0" marL="0">
              <a:lnSpc>
                <a:spcPts val="1688"/>
              </a:lnSpc>
              <a:buNone/>
            </a:pPr>
            <a:r>
              <a:rPr lang="en-US" sz="1350" dirty="0">
                <a:solidFill>
                  <a:srgbClr val="FFFFFF"/>
                </a:solidFill>
                <a:latin typeface="Source Sans 3 ExtraLight" pitchFamily="34" charset="0"/>
                <a:ea typeface="Source Sans 3 ExtraLight" pitchFamily="34" charset="-122"/>
                <a:cs typeface="Source Sans 3 ExtraLight" pitchFamily="34" charset="-120"/>
              </a:rPr>
              <a:t>model</a:t>
            </a:r>
            <a:endParaRPr lang="en-US" sz="1350" dirty="0"/>
          </a:p>
        </p:txBody>
      </p:sp>
      <p:sp>
        <p:nvSpPr>
          <p:cNvPr id="11" name="Text 9"/>
          <p:cNvSpPr txBox="1"/>
          <p:nvPr/>
        </p:nvSpPr>
        <p:spPr>
          <a:xfrm>
            <a:off x="9085058" y="1356330"/>
            <a:ext cx="327434" cy="274320"/>
          </a:xfrm>
          <a:prstGeom prst="rect">
            <a:avLst/>
          </a:prstGeom>
          <a:noFill/>
          <a:ln/>
        </p:spPr>
        <p:txBody>
          <a:bodyPr wrap="none" lIns="0" tIns="0" rIns="0" bIns="0" rtlCol="0" anchor="t"/>
          <a:lstStyle/>
          <a:p>
            <a:pPr algn="ctr" indent="0" marL="0">
              <a:lnSpc>
                <a:spcPts val="2160"/>
              </a:lnSpc>
              <a:buNone/>
            </a:pPr>
            <a:r>
              <a:rPr lang="en-US" sz="1800" dirty="0">
                <a:solidFill>
                  <a:srgbClr val="777E86"/>
                </a:solidFill>
                <a:latin typeface="Segoe UI" pitchFamily="34" charset="0"/>
                <a:ea typeface="Segoe UI" pitchFamily="34" charset="-122"/>
                <a:cs typeface="Segoe UI" pitchFamily="34" charset="-120"/>
              </a:rPr>
              <a:t>→</a:t>
            </a:r>
            <a:endParaRPr lang="en-US" sz="1800" dirty="0"/>
          </a:p>
        </p:txBody>
      </p:sp>
      <p:sp>
        <p:nvSpPr>
          <p:cNvPr id="12" name="Text 10"/>
          <p:cNvSpPr txBox="1"/>
          <p:nvPr/>
        </p:nvSpPr>
        <p:spPr>
          <a:xfrm>
            <a:off x="9629775" y="1398240"/>
            <a:ext cx="679371" cy="180975"/>
          </a:xfrm>
          <a:prstGeom prst="rect">
            <a:avLst/>
          </a:prstGeom>
          <a:noFill/>
          <a:ln/>
        </p:spPr>
        <p:txBody>
          <a:bodyPr wrap="none" lIns="0" tIns="0" rIns="0" bIns="0" rtlCol="0" anchor="t"/>
          <a:lstStyle/>
          <a:p>
            <a:pPr algn="l" indent="0" marL="0">
              <a:lnSpc>
                <a:spcPts val="1425"/>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positive</a:t>
            </a:r>
            <a:endParaRPr lang="en-US" sz="1425" dirty="0"/>
          </a:p>
        </p:txBody>
      </p:sp>
      <p:sp>
        <p:nvSpPr>
          <p:cNvPr id="13" name="Text 11"/>
          <p:cNvSpPr txBox="1"/>
          <p:nvPr/>
        </p:nvSpPr>
        <p:spPr>
          <a:xfrm>
            <a:off x="2114550" y="1778050"/>
            <a:ext cx="1769031" cy="578644"/>
          </a:xfrm>
          <a:prstGeom prst="rect">
            <a:avLst/>
          </a:prstGeom>
          <a:noFill/>
          <a:ln/>
        </p:spPr>
        <p:txBody>
          <a:bodyPr wrap="none" lIns="0" tIns="0" rIns="0" bIns="0" rtlCol="0" anchor="t"/>
          <a:lstStyle/>
          <a:p>
            <a:pPr algn="l" indent="0" marL="0">
              <a:lnSpc>
                <a:spcPts val="1519"/>
              </a:lnSpc>
              <a:buNone/>
            </a:pPr>
            <a:r>
              <a:rPr lang="en-US" sz="1125" b="1" dirty="0">
                <a:solidFill>
                  <a:srgbClr val="C4432C"/>
                </a:solidFill>
                <a:latin typeface="Source Sans 3 ExtraLight" pitchFamily="34" charset="0"/>
                <a:ea typeface="Source Sans 3 ExtraLight" pitchFamily="34" charset="-122"/>
                <a:cs typeface="Source Sans 3 ExtraLight" pitchFamily="34" charset="-120"/>
              </a:rPr>
              <a:t>learned prompt:</a:t>
            </a:r>
            <a:pPr algn="l" indent="0" marL="0">
              <a:lnSpc>
                <a:spcPts val="1519"/>
              </a:lnSpc>
              <a:buNone/>
            </a:pPr>
            <a:r>
              <a:rPr lang="en-US" sz="1125" dirty="0">
                <a:solidFill>
                  <a:srgbClr val="C4432C"/>
                </a:solidFill>
                <a:latin typeface="Source Sans 3 ExtraLight" pitchFamily="34" charset="0"/>
                <a:ea typeface="Source Sans 3 ExtraLight" pitchFamily="34" charset="-122"/>
                <a:cs typeface="Source Sans 3 ExtraLight" pitchFamily="34" charset="-120"/>
              </a:rPr>
              <a:t> random at</a:t>
            </a:r>
            <a:br/>
            <a:pPr algn="l" indent="0" marL="0">
              <a:lnSpc>
                <a:spcPts val="1519"/>
              </a:lnSpc>
              <a:buNone/>
            </a:pPr>
            <a:r>
              <a:rPr lang="en-US" sz="1125" dirty="0">
                <a:solidFill>
                  <a:srgbClr val="C4432C"/>
                </a:solidFill>
                <a:latin typeface="Source Sans 3 ExtraLight" pitchFamily="34" charset="0"/>
                <a:ea typeface="Source Sans 3 ExtraLight" pitchFamily="34" charset="-122"/>
                <a:cs typeface="Source Sans 3 ExtraLight" pitchFamily="34" charset="-120"/>
              </a:rPr>
              <a:t>first, trained for the task,</a:t>
            </a:r>
            <a:br/>
            <a:pPr algn="l" indent="0" marL="0">
              <a:lnSpc>
                <a:spcPts val="1519"/>
              </a:lnSpc>
              <a:buNone/>
            </a:pPr>
            <a:r>
              <a:rPr lang="en-US" sz="1125" dirty="0">
                <a:solidFill>
                  <a:srgbClr val="C4432C"/>
                </a:solidFill>
                <a:latin typeface="Source Sans 3 ExtraLight" pitchFamily="34" charset="0"/>
                <a:ea typeface="Source Sans 3 ExtraLight" pitchFamily="34" charset="-122"/>
                <a:cs typeface="Source Sans 3 ExtraLight" pitchFamily="34" charset="-120"/>
              </a:rPr>
              <a:t>same for every input</a:t>
            </a:r>
            <a:endParaRPr lang="en-US" sz="1125" dirty="0"/>
          </a:p>
        </p:txBody>
      </p:sp>
      <p:sp>
        <p:nvSpPr>
          <p:cNvPr id="14" name="Text 12"/>
          <p:cNvSpPr txBox="1"/>
          <p:nvPr/>
        </p:nvSpPr>
        <p:spPr>
          <a:xfrm>
            <a:off x="4076700" y="1784003"/>
            <a:ext cx="192119" cy="209550"/>
          </a:xfrm>
          <a:prstGeom prst="rect">
            <a:avLst/>
          </a:prstGeom>
          <a:noFill/>
          <a:ln/>
        </p:spPr>
        <p:txBody>
          <a:bodyPr wrap="none" lIns="0" tIns="0" rIns="0" bIns="0" rtlCol="0" anchor="t"/>
          <a:lstStyle/>
          <a:p>
            <a:pPr algn="l" indent="0" marL="0">
              <a:lnSpc>
                <a:spcPts val="1650"/>
              </a:lnSpc>
              <a:buNone/>
            </a:pPr>
            <a:r>
              <a:rPr lang="en-US" sz="1650" dirty="0">
                <a:solidFill>
                  <a:srgbClr val="777E86"/>
                </a:solidFill>
                <a:latin typeface="Source Sans 3 ExtraLight" pitchFamily="34" charset="0"/>
                <a:ea typeface="Source Sans 3 ExtraLight" pitchFamily="34" charset="-122"/>
                <a:cs typeface="Source Sans 3 ExtraLight" pitchFamily="34" charset="-120"/>
              </a:rPr>
              <a:t>↑</a:t>
            </a:r>
            <a:endParaRPr lang="en-US" sz="1650" dirty="0"/>
          </a:p>
        </p:txBody>
      </p:sp>
      <p:sp>
        <p:nvSpPr>
          <p:cNvPr id="15" name="Text 13"/>
          <p:cNvSpPr txBox="1"/>
          <p:nvPr/>
        </p:nvSpPr>
        <p:spPr>
          <a:xfrm>
            <a:off x="4057650" y="2025461"/>
            <a:ext cx="1561933" cy="231458"/>
          </a:xfrm>
          <a:prstGeom prst="rect">
            <a:avLst/>
          </a:prstGeom>
          <a:noFill/>
          <a:ln/>
        </p:spPr>
        <p:txBody>
          <a:bodyPr wrap="none" lIns="0" tIns="0" rIns="0" bIns="0" rtlCol="0" anchor="t"/>
          <a:lstStyle/>
          <a:p>
            <a:pPr algn="l" indent="0" marL="0">
              <a:lnSpc>
                <a:spcPts val="1823"/>
              </a:lnSpc>
              <a:buNone/>
            </a:pPr>
            <a:r>
              <a:rPr lang="en-US" sz="1350" i="1" dirty="0">
                <a:solidFill>
                  <a:srgbClr val="474D54"/>
                </a:solidFill>
                <a:latin typeface="Source Serif 4" pitchFamily="34" charset="0"/>
                <a:ea typeface="Source Serif 4" pitchFamily="34" charset="-122"/>
                <a:cs typeface="Source Serif 4" pitchFamily="34" charset="-120"/>
              </a:rPr>
              <a:t>“the film was great”</a:t>
            </a:r>
            <a:endParaRPr lang="en-US" sz="1350" dirty="0"/>
          </a:p>
        </p:txBody>
      </p:sp>
      <p:sp>
        <p:nvSpPr>
          <p:cNvPr id="16" name="Text 14"/>
          <p:cNvSpPr txBox="1"/>
          <p:nvPr/>
        </p:nvSpPr>
        <p:spPr>
          <a:xfrm>
            <a:off x="762000" y="2542312"/>
            <a:ext cx="730448" cy="251460"/>
          </a:xfrm>
          <a:prstGeom prst="rect">
            <a:avLst/>
          </a:prstGeom>
          <a:noFill/>
          <a:ln/>
        </p:spPr>
        <p:txBody>
          <a:bodyPr wrap="none" lIns="0" tIns="0" rIns="0" bIns="0" rtlCol="0" anchor="t"/>
          <a:lstStyle/>
          <a:p>
            <a:pPr algn="l" indent="0" marL="0">
              <a:lnSpc>
                <a:spcPts val="1980"/>
              </a:lnSpc>
              <a:buNone/>
            </a:pPr>
            <a:r>
              <a:rPr lang="en-US" sz="1800" b="1" dirty="0">
                <a:solidFill>
                  <a:srgbClr val="1B1E22"/>
                </a:solidFill>
                <a:latin typeface="Source Sans 3 ExtraLight" pitchFamily="34" charset="0"/>
                <a:ea typeface="Source Sans 3 ExtraLight" pitchFamily="34" charset="-122"/>
                <a:cs typeface="Source Sans 3 ExtraLight" pitchFamily="34" charset="-120"/>
              </a:rPr>
              <a:t>Vision</a:t>
            </a:r>
            <a:endParaRPr lang="en-US" sz="1800" dirty="0"/>
          </a:p>
        </p:txBody>
      </p:sp>
      <p:sp>
        <p:nvSpPr>
          <p:cNvPr id="17" name="Text 15"/>
          <p:cNvSpPr txBox="1"/>
          <p:nvPr/>
        </p:nvSpPr>
        <p:spPr>
          <a:xfrm>
            <a:off x="762000" y="2831306"/>
            <a:ext cx="896684" cy="157163"/>
          </a:xfrm>
          <a:prstGeom prst="rect">
            <a:avLst/>
          </a:prstGeom>
          <a:noFill/>
          <a:ln/>
        </p:spPr>
        <p:txBody>
          <a:bodyPr wrap="none" lIns="0" tIns="0" rIns="0" bIns="0" rtlCol="0" anchor="t"/>
          <a:lstStyle/>
          <a:p>
            <a:pPr algn="l" indent="0" marL="0">
              <a:lnSpc>
                <a:spcPts val="1238"/>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a:t>
            </a:r>
            <a:endParaRPr lang="en-US" sz="1125" dirty="0"/>
          </a:p>
        </p:txBody>
      </p:sp>
      <p:sp>
        <p:nvSpPr>
          <p:cNvPr id="18" name="Text 16"/>
          <p:cNvSpPr txBox="1"/>
          <p:nvPr/>
        </p:nvSpPr>
        <p:spPr>
          <a:xfrm>
            <a:off x="5886450" y="2657921"/>
            <a:ext cx="245054" cy="228600"/>
          </a:xfrm>
          <a:prstGeom prst="rect">
            <a:avLst/>
          </a:prstGeom>
          <a:noFill/>
          <a:ln/>
        </p:spPr>
        <p:txBody>
          <a:bodyPr wrap="none" lIns="0" tIns="0" rIns="0" bIns="0" rtlCol="0" anchor="t"/>
          <a:lstStyle/>
          <a:p>
            <a:pPr algn="l" indent="0" marL="0">
              <a:lnSpc>
                <a:spcPts val="1800"/>
              </a:lnSpc>
              <a:buNone/>
            </a:pPr>
            <a:r>
              <a:rPr lang="en-US" sz="1500" dirty="0">
                <a:solidFill>
                  <a:srgbClr val="777E86"/>
                </a:solidFill>
                <a:latin typeface="Source Sans 3 ExtraLight" pitchFamily="34" charset="0"/>
                <a:ea typeface="Source Sans 3 ExtraLight" pitchFamily="34" charset="-122"/>
                <a:cs typeface="Source Sans 3 ExtraLight" pitchFamily="34" charset="-120"/>
              </a:rPr>
              <a:t>…</a:t>
            </a:r>
            <a:endParaRPr lang="en-US" sz="1500" dirty="0"/>
          </a:p>
        </p:txBody>
      </p:sp>
      <p:sp>
        <p:nvSpPr>
          <p:cNvPr id="19" name="Text 17"/>
          <p:cNvSpPr txBox="1"/>
          <p:nvPr/>
        </p:nvSpPr>
        <p:spPr>
          <a:xfrm>
            <a:off x="6703808" y="2639824"/>
            <a:ext cx="327434" cy="274320"/>
          </a:xfrm>
          <a:prstGeom prst="rect">
            <a:avLst/>
          </a:prstGeom>
          <a:noFill/>
          <a:ln/>
        </p:spPr>
        <p:txBody>
          <a:bodyPr wrap="none" lIns="0" tIns="0" rIns="0" bIns="0" rtlCol="0" anchor="t"/>
          <a:lstStyle/>
          <a:p>
            <a:pPr algn="ctr" indent="0" marL="0">
              <a:lnSpc>
                <a:spcPts val="2160"/>
              </a:lnSpc>
              <a:buNone/>
            </a:pPr>
            <a:r>
              <a:rPr lang="en-US" sz="1800" dirty="0">
                <a:solidFill>
                  <a:srgbClr val="777E86"/>
                </a:solidFill>
                <a:latin typeface="Segoe UI" pitchFamily="34" charset="0"/>
                <a:ea typeface="Segoe UI" pitchFamily="34" charset="-122"/>
                <a:cs typeface="Segoe UI" pitchFamily="34" charset="-120"/>
              </a:rPr>
              <a:t>→</a:t>
            </a:r>
            <a:endParaRPr lang="en-US" sz="1800" dirty="0"/>
          </a:p>
        </p:txBody>
      </p:sp>
      <p:sp>
        <p:nvSpPr>
          <p:cNvPr id="20" name="Text 18"/>
          <p:cNvSpPr txBox="1"/>
          <p:nvPr/>
        </p:nvSpPr>
        <p:spPr>
          <a:xfrm>
            <a:off x="7506581" y="2550765"/>
            <a:ext cx="1103138" cy="428625"/>
          </a:xfrm>
          <a:prstGeom prst="rect">
            <a:avLst/>
          </a:prstGeom>
          <a:noFill/>
          <a:ln/>
        </p:spPr>
        <p:txBody>
          <a:bodyPr wrap="none" lIns="0" tIns="0" rIns="0" bIns="0" rtlCol="0" anchor="t"/>
          <a:lstStyle/>
          <a:p>
            <a:pPr algn="ctr" indent="0" marL="0">
              <a:lnSpc>
                <a:spcPts val="1688"/>
              </a:lnSpc>
              <a:buNone/>
            </a:pPr>
            <a:r>
              <a:rPr lang="en-US" sz="1350" dirty="0">
                <a:solidFill>
                  <a:srgbClr val="FFFFFF"/>
                </a:solidFill>
                <a:latin typeface="Source Sans 3 ExtraLight" pitchFamily="34" charset="0"/>
                <a:ea typeface="Source Sans 3 ExtraLight" pitchFamily="34" charset="-122"/>
                <a:cs typeface="Source Sans 3 ExtraLight" pitchFamily="34" charset="-120"/>
              </a:rPr>
              <a:t>frozen Vision</a:t>
            </a:r>
            <a:br/>
            <a:pPr algn="ctr" indent="0" marL="0">
              <a:lnSpc>
                <a:spcPts val="1688"/>
              </a:lnSpc>
              <a:buNone/>
            </a:pPr>
            <a:r>
              <a:rPr lang="en-US" sz="1350" dirty="0">
                <a:solidFill>
                  <a:srgbClr val="FFFFFF"/>
                </a:solidFill>
                <a:latin typeface="Source Sans 3 ExtraLight" pitchFamily="34" charset="0"/>
                <a:ea typeface="Source Sans 3 ExtraLight" pitchFamily="34" charset="-122"/>
                <a:cs typeface="Source Sans 3 ExtraLight" pitchFamily="34" charset="-120"/>
              </a:rPr>
              <a:t>Transformer</a:t>
            </a:r>
            <a:endParaRPr lang="en-US" sz="1350" dirty="0"/>
          </a:p>
        </p:txBody>
      </p:sp>
      <p:sp>
        <p:nvSpPr>
          <p:cNvPr id="21" name="Text 19"/>
          <p:cNvSpPr txBox="1"/>
          <p:nvPr/>
        </p:nvSpPr>
        <p:spPr>
          <a:xfrm>
            <a:off x="9085058" y="2639824"/>
            <a:ext cx="327434" cy="274320"/>
          </a:xfrm>
          <a:prstGeom prst="rect">
            <a:avLst/>
          </a:prstGeom>
          <a:noFill/>
          <a:ln/>
        </p:spPr>
        <p:txBody>
          <a:bodyPr wrap="none" lIns="0" tIns="0" rIns="0" bIns="0" rtlCol="0" anchor="t"/>
          <a:lstStyle/>
          <a:p>
            <a:pPr algn="ctr" indent="0" marL="0">
              <a:lnSpc>
                <a:spcPts val="2160"/>
              </a:lnSpc>
              <a:buNone/>
            </a:pPr>
            <a:r>
              <a:rPr lang="en-US" sz="1800" dirty="0">
                <a:solidFill>
                  <a:srgbClr val="777E86"/>
                </a:solidFill>
                <a:latin typeface="Segoe UI" pitchFamily="34" charset="0"/>
                <a:ea typeface="Segoe UI" pitchFamily="34" charset="-122"/>
                <a:cs typeface="Segoe UI" pitchFamily="34" charset="-120"/>
              </a:rPr>
              <a:t>→</a:t>
            </a:r>
            <a:endParaRPr lang="en-US" sz="1800" dirty="0"/>
          </a:p>
        </p:txBody>
      </p:sp>
      <p:sp>
        <p:nvSpPr>
          <p:cNvPr id="22" name="Text 20"/>
          <p:cNvSpPr txBox="1"/>
          <p:nvPr/>
        </p:nvSpPr>
        <p:spPr>
          <a:xfrm>
            <a:off x="9629775" y="2681734"/>
            <a:ext cx="905351" cy="180975"/>
          </a:xfrm>
          <a:prstGeom prst="rect">
            <a:avLst/>
          </a:prstGeom>
          <a:noFill/>
          <a:ln/>
        </p:spPr>
        <p:txBody>
          <a:bodyPr wrap="none" lIns="0" tIns="0" rIns="0" bIns="0" rtlCol="0" anchor="t"/>
          <a:lstStyle/>
          <a:p>
            <a:pPr algn="l" indent="0" marL="0">
              <a:lnSpc>
                <a:spcPts val="1425"/>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melanoma</a:t>
            </a:r>
            <a:endParaRPr lang="en-US" sz="1425" dirty="0"/>
          </a:p>
        </p:txBody>
      </p:sp>
      <p:sp>
        <p:nvSpPr>
          <p:cNvPr id="23" name="Text 21"/>
          <p:cNvSpPr txBox="1"/>
          <p:nvPr/>
        </p:nvSpPr>
        <p:spPr>
          <a:xfrm>
            <a:off x="2114550" y="3061543"/>
            <a:ext cx="1769031" cy="578644"/>
          </a:xfrm>
          <a:prstGeom prst="rect">
            <a:avLst/>
          </a:prstGeom>
          <a:noFill/>
          <a:ln/>
        </p:spPr>
        <p:txBody>
          <a:bodyPr wrap="none" lIns="0" tIns="0" rIns="0" bIns="0" rtlCol="0" anchor="t"/>
          <a:lstStyle/>
          <a:p>
            <a:pPr algn="l" indent="0" marL="0">
              <a:lnSpc>
                <a:spcPts val="1519"/>
              </a:lnSpc>
              <a:buNone/>
            </a:pPr>
            <a:r>
              <a:rPr lang="en-US" sz="1125" b="1" dirty="0">
                <a:solidFill>
                  <a:srgbClr val="C4432C"/>
                </a:solidFill>
                <a:latin typeface="Source Sans 3 ExtraLight" pitchFamily="34" charset="0"/>
                <a:ea typeface="Source Sans 3 ExtraLight" pitchFamily="34" charset="-122"/>
                <a:cs typeface="Source Sans 3 ExtraLight" pitchFamily="34" charset="-120"/>
              </a:rPr>
              <a:t>learned prompt:</a:t>
            </a:r>
            <a:pPr algn="l" indent="0" marL="0">
              <a:lnSpc>
                <a:spcPts val="1519"/>
              </a:lnSpc>
              <a:buNone/>
            </a:pPr>
            <a:r>
              <a:rPr lang="en-US" sz="1125" dirty="0">
                <a:solidFill>
                  <a:srgbClr val="C4432C"/>
                </a:solidFill>
                <a:latin typeface="Source Sans 3 ExtraLight" pitchFamily="34" charset="0"/>
                <a:ea typeface="Source Sans 3 ExtraLight" pitchFamily="34" charset="-122"/>
                <a:cs typeface="Source Sans 3 ExtraLight" pitchFamily="34" charset="-120"/>
              </a:rPr>
              <a:t> random at</a:t>
            </a:r>
            <a:br/>
            <a:pPr algn="l" indent="0" marL="0">
              <a:lnSpc>
                <a:spcPts val="1519"/>
              </a:lnSpc>
              <a:buNone/>
            </a:pPr>
            <a:r>
              <a:rPr lang="en-US" sz="1125" dirty="0">
                <a:solidFill>
                  <a:srgbClr val="C4432C"/>
                </a:solidFill>
                <a:latin typeface="Source Sans 3 ExtraLight" pitchFamily="34" charset="0"/>
                <a:ea typeface="Source Sans 3 ExtraLight" pitchFamily="34" charset="-122"/>
                <a:cs typeface="Source Sans 3 ExtraLight" pitchFamily="34" charset="-120"/>
              </a:rPr>
              <a:t>first, trained for the task,</a:t>
            </a:r>
            <a:br/>
            <a:pPr algn="l" indent="0" marL="0">
              <a:lnSpc>
                <a:spcPts val="1519"/>
              </a:lnSpc>
              <a:buNone/>
            </a:pPr>
            <a:r>
              <a:rPr lang="en-US" sz="1125" dirty="0">
                <a:solidFill>
                  <a:srgbClr val="C4432C"/>
                </a:solidFill>
                <a:latin typeface="Source Sans 3 ExtraLight" pitchFamily="34" charset="0"/>
                <a:ea typeface="Source Sans 3 ExtraLight" pitchFamily="34" charset="-122"/>
                <a:cs typeface="Source Sans 3 ExtraLight" pitchFamily="34" charset="-120"/>
              </a:rPr>
              <a:t>same for every image</a:t>
            </a:r>
            <a:endParaRPr lang="en-US" sz="1125" dirty="0"/>
          </a:p>
        </p:txBody>
      </p:sp>
      <p:sp>
        <p:nvSpPr>
          <p:cNvPr id="24" name="Text 22"/>
          <p:cNvSpPr txBox="1"/>
          <p:nvPr/>
        </p:nvSpPr>
        <p:spPr>
          <a:xfrm>
            <a:off x="4076700" y="3067496"/>
            <a:ext cx="192119" cy="209550"/>
          </a:xfrm>
          <a:prstGeom prst="rect">
            <a:avLst/>
          </a:prstGeom>
          <a:noFill/>
          <a:ln/>
        </p:spPr>
        <p:txBody>
          <a:bodyPr wrap="none" lIns="0" tIns="0" rIns="0" bIns="0" rtlCol="0" anchor="t"/>
          <a:lstStyle/>
          <a:p>
            <a:pPr algn="l" indent="0" marL="0">
              <a:lnSpc>
                <a:spcPts val="1650"/>
              </a:lnSpc>
              <a:buNone/>
            </a:pPr>
            <a:r>
              <a:rPr lang="en-US" sz="1650" dirty="0">
                <a:solidFill>
                  <a:srgbClr val="777E86"/>
                </a:solidFill>
                <a:latin typeface="Source Sans 3 ExtraLight" pitchFamily="34" charset="0"/>
                <a:ea typeface="Source Sans 3 ExtraLight" pitchFamily="34" charset="-122"/>
                <a:cs typeface="Source Sans 3 ExtraLight" pitchFamily="34" charset="-120"/>
              </a:rPr>
              <a:t>↑</a:t>
            </a:r>
            <a:endParaRPr lang="en-US" sz="1650" dirty="0"/>
          </a:p>
        </p:txBody>
      </p:sp>
      <p:sp>
        <p:nvSpPr>
          <p:cNvPr id="25" name="Text 23"/>
          <p:cNvSpPr txBox="1"/>
          <p:nvPr/>
        </p:nvSpPr>
        <p:spPr>
          <a:xfrm>
            <a:off x="4838700" y="3449687"/>
            <a:ext cx="974848" cy="385763"/>
          </a:xfrm>
          <a:prstGeom prst="rect">
            <a:avLst/>
          </a:prstGeom>
          <a:noFill/>
          <a:ln/>
        </p:spPr>
        <p:txBody>
          <a:bodyPr wrap="none" lIns="0" tIns="0" rIns="0" bIns="0" rtlCol="0" anchor="t"/>
          <a:lstStyle/>
          <a:p>
            <a:pPr algn="l" indent="0" marL="0">
              <a:lnSpc>
                <a:spcPts val="1519"/>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all 196 patches</a:t>
            </a:r>
            <a:br/>
            <a:pPr algn="l" indent="0" marL="0">
              <a:lnSpc>
                <a:spcPts val="1519"/>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of the image</a:t>
            </a:r>
            <a:endParaRPr lang="en-US" sz="1125" dirty="0"/>
          </a:p>
        </p:txBody>
      </p:sp>
      <p:sp>
        <p:nvSpPr>
          <p:cNvPr id="26" name="Text 24"/>
          <p:cNvSpPr txBox="1"/>
          <p:nvPr/>
        </p:nvSpPr>
        <p:spPr>
          <a:xfrm>
            <a:off x="762000" y="4202162"/>
            <a:ext cx="10607814" cy="878681"/>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The grey vectors come from the input, as before. The red ones do not: they start as random numbers, are trained on the task's</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examples while the model stays frozen, and are then put in front of every input of that task. A visual prompt is therefore not</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text and not a pattern painted on the pixels, only learned numbers in the model's input space.</a:t>
            </a:r>
            <a:endParaRPr lang="en-US" sz="1538" dirty="0"/>
          </a:p>
        </p:txBody>
      </p:sp>
      <p:sp>
        <p:nvSpPr>
          <p:cNvPr id="27" name="Text 25"/>
          <p:cNvSpPr txBox="1"/>
          <p:nvPr/>
        </p:nvSpPr>
        <p:spPr>
          <a:xfrm>
            <a:off x="981075" y="5328493"/>
            <a:ext cx="10269617" cy="642938"/>
          </a:xfrm>
          <a:prstGeom prst="rect">
            <a:avLst/>
          </a:prstGeom>
          <a:noFill/>
          <a:ln/>
        </p:spPr>
        <p:txBody>
          <a:bodyPr wrap="none" lIns="0" tIns="0" rIns="0" bIns="0" rtlCol="0" anchor="t"/>
          <a:lstStyle/>
          <a:p>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In language, prompt tuning matched full fine-tuning only once the model had about 10 billion</a:t>
            </a:r>
            <a:br/>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weights. VPT beats full fine-tuning on 20 of 24 tasks with an 86-million-weight ViT-B.</a:t>
            </a:r>
            <a:endParaRPr lang="en-US" sz="1875" dirty="0"/>
          </a:p>
        </p:txBody>
      </p:sp>
      <p:sp>
        <p:nvSpPr>
          <p:cNvPr id="28" name="Text 26"/>
          <p:cNvSpPr txBox="1"/>
          <p:nvPr/>
        </p:nvSpPr>
        <p:spPr>
          <a:xfrm>
            <a:off x="762000" y="6296025"/>
            <a:ext cx="9450824"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Lester et al. 2021 (T5); Jia et al. 2022, Table 1. Not to be confused with CoOp (Zhou et al. 2021, text prompts for CLIP) or Bahng et al. 2022 (a pixel pattern).</a:t>
            </a:r>
            <a:endParaRPr lang="en-US" sz="1125" dirty="0"/>
          </a:p>
        </p:txBody>
      </p:sp>
      <p:sp>
        <p:nvSpPr>
          <p:cNvPr id="29" name="Text 27"/>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7</a:t>
            </a:r>
            <a:endParaRPr lang="en-US" sz="1125"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7296424"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 trains a few extra input vectors and the head</a:t>
            </a:r>
            <a:endParaRPr lang="en-US" sz="2625" dirty="0"/>
          </a:p>
        </p:txBody>
      </p:sp>
      <p:sp>
        <p:nvSpPr>
          <p:cNvPr id="3" name="Text 1"/>
          <p:cNvSpPr txBox="1"/>
          <p:nvPr/>
        </p:nvSpPr>
        <p:spPr>
          <a:xfrm>
            <a:off x="6629400" y="1717328"/>
            <a:ext cx="4804446" cy="857250"/>
          </a:xfrm>
          <a:prstGeom prst="rect">
            <a:avLst/>
          </a:prstGeom>
          <a:noFill/>
          <a:ln/>
        </p:spPr>
        <p:txBody>
          <a:bodyPr wrap="none" lIns="0" tIns="0" rIns="0" bIns="0" rtlCol="0" anchor="t"/>
          <a:lstStyle/>
          <a:p>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The</a:t>
            </a:r>
            <a:pPr algn="l" indent="0" marL="0">
              <a:lnSpc>
                <a:spcPts val="2250"/>
              </a:lnSpc>
              <a:buNone/>
            </a:pPr>
            <a:r>
              <a:rPr lang="en-US" sz="1575" i="1" dirty="0">
                <a:solidFill>
                  <a:srgbClr val="474D54"/>
                </a:solidFill>
                <a:latin typeface="Source Serif 4" pitchFamily="34" charset="0"/>
                <a:ea typeface="Source Serif 4" pitchFamily="34" charset="-122"/>
                <a:cs typeface="Source Serif 4" pitchFamily="34" charset="-120"/>
              </a:rPr>
              <a:t> p</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 prompt vectors</a:t>
            </a:r>
            <a:pPr algn="l" indent="0" marL="0">
              <a:lnSpc>
                <a:spcPts val="2250"/>
              </a:lnSpc>
              <a:buNone/>
            </a:pPr>
            <a:r>
              <a:rPr lang="en-US" sz="1575" i="1" dirty="0">
                <a:solidFill>
                  <a:srgbClr val="C4432C"/>
                </a:solidFill>
                <a:latin typeface="Source Serif 4" pitchFamily="34" charset="0"/>
                <a:ea typeface="Source Serif 4" pitchFamily="34" charset="-122"/>
                <a:cs typeface="Source Serif 4" pitchFamily="34" charset="-120"/>
              </a:rPr>
              <a:t> P</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 are added once, before the first</a:t>
            </a:r>
            <a:b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layer. After that they pass through the 12 frozen layers like</a:t>
            </a:r>
            <a:b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any other token.</a:t>
            </a:r>
            <a:endParaRPr lang="en-US" sz="1500" dirty="0"/>
          </a:p>
        </p:txBody>
      </p:sp>
      <p:sp>
        <p:nvSpPr>
          <p:cNvPr id="4" name="Text 2"/>
          <p:cNvSpPr txBox="1"/>
          <p:nvPr/>
        </p:nvSpPr>
        <p:spPr>
          <a:xfrm>
            <a:off x="6629400" y="2693119"/>
            <a:ext cx="3789545" cy="1100138"/>
          </a:xfrm>
          <a:prstGeom prst="rect">
            <a:avLst/>
          </a:prstGeom>
          <a:noFill/>
          <a:ln/>
        </p:spPr>
        <p:txBody>
          <a:bodyPr wrap="none" lIns="0" tIns="0" rIns="0" bIns="0" rtlCol="0" anchor="t"/>
          <a:lstStyle/>
          <a:p>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650" i="1" dirty="0">
                <a:solidFill>
                  <a:srgbClr val="1B1E22"/>
                </a:solidFill>
                <a:latin typeface="Source Serif 4" pitchFamily="34" charset="0"/>
                <a:ea typeface="Source Serif 4" pitchFamily="34" charset="-122"/>
                <a:cs typeface="Source Serif 4" pitchFamily="34" charset="-120"/>
              </a:rPr>
              <a:t>x</a:t>
            </a:r>
            <a:pPr algn="l" indent="0" marL="0">
              <a:lnSpc>
                <a:spcPts val="2888"/>
              </a:lnSpc>
              <a:buNone/>
            </a:pPr>
            <a:r>
              <a:rPr lang="en-US" sz="1089" dirty="0">
                <a:solidFill>
                  <a:srgbClr val="1B1E22"/>
                </a:solidFill>
                <a:latin typeface="Source Serif 4" pitchFamily="34" charset="0"/>
                <a:ea typeface="Source Serif 4" pitchFamily="34" charset="-122"/>
                <a:cs typeface="Source Serif 4" pitchFamily="34" charset="-120"/>
              </a:rPr>
              <a:t>1</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650" i="1" dirty="0">
                <a:solidFill>
                  <a:srgbClr val="1B1E22"/>
                </a:solidFill>
                <a:latin typeface="Source Serif 4" pitchFamily="34" charset="0"/>
                <a:ea typeface="Source Serif 4" pitchFamily="34" charset="-122"/>
                <a:cs typeface="Source Serif 4" pitchFamily="34" charset="-120"/>
              </a:rPr>
              <a:t> Z</a:t>
            </a:r>
            <a:pPr algn="l" indent="0" marL="0">
              <a:lnSpc>
                <a:spcPts val="2888"/>
              </a:lnSpc>
              <a:buNone/>
            </a:pPr>
            <a:r>
              <a:rPr lang="en-US" sz="1089" dirty="0">
                <a:solidFill>
                  <a:srgbClr val="1B1E22"/>
                </a:solidFill>
                <a:latin typeface="Source Serif 4" pitchFamily="34" charset="0"/>
                <a:ea typeface="Source Serif 4" pitchFamily="34" charset="-122"/>
                <a:cs typeface="Source Serif 4" pitchFamily="34" charset="-120"/>
              </a:rPr>
              <a:t>1</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650" i="1" dirty="0">
                <a:solidFill>
                  <a:srgbClr val="1B1E22"/>
                </a:solidFill>
                <a:latin typeface="Source Serif 4" pitchFamily="34" charset="0"/>
                <a:ea typeface="Source Serif 4" pitchFamily="34" charset="-122"/>
                <a:cs typeface="Source Serif 4" pitchFamily="34" charset="-120"/>
              </a:rPr>
              <a:t> E</a:t>
            </a:r>
            <a:pPr algn="l" indent="0" marL="0">
              <a:lnSpc>
                <a:spcPts val="2888"/>
              </a:lnSpc>
              <a:buNone/>
            </a:pPr>
            <a:r>
              <a:rPr lang="en-US" sz="1089" dirty="0">
                <a:solidFill>
                  <a:srgbClr val="1B1E22"/>
                </a:solidFill>
                <a:latin typeface="Source Serif 4" pitchFamily="34" charset="0"/>
                <a:ea typeface="Source Serif 4" pitchFamily="34" charset="-122"/>
                <a:cs typeface="Source Serif 4" pitchFamily="34" charset="-120"/>
              </a:rPr>
              <a:t>1</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 =</a:t>
            </a:r>
            <a:pPr algn="l" indent="0" marL="0">
              <a:lnSpc>
                <a:spcPts val="2888"/>
              </a:lnSpc>
              <a:buNone/>
            </a:pPr>
            <a:r>
              <a:rPr lang="en-US" sz="1650" i="1" dirty="0">
                <a:solidFill>
                  <a:srgbClr val="2D5D92"/>
                </a:solidFill>
                <a:latin typeface="Source Serif 4" pitchFamily="34" charset="0"/>
                <a:ea typeface="Source Serif 4" pitchFamily="34" charset="-122"/>
                <a:cs typeface="Source Serif 4" pitchFamily="34" charset="-120"/>
              </a:rPr>
              <a:t> L</a:t>
            </a:r>
            <a:pPr algn="l" indent="0" marL="0">
              <a:lnSpc>
                <a:spcPts val="2888"/>
              </a:lnSpc>
              <a:buNone/>
            </a:pPr>
            <a:r>
              <a:rPr lang="en-US" sz="1089" dirty="0">
                <a:solidFill>
                  <a:srgbClr val="2D5D92"/>
                </a:solidFill>
                <a:latin typeface="Source Serif 4" pitchFamily="34" charset="0"/>
                <a:ea typeface="Source Serif 4" pitchFamily="34" charset="-122"/>
                <a:cs typeface="Source Serif 4" pitchFamily="34" charset="-120"/>
              </a:rPr>
              <a:t>1</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650" i="1" dirty="0">
                <a:solidFill>
                  <a:srgbClr val="1B1E22"/>
                </a:solidFill>
                <a:latin typeface="Source Serif 4" pitchFamily="34" charset="0"/>
                <a:ea typeface="Source Serif 4" pitchFamily="34" charset="-122"/>
                <a:cs typeface="Source Serif 4" pitchFamily="34" charset="-120"/>
              </a:rPr>
              <a:t>x</a:t>
            </a:r>
            <a:pPr algn="l" indent="0" marL="0">
              <a:lnSpc>
                <a:spcPts val="2888"/>
              </a:lnSpc>
              <a:buNone/>
            </a:pPr>
            <a:r>
              <a:rPr lang="en-US" sz="1089" dirty="0">
                <a:solidFill>
                  <a:srgbClr val="1B1E22"/>
                </a:solidFill>
                <a:latin typeface="Source Serif 4" pitchFamily="34" charset="0"/>
                <a:ea typeface="Source Serif 4" pitchFamily="34" charset="-122"/>
                <a:cs typeface="Source Serif 4" pitchFamily="34" charset="-120"/>
              </a:rPr>
              <a:t>0</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650" i="1" dirty="0">
                <a:solidFill>
                  <a:srgbClr val="C4432C"/>
                </a:solidFill>
                <a:latin typeface="Source Serif 4" pitchFamily="34" charset="0"/>
                <a:ea typeface="Source Serif 4" pitchFamily="34" charset="-122"/>
                <a:cs typeface="Source Serif 4" pitchFamily="34" charset="-120"/>
              </a:rPr>
              <a:t> P</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650" i="1" dirty="0">
                <a:solidFill>
                  <a:srgbClr val="1B1E22"/>
                </a:solidFill>
                <a:latin typeface="Source Serif 4" pitchFamily="34" charset="0"/>
                <a:ea typeface="Source Serif 4" pitchFamily="34" charset="-122"/>
                <a:cs typeface="Source Serif 4" pitchFamily="34" charset="-120"/>
              </a:rPr>
              <a:t> E</a:t>
            </a:r>
            <a:pPr algn="l" indent="0" marL="0">
              <a:lnSpc>
                <a:spcPts val="2888"/>
              </a:lnSpc>
              <a:buNone/>
            </a:pPr>
            <a:r>
              <a:rPr lang="en-US" sz="1089" dirty="0">
                <a:solidFill>
                  <a:srgbClr val="1B1E22"/>
                </a:solidFill>
                <a:latin typeface="Source Serif 4" pitchFamily="34" charset="0"/>
                <a:ea typeface="Source Serif 4" pitchFamily="34" charset="-122"/>
                <a:cs typeface="Source Serif 4" pitchFamily="34" charset="-120"/>
              </a:rPr>
              <a:t>0</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prompts enter once</a:t>
            </a:r>
            <a:b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650" i="1" dirty="0">
                <a:solidFill>
                  <a:srgbClr val="1B1E22"/>
                </a:solidFill>
                <a:latin typeface="Source Serif 4" pitchFamily="34" charset="0"/>
                <a:ea typeface="Source Serif 4" pitchFamily="34" charset="-122"/>
                <a:cs typeface="Source Serif 4" pitchFamily="34" charset="-120"/>
              </a:rPr>
              <a:t>x</a:t>
            </a:r>
            <a:pPr algn="l" indent="0" marL="0">
              <a:lnSpc>
                <a:spcPts val="2888"/>
              </a:lnSpc>
              <a:buNone/>
            </a:pPr>
            <a:r>
              <a:rPr lang="en-US" sz="1089" dirty="0">
                <a:solidFill>
                  <a:srgbClr val="1B1E22"/>
                </a:solidFill>
                <a:latin typeface="Source Serif 4" pitchFamily="34" charset="0"/>
                <a:ea typeface="Source Serif 4" pitchFamily="34" charset="-122"/>
                <a:cs typeface="Source Serif 4" pitchFamily="34" charset="-120"/>
              </a:rPr>
              <a:t>i</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650" i="1" dirty="0">
                <a:solidFill>
                  <a:srgbClr val="1B1E22"/>
                </a:solidFill>
                <a:latin typeface="Source Serif 4" pitchFamily="34" charset="0"/>
                <a:ea typeface="Source Serif 4" pitchFamily="34" charset="-122"/>
                <a:cs typeface="Source Serif 4" pitchFamily="34" charset="-120"/>
              </a:rPr>
              <a:t> Z</a:t>
            </a:r>
            <a:pPr algn="l" indent="0" marL="0">
              <a:lnSpc>
                <a:spcPts val="2888"/>
              </a:lnSpc>
              <a:buNone/>
            </a:pPr>
            <a:r>
              <a:rPr lang="en-US" sz="1089" dirty="0">
                <a:solidFill>
                  <a:srgbClr val="1B1E22"/>
                </a:solidFill>
                <a:latin typeface="Source Serif 4" pitchFamily="34" charset="0"/>
                <a:ea typeface="Source Serif 4" pitchFamily="34" charset="-122"/>
                <a:cs typeface="Source Serif 4" pitchFamily="34" charset="-120"/>
              </a:rPr>
              <a:t>i</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650" i="1" dirty="0">
                <a:solidFill>
                  <a:srgbClr val="1B1E22"/>
                </a:solidFill>
                <a:latin typeface="Source Serif 4" pitchFamily="34" charset="0"/>
                <a:ea typeface="Source Serif 4" pitchFamily="34" charset="-122"/>
                <a:cs typeface="Source Serif 4" pitchFamily="34" charset="-120"/>
              </a:rPr>
              <a:t> E</a:t>
            </a:r>
            <a:pPr algn="l" indent="0" marL="0">
              <a:lnSpc>
                <a:spcPts val="2888"/>
              </a:lnSpc>
              <a:buNone/>
            </a:pPr>
            <a:r>
              <a:rPr lang="en-US" sz="1089" dirty="0">
                <a:solidFill>
                  <a:srgbClr val="1B1E22"/>
                </a:solidFill>
                <a:latin typeface="Source Serif 4" pitchFamily="34" charset="0"/>
                <a:ea typeface="Source Serif 4" pitchFamily="34" charset="-122"/>
                <a:cs typeface="Source Serif 4" pitchFamily="34" charset="-120"/>
              </a:rPr>
              <a:t>i</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 =</a:t>
            </a:r>
            <a:pPr algn="l" indent="0" marL="0">
              <a:lnSpc>
                <a:spcPts val="2888"/>
              </a:lnSpc>
              <a:buNone/>
            </a:pPr>
            <a:r>
              <a:rPr lang="en-US" sz="1650" i="1" dirty="0">
                <a:solidFill>
                  <a:srgbClr val="2D5D92"/>
                </a:solidFill>
                <a:latin typeface="Source Serif 4" pitchFamily="34" charset="0"/>
                <a:ea typeface="Source Serif 4" pitchFamily="34" charset="-122"/>
                <a:cs typeface="Source Serif 4" pitchFamily="34" charset="-120"/>
              </a:rPr>
              <a:t> L</a:t>
            </a:r>
            <a:pPr algn="l" indent="0" marL="0">
              <a:lnSpc>
                <a:spcPts val="2888"/>
              </a:lnSpc>
              <a:buNone/>
            </a:pPr>
            <a:r>
              <a:rPr lang="en-US" sz="1089" dirty="0">
                <a:solidFill>
                  <a:srgbClr val="2D5D92"/>
                </a:solidFill>
                <a:latin typeface="Source Serif 4" pitchFamily="34" charset="0"/>
                <a:ea typeface="Source Serif 4" pitchFamily="34" charset="-122"/>
                <a:cs typeface="Source Serif 4" pitchFamily="34" charset="-120"/>
              </a:rPr>
              <a:t>i</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650" i="1" dirty="0">
                <a:solidFill>
                  <a:srgbClr val="1B1E22"/>
                </a:solidFill>
                <a:latin typeface="Source Serif 4" pitchFamily="34" charset="0"/>
                <a:ea typeface="Source Serif 4" pitchFamily="34" charset="-122"/>
                <a:cs typeface="Source Serif 4" pitchFamily="34" charset="-120"/>
              </a:rPr>
              <a:t>x</a:t>
            </a:r>
            <a:pPr algn="l" indent="0" marL="0">
              <a:lnSpc>
                <a:spcPts val="2888"/>
              </a:lnSpc>
              <a:buNone/>
            </a:pPr>
            <a:r>
              <a:rPr lang="en-US" sz="1089" dirty="0">
                <a:solidFill>
                  <a:srgbClr val="1B1E22"/>
                </a:solidFill>
                <a:latin typeface="Source Serif 4" pitchFamily="34" charset="0"/>
                <a:ea typeface="Source Serif 4" pitchFamily="34" charset="-122"/>
                <a:cs typeface="Source Serif 4" pitchFamily="34" charset="-120"/>
              </a:rPr>
              <a:t>i−1</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650" i="1" dirty="0">
                <a:solidFill>
                  <a:srgbClr val="1B1E22"/>
                </a:solidFill>
                <a:latin typeface="Source Serif 4" pitchFamily="34" charset="0"/>
                <a:ea typeface="Source Serif 4" pitchFamily="34" charset="-122"/>
                <a:cs typeface="Source Serif 4" pitchFamily="34" charset="-120"/>
              </a:rPr>
              <a:t> Z</a:t>
            </a:r>
            <a:pPr algn="l" indent="0" marL="0">
              <a:lnSpc>
                <a:spcPts val="2888"/>
              </a:lnSpc>
              <a:buNone/>
            </a:pPr>
            <a:r>
              <a:rPr lang="en-US" sz="1089" dirty="0">
                <a:solidFill>
                  <a:srgbClr val="1B1E22"/>
                </a:solidFill>
                <a:latin typeface="Source Serif 4" pitchFamily="34" charset="0"/>
                <a:ea typeface="Source Serif 4" pitchFamily="34" charset="-122"/>
                <a:cs typeface="Source Serif 4" pitchFamily="34" charset="-120"/>
              </a:rPr>
              <a:t>i−1</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650" i="1" dirty="0">
                <a:solidFill>
                  <a:srgbClr val="1B1E22"/>
                </a:solidFill>
                <a:latin typeface="Source Serif 4" pitchFamily="34" charset="0"/>
                <a:ea typeface="Source Serif 4" pitchFamily="34" charset="-122"/>
                <a:cs typeface="Source Serif 4" pitchFamily="34" charset="-120"/>
              </a:rPr>
              <a:t> E</a:t>
            </a:r>
            <a:pPr algn="l" indent="0" marL="0">
              <a:lnSpc>
                <a:spcPts val="2888"/>
              </a:lnSpc>
              <a:buNone/>
            </a:pPr>
            <a:r>
              <a:rPr lang="en-US" sz="1089" dirty="0">
                <a:solidFill>
                  <a:srgbClr val="1B1E22"/>
                </a:solidFill>
                <a:latin typeface="Source Serif 4" pitchFamily="34" charset="0"/>
                <a:ea typeface="Source Serif 4" pitchFamily="34" charset="-122"/>
                <a:cs typeface="Source Serif 4" pitchFamily="34" charset="-120"/>
              </a:rPr>
              <a:t>i−1</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i = 2 … 12</a:t>
            </a:r>
            <a:br/>
            <a:pPr algn="l" indent="0" marL="0">
              <a:lnSpc>
                <a:spcPts val="2888"/>
              </a:lnSpc>
              <a:buNone/>
            </a:pPr>
            <a:r>
              <a:rPr lang="en-US" sz="1650" i="1" dirty="0">
                <a:solidFill>
                  <a:srgbClr val="1B1E22"/>
                </a:solidFill>
                <a:latin typeface="Source Serif 4" pitchFamily="34" charset="0"/>
                <a:ea typeface="Source Serif 4" pitchFamily="34" charset="-122"/>
                <a:cs typeface="Source Serif 4" pitchFamily="34" charset="-120"/>
              </a:rPr>
              <a:t>y</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 =</a:t>
            </a:r>
            <a:pPr algn="l" indent="0" marL="0">
              <a:lnSpc>
                <a:spcPts val="2888"/>
              </a:lnSpc>
              <a:buNone/>
            </a:pPr>
            <a:r>
              <a:rPr lang="en-US" sz="1650" dirty="0">
                <a:solidFill>
                  <a:srgbClr val="C4432C"/>
                </a:solidFill>
                <a:latin typeface="Source Serif 4" pitchFamily="34" charset="0"/>
                <a:ea typeface="Source Serif 4" pitchFamily="34" charset="-122"/>
                <a:cs typeface="Source Serif 4" pitchFamily="34" charset="-120"/>
              </a:rPr>
              <a:t> Head</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650" i="1" dirty="0">
                <a:solidFill>
                  <a:srgbClr val="1B1E22"/>
                </a:solidFill>
                <a:latin typeface="Source Serif 4" pitchFamily="34" charset="0"/>
                <a:ea typeface="Source Serif 4" pitchFamily="34" charset="-122"/>
                <a:cs typeface="Source Serif 4" pitchFamily="34" charset="-120"/>
              </a:rPr>
              <a:t>x</a:t>
            </a:r>
            <a:pPr algn="l" indent="0" marL="0">
              <a:lnSpc>
                <a:spcPts val="2888"/>
              </a:lnSpc>
              <a:buNone/>
            </a:pPr>
            <a:r>
              <a:rPr lang="en-US" sz="1089" dirty="0">
                <a:solidFill>
                  <a:srgbClr val="1B1E22"/>
                </a:solidFill>
                <a:latin typeface="Source Serif 4" pitchFamily="34" charset="0"/>
                <a:ea typeface="Source Serif 4" pitchFamily="34" charset="-122"/>
                <a:cs typeface="Source Serif 4" pitchFamily="34" charset="-120"/>
              </a:rPr>
              <a:t>12</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endParaRPr lang="en-US" sz="1650" dirty="0"/>
          </a:p>
        </p:txBody>
      </p:sp>
      <p:sp>
        <p:nvSpPr>
          <p:cNvPr id="5" name="Text 3"/>
          <p:cNvSpPr txBox="1"/>
          <p:nvPr/>
        </p:nvSpPr>
        <p:spPr>
          <a:xfrm>
            <a:off x="6629400" y="5384453"/>
            <a:ext cx="5024080" cy="57150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Per task, only the red parts are trained and saved: 50 prompt</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vectors and the head,</a:t>
            </a:r>
            <a:pPr algn="l" indent="0" marL="0">
              <a:lnSpc>
                <a:spcPts val="2250"/>
              </a:lnSpc>
              <a:buNone/>
            </a:pPr>
            <a:r>
              <a:rPr lang="en-US" sz="1500" b="1" dirty="0">
                <a:solidFill>
                  <a:srgbClr val="C4432C"/>
                </a:solidFill>
                <a:latin typeface="Source Sans 3 ExtraLight" pitchFamily="34" charset="0"/>
                <a:ea typeface="Source Sans 3 ExtraLight" pitchFamily="34" charset="-122"/>
                <a:cs typeface="Source Sans 3 ExtraLight" pitchFamily="34" charset="-120"/>
              </a:rPr>
              <a:t> 0.14%</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 of the model.</a:t>
            </a:r>
            <a:endParaRPr lang="en-US" sz="1500" dirty="0"/>
          </a:p>
        </p:txBody>
      </p:sp>
      <p:sp>
        <p:nvSpPr>
          <p:cNvPr id="6" name="Text 4"/>
          <p:cNvSpPr txBox="1"/>
          <p:nvPr/>
        </p:nvSpPr>
        <p:spPr>
          <a:xfrm>
            <a:off x="762000" y="6281217"/>
            <a:ext cx="9424821"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Figures: Jia et al. 2022, Fig. 2. Equations (6) and (8) of the paper:</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x</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class token,</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E</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patch vectors,</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P</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prompts,</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Z</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the prompt positions after a layer,</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L</a:t>
            </a:r>
            <a:pPr algn="l" indent="0" marL="0">
              <a:lnSpc>
                <a:spcPts val="1575"/>
              </a:lnSpc>
              <a:buNone/>
            </a:pPr>
            <a:r>
              <a:rPr lang="en-US" sz="803" dirty="0">
                <a:solidFill>
                  <a:srgbClr val="777E86"/>
                </a:solidFill>
                <a:latin typeface="Source Serif 4" pitchFamily="34" charset="0"/>
                <a:ea typeface="Source Serif 4" pitchFamily="34" charset="-122"/>
                <a:cs typeface="Source Serif 4" pitchFamily="34" charset="-120"/>
              </a:rPr>
              <a:t>i</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layer</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i</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a:t>
            </a:r>
            <a:endParaRPr lang="en-US" sz="1125" dirty="0"/>
          </a:p>
        </p:txBody>
      </p:sp>
      <p:sp>
        <p:nvSpPr>
          <p:cNvPr id="7" name="Text 5"/>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8</a:t>
            </a:r>
            <a:endParaRPr lang="en-US" sz="1125"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7296424"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 trains a few extra input vectors and the head</a:t>
            </a:r>
            <a:endParaRPr lang="en-US" sz="2625" dirty="0"/>
          </a:p>
        </p:txBody>
      </p:sp>
      <p:sp>
        <p:nvSpPr>
          <p:cNvPr id="3" name="Text 1"/>
          <p:cNvSpPr txBox="1"/>
          <p:nvPr/>
        </p:nvSpPr>
        <p:spPr>
          <a:xfrm>
            <a:off x="6629400" y="1717328"/>
            <a:ext cx="4887873" cy="857250"/>
          </a:xfrm>
          <a:prstGeom prst="rect">
            <a:avLst/>
          </a:prstGeom>
          <a:noFill/>
          <a:ln/>
        </p:spPr>
        <p:txBody>
          <a:bodyPr wrap="none" lIns="0" tIns="0" rIns="0" bIns="0" rtlCol="0" anchor="t"/>
          <a:lstStyle/>
          <a:p>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Every layer gets its own fresh set of</a:t>
            </a:r>
            <a:pPr algn="l" indent="0" marL="0">
              <a:lnSpc>
                <a:spcPts val="2250"/>
              </a:lnSpc>
              <a:buNone/>
            </a:pPr>
            <a:r>
              <a:rPr lang="en-US" sz="1575" i="1" dirty="0">
                <a:solidFill>
                  <a:srgbClr val="474D54"/>
                </a:solidFill>
                <a:latin typeface="Source Serif 4" pitchFamily="34" charset="0"/>
                <a:ea typeface="Source Serif 4" pitchFamily="34" charset="-122"/>
                <a:cs typeface="Source Serif 4" pitchFamily="34" charset="-120"/>
              </a:rPr>
              <a:t> p</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 prompt vectors. What</a:t>
            </a:r>
            <a:b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the previous layer produced at those positions is thrown</a:t>
            </a:r>
            <a:b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away: the blank in the equation.</a:t>
            </a:r>
            <a:endParaRPr lang="en-US" sz="1500" dirty="0"/>
          </a:p>
        </p:txBody>
      </p:sp>
      <p:sp>
        <p:nvSpPr>
          <p:cNvPr id="4" name="Text 2"/>
          <p:cNvSpPr txBox="1"/>
          <p:nvPr/>
        </p:nvSpPr>
        <p:spPr>
          <a:xfrm>
            <a:off x="6629400" y="2693119"/>
            <a:ext cx="3551956" cy="733425"/>
          </a:xfrm>
          <a:prstGeom prst="rect">
            <a:avLst/>
          </a:prstGeom>
          <a:noFill/>
          <a:ln/>
        </p:spPr>
        <p:txBody>
          <a:bodyPr wrap="none" lIns="0" tIns="0" rIns="0" bIns="0" rtlCol="0" anchor="t"/>
          <a:lstStyle/>
          <a:p>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650" i="1" dirty="0">
                <a:solidFill>
                  <a:srgbClr val="1B1E22"/>
                </a:solidFill>
                <a:latin typeface="Source Serif 4" pitchFamily="34" charset="0"/>
                <a:ea typeface="Source Serif 4" pitchFamily="34" charset="-122"/>
                <a:cs typeface="Source Serif 4" pitchFamily="34" charset="-120"/>
              </a:rPr>
              <a:t>x</a:t>
            </a:r>
            <a:pPr algn="l" indent="0" marL="0">
              <a:lnSpc>
                <a:spcPts val="2888"/>
              </a:lnSpc>
              <a:buNone/>
            </a:pPr>
            <a:r>
              <a:rPr lang="en-US" sz="1089" dirty="0">
                <a:solidFill>
                  <a:srgbClr val="1B1E22"/>
                </a:solidFill>
                <a:latin typeface="Source Serif 4" pitchFamily="34" charset="0"/>
                <a:ea typeface="Source Serif 4" pitchFamily="34" charset="-122"/>
                <a:cs typeface="Source Serif 4" pitchFamily="34" charset="-120"/>
              </a:rPr>
              <a:t>i</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 ,</a:t>
            </a:r>
            <a:pPr algn="l" indent="0" marL="0">
              <a:lnSpc>
                <a:spcPts val="2888"/>
              </a:lnSpc>
              <a:buNone/>
            </a:pPr>
            <a:r>
              <a:rPr lang="en-US" sz="1650" i="1" dirty="0">
                <a:solidFill>
                  <a:srgbClr val="1B1E22"/>
                </a:solidFill>
                <a:latin typeface="Source Serif 4" pitchFamily="34" charset="0"/>
                <a:ea typeface="Source Serif 4" pitchFamily="34" charset="-122"/>
                <a:cs typeface="Source Serif 4" pitchFamily="34" charset="-120"/>
              </a:rPr>
              <a:t> E</a:t>
            </a:r>
            <a:pPr algn="l" indent="0" marL="0">
              <a:lnSpc>
                <a:spcPts val="2888"/>
              </a:lnSpc>
              <a:buNone/>
            </a:pPr>
            <a:r>
              <a:rPr lang="en-US" sz="1089" dirty="0">
                <a:solidFill>
                  <a:srgbClr val="1B1E22"/>
                </a:solidFill>
                <a:latin typeface="Source Serif 4" pitchFamily="34" charset="0"/>
                <a:ea typeface="Source Serif 4" pitchFamily="34" charset="-122"/>
                <a:cs typeface="Source Serif 4" pitchFamily="34" charset="-120"/>
              </a:rPr>
              <a:t>i</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 =</a:t>
            </a:r>
            <a:pPr algn="l" indent="0" marL="0">
              <a:lnSpc>
                <a:spcPts val="2888"/>
              </a:lnSpc>
              <a:buNone/>
            </a:pPr>
            <a:r>
              <a:rPr lang="en-US" sz="1650" i="1" dirty="0">
                <a:solidFill>
                  <a:srgbClr val="2D5D92"/>
                </a:solidFill>
                <a:latin typeface="Source Serif 4" pitchFamily="34" charset="0"/>
                <a:ea typeface="Source Serif 4" pitchFamily="34" charset="-122"/>
                <a:cs typeface="Source Serif 4" pitchFamily="34" charset="-120"/>
              </a:rPr>
              <a:t> L</a:t>
            </a:r>
            <a:pPr algn="l" indent="0" marL="0">
              <a:lnSpc>
                <a:spcPts val="2888"/>
              </a:lnSpc>
              <a:buNone/>
            </a:pPr>
            <a:r>
              <a:rPr lang="en-US" sz="1089" dirty="0">
                <a:solidFill>
                  <a:srgbClr val="2D5D92"/>
                </a:solidFill>
                <a:latin typeface="Source Serif 4" pitchFamily="34" charset="0"/>
                <a:ea typeface="Source Serif 4" pitchFamily="34" charset="-122"/>
                <a:cs typeface="Source Serif 4" pitchFamily="34" charset="-120"/>
              </a:rPr>
              <a:t>i</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650" i="1" dirty="0">
                <a:solidFill>
                  <a:srgbClr val="1B1E22"/>
                </a:solidFill>
                <a:latin typeface="Source Serif 4" pitchFamily="34" charset="0"/>
                <a:ea typeface="Source Serif 4" pitchFamily="34" charset="-122"/>
                <a:cs typeface="Source Serif 4" pitchFamily="34" charset="-120"/>
              </a:rPr>
              <a:t>x</a:t>
            </a:r>
            <a:pPr algn="l" indent="0" marL="0">
              <a:lnSpc>
                <a:spcPts val="2888"/>
              </a:lnSpc>
              <a:buNone/>
            </a:pPr>
            <a:r>
              <a:rPr lang="en-US" sz="1089" dirty="0">
                <a:solidFill>
                  <a:srgbClr val="1B1E22"/>
                </a:solidFill>
                <a:latin typeface="Source Serif 4" pitchFamily="34" charset="0"/>
                <a:ea typeface="Source Serif 4" pitchFamily="34" charset="-122"/>
                <a:cs typeface="Source Serif 4" pitchFamily="34" charset="-120"/>
              </a:rPr>
              <a:t>i−1</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650" i="1" dirty="0">
                <a:solidFill>
                  <a:srgbClr val="C4432C"/>
                </a:solidFill>
                <a:latin typeface="Source Serif 4" pitchFamily="34" charset="0"/>
                <a:ea typeface="Source Serif 4" pitchFamily="34" charset="-122"/>
                <a:cs typeface="Source Serif 4" pitchFamily="34" charset="-120"/>
              </a:rPr>
              <a:t> P</a:t>
            </a:r>
            <a:pPr algn="l" indent="0" marL="0">
              <a:lnSpc>
                <a:spcPts val="2888"/>
              </a:lnSpc>
              <a:buNone/>
            </a:pPr>
            <a:r>
              <a:rPr lang="en-US" sz="1089" dirty="0">
                <a:solidFill>
                  <a:srgbClr val="C4432C"/>
                </a:solidFill>
                <a:latin typeface="Source Serif 4" pitchFamily="34" charset="0"/>
                <a:ea typeface="Source Serif 4" pitchFamily="34" charset="-122"/>
                <a:cs typeface="Source Serif 4" pitchFamily="34" charset="-120"/>
              </a:rPr>
              <a:t>i−1</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650" i="1" dirty="0">
                <a:solidFill>
                  <a:srgbClr val="1B1E22"/>
                </a:solidFill>
                <a:latin typeface="Source Serif 4" pitchFamily="34" charset="0"/>
                <a:ea typeface="Source Serif 4" pitchFamily="34" charset="-122"/>
                <a:cs typeface="Source Serif 4" pitchFamily="34" charset="-120"/>
              </a:rPr>
              <a:t> E</a:t>
            </a:r>
            <a:pPr algn="l" indent="0" marL="0">
              <a:lnSpc>
                <a:spcPts val="2888"/>
              </a:lnSpc>
              <a:buNone/>
            </a:pPr>
            <a:r>
              <a:rPr lang="en-US" sz="1089" dirty="0">
                <a:solidFill>
                  <a:srgbClr val="1B1E22"/>
                </a:solidFill>
                <a:latin typeface="Source Serif 4" pitchFamily="34" charset="0"/>
                <a:ea typeface="Source Serif 4" pitchFamily="34" charset="-122"/>
                <a:cs typeface="Source Serif 4" pitchFamily="34" charset="-120"/>
              </a:rPr>
              <a:t>i−1</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i = 1 … 12</a:t>
            </a:r>
            <a:br/>
            <a:pPr algn="l" indent="0" marL="0">
              <a:lnSpc>
                <a:spcPts val="2888"/>
              </a:lnSpc>
              <a:buNone/>
            </a:pPr>
            <a:r>
              <a:rPr lang="en-US" sz="1650" i="1" dirty="0">
                <a:solidFill>
                  <a:srgbClr val="1B1E22"/>
                </a:solidFill>
                <a:latin typeface="Source Serif 4" pitchFamily="34" charset="0"/>
                <a:ea typeface="Source Serif 4" pitchFamily="34" charset="-122"/>
                <a:cs typeface="Source Serif 4" pitchFamily="34" charset="-120"/>
              </a:rPr>
              <a:t>y</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 =</a:t>
            </a:r>
            <a:pPr algn="l" indent="0" marL="0">
              <a:lnSpc>
                <a:spcPts val="2888"/>
              </a:lnSpc>
              <a:buNone/>
            </a:pPr>
            <a:r>
              <a:rPr lang="en-US" sz="1650" dirty="0">
                <a:solidFill>
                  <a:srgbClr val="C4432C"/>
                </a:solidFill>
                <a:latin typeface="Source Serif 4" pitchFamily="34" charset="0"/>
                <a:ea typeface="Source Serif 4" pitchFamily="34" charset="-122"/>
                <a:cs typeface="Source Serif 4" pitchFamily="34" charset="-120"/>
              </a:rPr>
              <a:t> Head</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650" i="1" dirty="0">
                <a:solidFill>
                  <a:srgbClr val="1B1E22"/>
                </a:solidFill>
                <a:latin typeface="Source Serif 4" pitchFamily="34" charset="0"/>
                <a:ea typeface="Source Serif 4" pitchFamily="34" charset="-122"/>
                <a:cs typeface="Source Serif 4" pitchFamily="34" charset="-120"/>
              </a:rPr>
              <a:t>x</a:t>
            </a:r>
            <a:pPr algn="l" indent="0" marL="0">
              <a:lnSpc>
                <a:spcPts val="2888"/>
              </a:lnSpc>
              <a:buNone/>
            </a:pPr>
            <a:r>
              <a:rPr lang="en-US" sz="1089" dirty="0">
                <a:solidFill>
                  <a:srgbClr val="1B1E22"/>
                </a:solidFill>
                <a:latin typeface="Source Serif 4" pitchFamily="34" charset="0"/>
                <a:ea typeface="Source Serif 4" pitchFamily="34" charset="-122"/>
                <a:cs typeface="Source Serif 4" pitchFamily="34" charset="-120"/>
              </a:rPr>
              <a:t>12</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endParaRPr lang="en-US" sz="1650" dirty="0"/>
          </a:p>
        </p:txBody>
      </p:sp>
      <p:sp>
        <p:nvSpPr>
          <p:cNvPr id="5" name="Text 3"/>
          <p:cNvSpPr txBox="1"/>
          <p:nvPr/>
        </p:nvSpPr>
        <p:spPr>
          <a:xfrm>
            <a:off x="6629400" y="5384453"/>
            <a:ext cx="5024080" cy="57150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Per task, only the red parts are trained and saved: 50 prompt</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vectors for each layer and the head,</a:t>
            </a:r>
            <a:pPr algn="l" indent="0" marL="0">
              <a:lnSpc>
                <a:spcPts val="2250"/>
              </a:lnSpc>
              <a:buNone/>
            </a:pPr>
            <a:r>
              <a:rPr lang="en-US" sz="1500" b="1" dirty="0">
                <a:solidFill>
                  <a:srgbClr val="C4432C"/>
                </a:solidFill>
                <a:latin typeface="Source Sans 3 ExtraLight" pitchFamily="34" charset="0"/>
                <a:ea typeface="Source Sans 3 ExtraLight" pitchFamily="34" charset="-122"/>
                <a:cs typeface="Source Sans 3 ExtraLight" pitchFamily="34" charset="-120"/>
              </a:rPr>
              <a:t> 0.63%</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 of the model.</a:t>
            </a:r>
            <a:endParaRPr lang="en-US" sz="1500" dirty="0"/>
          </a:p>
        </p:txBody>
      </p:sp>
      <p:sp>
        <p:nvSpPr>
          <p:cNvPr id="6" name="Text 4"/>
          <p:cNvSpPr txBox="1"/>
          <p:nvPr/>
        </p:nvSpPr>
        <p:spPr>
          <a:xfrm>
            <a:off x="762000" y="6281217"/>
            <a:ext cx="9424821"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Figures: Jia et al. 2022, Fig. 2. Equations (6) and (8) of the paper:</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x</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class token,</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E</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patch vectors,</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P</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prompts,</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Z</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the prompt positions after a layer,</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L</a:t>
            </a:r>
            <a:pPr algn="l" indent="0" marL="0">
              <a:lnSpc>
                <a:spcPts val="1575"/>
              </a:lnSpc>
              <a:buNone/>
            </a:pPr>
            <a:r>
              <a:rPr lang="en-US" sz="803" dirty="0">
                <a:solidFill>
                  <a:srgbClr val="777E86"/>
                </a:solidFill>
                <a:latin typeface="Source Serif 4" pitchFamily="34" charset="0"/>
                <a:ea typeface="Source Serif 4" pitchFamily="34" charset="-122"/>
                <a:cs typeface="Source Serif 4" pitchFamily="34" charset="-120"/>
              </a:rPr>
              <a:t>i</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layer</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i</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a:t>
            </a:r>
            <a:endParaRPr lang="en-US" sz="1125" dirty="0"/>
          </a:p>
        </p:txBody>
      </p:sp>
      <p:sp>
        <p:nvSpPr>
          <p:cNvPr id="7" name="Text 5"/>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8</a:t>
            </a:r>
            <a:endParaRPr lang="en-US" sz="1125"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7486031"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Why a few extra tokens can steer a frozen network</a:t>
            </a:r>
            <a:endParaRPr lang="en-US" sz="2625" dirty="0"/>
          </a:p>
        </p:txBody>
      </p:sp>
      <p:sp>
        <p:nvSpPr>
          <p:cNvPr id="3" name="Text 1"/>
          <p:cNvSpPr txBox="1"/>
          <p:nvPr/>
        </p:nvSpPr>
        <p:spPr>
          <a:xfrm>
            <a:off x="7010400" y="1745903"/>
            <a:ext cx="4518565" cy="114300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In every layer, each token takes in information from all</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the other tokens; this is attention. With prompts in the</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sequence, [CLS] and every patch also take in</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information from the prompts.</a:t>
            </a:r>
            <a:endParaRPr lang="en-US" sz="1500" dirty="0"/>
          </a:p>
        </p:txBody>
      </p:sp>
      <p:sp>
        <p:nvSpPr>
          <p:cNvPr id="4" name="Text 2"/>
          <p:cNvSpPr txBox="1"/>
          <p:nvPr/>
        </p:nvSpPr>
        <p:spPr>
          <a:xfrm>
            <a:off x="7229475" y="3112740"/>
            <a:ext cx="4413004" cy="1028700"/>
          </a:xfrm>
          <a:prstGeom prst="rect">
            <a:avLst/>
          </a:prstGeom>
          <a:noFill/>
          <a:ln/>
        </p:spPr>
        <p:txBody>
          <a:bodyPr wrap="none" lIns="0" tIns="0" rIns="0" bIns="0" rtlCol="0" anchor="t"/>
          <a:lstStyle/>
          <a:p>
            <a:pPr algn="l" indent="0" marL="0">
              <a:lnSpc>
                <a:spcPts val="2700"/>
              </a:lnSpc>
              <a:buNone/>
            </a:pPr>
            <a:r>
              <a:rPr lang="en-US" sz="1800" dirty="0">
                <a:solidFill>
                  <a:srgbClr val="1B1E22"/>
                </a:solidFill>
                <a:latin typeface="Source Serif 4" pitchFamily="34" charset="0"/>
                <a:ea typeface="Source Serif 4" pitchFamily="34" charset="-122"/>
                <a:cs typeface="Source Serif 4" pitchFamily="34" charset="-120"/>
              </a:rPr>
              <a:t>So training the prompts changes what the</a:t>
            </a:r>
            <a:br/>
            <a:pPr algn="l" indent="0" marL="0">
              <a:lnSpc>
                <a:spcPts val="2700"/>
              </a:lnSpc>
              <a:buNone/>
            </a:pPr>
            <a:r>
              <a:rPr lang="en-US" sz="1800" dirty="0">
                <a:solidFill>
                  <a:srgbClr val="1B1E22"/>
                </a:solidFill>
                <a:latin typeface="Source Serif 4" pitchFamily="34" charset="0"/>
                <a:ea typeface="Source Serif 4" pitchFamily="34" charset="-122"/>
                <a:cs typeface="Source Serif 4" pitchFamily="34" charset="-120"/>
              </a:rPr>
              <a:t>frozen network computes, without</a:t>
            </a:r>
            <a:br/>
            <a:pPr algn="l" indent="0" marL="0">
              <a:lnSpc>
                <a:spcPts val="2700"/>
              </a:lnSpc>
              <a:buNone/>
            </a:pPr>
            <a:r>
              <a:rPr lang="en-US" sz="1800" dirty="0">
                <a:solidFill>
                  <a:srgbClr val="1B1E22"/>
                </a:solidFill>
                <a:latin typeface="Source Serif 4" pitchFamily="34" charset="0"/>
                <a:ea typeface="Source Serif 4" pitchFamily="34" charset="-122"/>
                <a:cs typeface="Source Serif 4" pitchFamily="34" charset="-120"/>
              </a:rPr>
              <a:t>changing a single weight.</a:t>
            </a:r>
            <a:endParaRPr lang="en-US" sz="1800" dirty="0"/>
          </a:p>
        </p:txBody>
      </p:sp>
      <p:sp>
        <p:nvSpPr>
          <p:cNvPr id="5" name="Text 3"/>
          <p:cNvSpPr txBox="1"/>
          <p:nvPr/>
        </p:nvSpPr>
        <p:spPr>
          <a:xfrm>
            <a:off x="762000" y="6296025"/>
            <a:ext cx="9677424"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Mechanism: Sec. 3 of Jia et al. 2022; Appendix B relates it to prefix-tuning ("VPT-prefix"). Line widths and the red share of [CLS] are illustrative, not measured.</a:t>
            </a:r>
            <a:endParaRPr lang="en-US" sz="1125" dirty="0"/>
          </a:p>
        </p:txBody>
      </p:sp>
      <p:sp>
        <p:nvSpPr>
          <p:cNvPr id="6" name="Text 4"/>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9</a:t>
            </a:r>
            <a:endParaRPr lang="en-US" sz="1125"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7486031"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Why a few extra tokens can steer a frozen network</a:t>
            </a:r>
            <a:endParaRPr lang="en-US" sz="2625" dirty="0"/>
          </a:p>
        </p:txBody>
      </p:sp>
      <p:sp>
        <p:nvSpPr>
          <p:cNvPr id="3" name="Text 1"/>
          <p:cNvSpPr txBox="1"/>
          <p:nvPr/>
        </p:nvSpPr>
        <p:spPr>
          <a:xfrm>
            <a:off x="7010400" y="1745903"/>
            <a:ext cx="4518565" cy="114300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In every layer, each token takes in information from all</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the other tokens; this is attention. With prompts in the</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sequence, [CLS] and every patch also take in</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information from the prompts.</a:t>
            </a:r>
            <a:endParaRPr lang="en-US" sz="1500" dirty="0"/>
          </a:p>
        </p:txBody>
      </p:sp>
      <p:sp>
        <p:nvSpPr>
          <p:cNvPr id="4" name="Text 2"/>
          <p:cNvSpPr txBox="1"/>
          <p:nvPr/>
        </p:nvSpPr>
        <p:spPr>
          <a:xfrm>
            <a:off x="7229475" y="3112740"/>
            <a:ext cx="4413004" cy="1028700"/>
          </a:xfrm>
          <a:prstGeom prst="rect">
            <a:avLst/>
          </a:prstGeom>
          <a:noFill/>
          <a:ln/>
        </p:spPr>
        <p:txBody>
          <a:bodyPr wrap="none" lIns="0" tIns="0" rIns="0" bIns="0" rtlCol="0" anchor="t"/>
          <a:lstStyle/>
          <a:p>
            <a:pPr algn="l" indent="0" marL="0">
              <a:lnSpc>
                <a:spcPts val="2700"/>
              </a:lnSpc>
              <a:buNone/>
            </a:pPr>
            <a:r>
              <a:rPr lang="en-US" sz="1800" dirty="0">
                <a:solidFill>
                  <a:srgbClr val="1B1E22"/>
                </a:solidFill>
                <a:latin typeface="Source Serif 4" pitchFamily="34" charset="0"/>
                <a:ea typeface="Source Serif 4" pitchFamily="34" charset="-122"/>
                <a:cs typeface="Source Serif 4" pitchFamily="34" charset="-120"/>
              </a:rPr>
              <a:t>So training the prompts changes what the</a:t>
            </a:r>
            <a:br/>
            <a:pPr algn="l" indent="0" marL="0">
              <a:lnSpc>
                <a:spcPts val="2700"/>
              </a:lnSpc>
              <a:buNone/>
            </a:pPr>
            <a:r>
              <a:rPr lang="en-US" sz="1800" dirty="0">
                <a:solidFill>
                  <a:srgbClr val="1B1E22"/>
                </a:solidFill>
                <a:latin typeface="Source Serif 4" pitchFamily="34" charset="0"/>
                <a:ea typeface="Source Serif 4" pitchFamily="34" charset="-122"/>
                <a:cs typeface="Source Serif 4" pitchFamily="34" charset="-120"/>
              </a:rPr>
              <a:t>frozen network computes, without</a:t>
            </a:r>
            <a:br/>
            <a:pPr algn="l" indent="0" marL="0">
              <a:lnSpc>
                <a:spcPts val="2700"/>
              </a:lnSpc>
              <a:buNone/>
            </a:pPr>
            <a:r>
              <a:rPr lang="en-US" sz="1800" dirty="0">
                <a:solidFill>
                  <a:srgbClr val="1B1E22"/>
                </a:solidFill>
                <a:latin typeface="Source Serif 4" pitchFamily="34" charset="0"/>
                <a:ea typeface="Source Serif 4" pitchFamily="34" charset="-122"/>
                <a:cs typeface="Source Serif 4" pitchFamily="34" charset="-120"/>
              </a:rPr>
              <a:t>changing a single weight.</a:t>
            </a:r>
            <a:endParaRPr lang="en-US" sz="1800" dirty="0"/>
          </a:p>
        </p:txBody>
      </p:sp>
      <p:sp>
        <p:nvSpPr>
          <p:cNvPr id="5" name="Text 3"/>
          <p:cNvSpPr txBox="1"/>
          <p:nvPr/>
        </p:nvSpPr>
        <p:spPr>
          <a:xfrm>
            <a:off x="762000" y="6296025"/>
            <a:ext cx="9677424"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Mechanism: Sec. 3 of Jia et al. 2022; Appendix B relates it to prefix-tuning ("VPT-prefix"). Line widths and the red share of [CLS] are illustrative, not measured.</a:t>
            </a:r>
            <a:endParaRPr lang="en-US" sz="1125" dirty="0"/>
          </a:p>
        </p:txBody>
      </p:sp>
      <p:sp>
        <p:nvSpPr>
          <p:cNvPr id="6" name="Text 4"/>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9</a:t>
            </a:r>
            <a:endParaRPr lang="en-US" sz="1125"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6151197"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How much VPT trains and stores per task</a:t>
            </a:r>
            <a:endParaRPr lang="en-US" sz="2625" dirty="0"/>
          </a:p>
        </p:txBody>
      </p:sp>
      <p:sp>
        <p:nvSpPr>
          <p:cNvPr id="3" name="Text 1"/>
          <p:cNvSpPr txBox="1"/>
          <p:nvPr/>
        </p:nvSpPr>
        <p:spPr>
          <a:xfrm>
            <a:off x="762000" y="1143446"/>
            <a:ext cx="7770519" cy="385763"/>
          </a:xfrm>
          <a:prstGeom prst="rect">
            <a:avLst/>
          </a:prstGeom>
          <a:noFill/>
          <a:ln/>
        </p:spPr>
        <p:txBody>
          <a:bodyPr wrap="none" lIns="0" tIns="0" rIns="0" bIns="0" rtlCol="0" anchor="t"/>
          <a:lstStyle/>
          <a:p>
            <a:pPr algn="l" indent="0" marL="0">
              <a:lnSpc>
                <a:spcPts val="3038"/>
              </a:lnSpc>
              <a:buNone/>
            </a:pPr>
            <a:r>
              <a:rPr lang="en-US" sz="2126" i="1" dirty="0">
                <a:solidFill>
                  <a:srgbClr val="1B1E22"/>
                </a:solidFill>
                <a:latin typeface="Source Serif 4" pitchFamily="34" charset="0"/>
                <a:ea typeface="Source Serif 4" pitchFamily="34" charset="-122"/>
                <a:cs typeface="Source Serif 4" pitchFamily="34" charset="-120"/>
              </a:rPr>
              <a:t>N</a:t>
            </a:r>
            <a:pPr algn="l" indent="0" marL="0">
              <a:lnSpc>
                <a:spcPts val="3038"/>
              </a:lnSpc>
              <a:buNone/>
            </a:pPr>
            <a:r>
              <a:rPr lang="en-US" sz="2025" dirty="0">
                <a:solidFill>
                  <a:srgbClr val="1B1E22"/>
                </a:solidFill>
                <a:latin typeface="Source Sans 3 ExtraLight" pitchFamily="34" charset="0"/>
                <a:ea typeface="Source Sans 3 ExtraLight" pitchFamily="34" charset="-122"/>
                <a:cs typeface="Source Sans 3 ExtraLight" pitchFamily="34" charset="-120"/>
              </a:rPr>
              <a:t> ·</a:t>
            </a:r>
            <a:pPr algn="l" indent="0" marL="0">
              <a:lnSpc>
                <a:spcPts val="3038"/>
              </a:lnSpc>
              <a:buNone/>
            </a:pPr>
            <a:r>
              <a:rPr lang="en-US" sz="2126" i="1" dirty="0">
                <a:solidFill>
                  <a:srgbClr val="1B1E22"/>
                </a:solidFill>
                <a:latin typeface="Source Serif 4" pitchFamily="34" charset="0"/>
                <a:ea typeface="Source Serif 4" pitchFamily="34" charset="-122"/>
                <a:cs typeface="Source Serif 4" pitchFamily="34" charset="-120"/>
              </a:rPr>
              <a:t> p</a:t>
            </a:r>
            <a:pPr algn="l" indent="0" marL="0">
              <a:lnSpc>
                <a:spcPts val="3038"/>
              </a:lnSpc>
              <a:buNone/>
            </a:pPr>
            <a:r>
              <a:rPr lang="en-US" sz="2025" dirty="0">
                <a:solidFill>
                  <a:srgbClr val="1B1E22"/>
                </a:solidFill>
                <a:latin typeface="Source Sans 3 ExtraLight" pitchFamily="34" charset="0"/>
                <a:ea typeface="Source Sans 3 ExtraLight" pitchFamily="34" charset="-122"/>
                <a:cs typeface="Source Sans 3 ExtraLight" pitchFamily="34" charset="-120"/>
              </a:rPr>
              <a:t> ·</a:t>
            </a:r>
            <a:pPr algn="l" indent="0" marL="0">
              <a:lnSpc>
                <a:spcPts val="3038"/>
              </a:lnSpc>
              <a:buNone/>
            </a:pPr>
            <a:r>
              <a:rPr lang="en-US" sz="2126" i="1" dirty="0">
                <a:solidFill>
                  <a:srgbClr val="1B1E22"/>
                </a:solidFill>
                <a:latin typeface="Source Serif 4" pitchFamily="34" charset="0"/>
                <a:ea typeface="Source Serif 4" pitchFamily="34" charset="-122"/>
                <a:cs typeface="Source Serif 4" pitchFamily="34" charset="-120"/>
              </a:rPr>
              <a:t> d</a:t>
            </a:r>
            <a:pPr algn="l" indent="0" marL="0">
              <a:lnSpc>
                <a:spcPts val="3038"/>
              </a:lnSpc>
              <a:buNone/>
            </a:pPr>
            <a:r>
              <a:rPr lang="en-US" sz="2025" dirty="0">
                <a:solidFill>
                  <a:srgbClr val="777E86"/>
                </a:solidFill>
                <a:latin typeface="Source Serif 4" pitchFamily="34" charset="0"/>
                <a:ea typeface="Source Serif 4" pitchFamily="34" charset="-122"/>
                <a:cs typeface="Source Serif 4" pitchFamily="34" charset="-120"/>
              </a:rPr>
              <a:t> =</a:t>
            </a:r>
            <a:pPr algn="l" indent="0" marL="0">
              <a:lnSpc>
                <a:spcPts val="3038"/>
              </a:lnSpc>
              <a:buNone/>
            </a:pPr>
            <a:r>
              <a:rPr lang="en-US" sz="2025" dirty="0">
                <a:solidFill>
                  <a:srgbClr val="1B1E22"/>
                </a:solidFill>
                <a:latin typeface="Source Sans 3 ExtraLight" pitchFamily="34" charset="0"/>
                <a:ea typeface="Source Sans 3 ExtraLight" pitchFamily="34" charset="-122"/>
                <a:cs typeface="Source Sans 3 ExtraLight" pitchFamily="34" charset="-120"/>
              </a:rPr>
              <a:t> 12 ×</a:t>
            </a:r>
            <a:pPr algn="l" indent="0" marL="0">
              <a:lnSpc>
                <a:spcPts val="3038"/>
              </a:lnSpc>
              <a:buNone/>
            </a:pPr>
            <a:r>
              <a:rPr lang="en-US" sz="2025" dirty="0">
                <a:solidFill>
                  <a:srgbClr val="1B1E22"/>
                </a:solidFill>
                <a:latin typeface="Source Serif 4" pitchFamily="34" charset="0"/>
                <a:ea typeface="Source Serif 4" pitchFamily="34" charset="-122"/>
                <a:cs typeface="Source Serif 4" pitchFamily="34" charset="-120"/>
              </a:rPr>
              <a:t> 50</a:t>
            </a:r>
            <a:pPr algn="l" indent="0" marL="0">
              <a:lnSpc>
                <a:spcPts val="3038"/>
              </a:lnSpc>
              <a:buNone/>
            </a:pPr>
            <a:r>
              <a:rPr lang="en-US" sz="2025" dirty="0">
                <a:solidFill>
                  <a:srgbClr val="1B1E22"/>
                </a:solidFill>
                <a:latin typeface="Source Sans 3 ExtraLight" pitchFamily="34" charset="0"/>
                <a:ea typeface="Source Sans 3 ExtraLight" pitchFamily="34" charset="-122"/>
                <a:cs typeface="Source Sans 3 ExtraLight" pitchFamily="34" charset="-120"/>
              </a:rPr>
              <a:t> × 768</a:t>
            </a:r>
            <a:pPr algn="l" indent="0" marL="0">
              <a:lnSpc>
                <a:spcPts val="3038"/>
              </a:lnSpc>
              <a:buNone/>
            </a:pPr>
            <a:r>
              <a:rPr lang="en-US" sz="2025" dirty="0">
                <a:solidFill>
                  <a:srgbClr val="777E86"/>
                </a:solidFill>
                <a:latin typeface="Source Serif 4" pitchFamily="34" charset="0"/>
                <a:ea typeface="Source Serif 4" pitchFamily="34" charset="-122"/>
                <a:cs typeface="Source Serif 4" pitchFamily="34" charset="-120"/>
              </a:rPr>
              <a:t> =</a:t>
            </a:r>
            <a:pPr algn="l" indent="0" marL="0">
              <a:lnSpc>
                <a:spcPts val="3038"/>
              </a:lnSpc>
              <a:buNone/>
            </a:pPr>
            <a:r>
              <a:rPr lang="en-US" sz="2025" b="1" dirty="0">
                <a:solidFill>
                  <a:srgbClr val="C4432C"/>
                </a:solidFill>
                <a:latin typeface="Source Serif 4" pitchFamily="34" charset="0"/>
                <a:ea typeface="Source Serif 4" pitchFamily="34" charset="-122"/>
                <a:cs typeface="Source Serif 4" pitchFamily="34" charset="-120"/>
              </a:rPr>
              <a:t> 460,800</a:t>
            </a:r>
            <a:pPr algn="l" indent="0" marL="0">
              <a:lnSpc>
                <a:spcPts val="3038"/>
              </a:lnSpc>
              <a:buNone/>
            </a:pPr>
            <a:r>
              <a:rPr lang="en-US" sz="1425" dirty="0">
                <a:solidFill>
                  <a:srgbClr val="474D54"/>
                </a:solidFill>
                <a:latin typeface="Source Sans 3 ExtraLight" pitchFamily="34" charset="0"/>
                <a:ea typeface="Source Sans 3 ExtraLight" pitchFamily="34" charset="-122"/>
                <a:cs typeface="Source Sans 3 ExtraLight" pitchFamily="34" charset="-120"/>
              </a:rPr>
              <a:t>prompt numbers, plus 78,438 for a 102-class head</a:t>
            </a:r>
            <a:endParaRPr lang="en-US" sz="2126" dirty="0"/>
          </a:p>
        </p:txBody>
      </p:sp>
      <p:sp>
        <p:nvSpPr>
          <p:cNvPr id="4" name="Text 2"/>
          <p:cNvSpPr txBox="1"/>
          <p:nvPr/>
        </p:nvSpPr>
        <p:spPr>
          <a:xfrm>
            <a:off x="762000" y="1857970"/>
            <a:ext cx="3658291"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Numbers trained and stored per task</a:t>
            </a:r>
            <a:endParaRPr lang="en-US" sz="1650" dirty="0"/>
          </a:p>
        </p:txBody>
      </p:sp>
      <p:sp>
        <p:nvSpPr>
          <p:cNvPr id="5" name="Text 3"/>
          <p:cNvSpPr txBox="1"/>
          <p:nvPr/>
        </p:nvSpPr>
        <p:spPr>
          <a:xfrm>
            <a:off x="762000" y="2351842"/>
            <a:ext cx="1249585" cy="217170"/>
          </a:xfrm>
          <a:prstGeom prst="rect">
            <a:avLst/>
          </a:prstGeom>
          <a:noFill/>
          <a:ln/>
        </p:spPr>
        <p:txBody>
          <a:bodyPr wrap="none" lIns="0" tIns="0" rIns="0" bIns="0" rtlCol="0" anchor="t"/>
          <a:lstStyle/>
          <a:p>
            <a:pPr algn="l" indent="0" marL="0">
              <a:lnSpc>
                <a:spcPts val="1710"/>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425" dirty="0"/>
          </a:p>
        </p:txBody>
      </p:sp>
      <p:sp>
        <p:nvSpPr>
          <p:cNvPr id="6" name="Text 4"/>
          <p:cNvSpPr txBox="1"/>
          <p:nvPr/>
        </p:nvSpPr>
        <p:spPr>
          <a:xfrm>
            <a:off x="2667000" y="2357557"/>
            <a:ext cx="3421011" cy="205740"/>
          </a:xfrm>
          <a:prstGeom prst="rect">
            <a:avLst/>
          </a:prstGeom>
          <a:noFill/>
          <a:ln/>
        </p:spPr>
        <p:txBody>
          <a:bodyPr wrap="none" lIns="0" tIns="0" rIns="0" bIns="0" rtlCol="0" anchor="t"/>
          <a:lstStyle/>
          <a:p>
            <a:pPr algn="l" indent="0" marL="0">
              <a:lnSpc>
                <a:spcPts val="1620"/>
              </a:lnSpc>
              <a:buNone/>
            </a:pPr>
            <a:r>
              <a:rPr lang="en-US" sz="1350" dirty="0">
                <a:solidFill>
                  <a:srgbClr val="FFFFFF"/>
                </a:solidFill>
                <a:latin typeface="Source Sans 3 ExtraLight" pitchFamily="34" charset="0"/>
                <a:ea typeface="Source Sans 3 ExtraLight" pitchFamily="34" charset="-122"/>
                <a:cs typeface="Source Sans 3 ExtraLight" pitchFamily="34" charset="-120"/>
              </a:rPr>
              <a:t>all 85.8 million weights, retrained for this task</a:t>
            </a:r>
            <a:endParaRPr lang="en-US" sz="1350" dirty="0"/>
          </a:p>
        </p:txBody>
      </p:sp>
      <p:sp>
        <p:nvSpPr>
          <p:cNvPr id="7" name="Text 5"/>
          <p:cNvSpPr txBox="1"/>
          <p:nvPr/>
        </p:nvSpPr>
        <p:spPr>
          <a:xfrm>
            <a:off x="9048750" y="2351842"/>
            <a:ext cx="1320320" cy="217170"/>
          </a:xfrm>
          <a:prstGeom prst="rect">
            <a:avLst/>
          </a:prstGeom>
          <a:noFill/>
          <a:ln/>
        </p:spPr>
        <p:txBody>
          <a:bodyPr wrap="none" lIns="0" tIns="0" rIns="0" bIns="0" rtlCol="0" anchor="t"/>
          <a:lstStyle/>
          <a:p>
            <a:pPr algn="l" indent="0" marL="0">
              <a:lnSpc>
                <a:spcPts val="1710"/>
              </a:lnSpc>
              <a:buNone/>
            </a:pPr>
            <a:r>
              <a:rPr lang="en-US" sz="1875" b="1" dirty="0">
                <a:solidFill>
                  <a:srgbClr val="1B1E22"/>
                </a:solidFill>
                <a:latin typeface="Source Serif 4" pitchFamily="34" charset="0"/>
                <a:ea typeface="Source Serif 4" pitchFamily="34" charset="-122"/>
                <a:cs typeface="Source Serif 4" pitchFamily="34" charset="-120"/>
              </a:rPr>
              <a:t>343 MB</a:t>
            </a:r>
            <a:pPr algn="l" indent="0" marL="0">
              <a:lnSpc>
                <a:spcPts val="1710"/>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100%</a:t>
            </a:r>
            <a:endParaRPr lang="en-US" sz="1875" dirty="0"/>
          </a:p>
        </p:txBody>
      </p:sp>
      <p:sp>
        <p:nvSpPr>
          <p:cNvPr id="8" name="Text 6"/>
          <p:cNvSpPr txBox="1"/>
          <p:nvPr/>
        </p:nvSpPr>
        <p:spPr>
          <a:xfrm>
            <a:off x="762000" y="2885242"/>
            <a:ext cx="797623" cy="217170"/>
          </a:xfrm>
          <a:prstGeom prst="rect">
            <a:avLst/>
          </a:prstGeom>
          <a:noFill/>
          <a:ln/>
        </p:spPr>
        <p:txBody>
          <a:bodyPr wrap="none" lIns="0" tIns="0" rIns="0" bIns="0" rtlCol="0" anchor="t"/>
          <a:lstStyle/>
          <a:p>
            <a:pPr algn="l" indent="0" marL="0">
              <a:lnSpc>
                <a:spcPts val="1710"/>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VPT-deep</a:t>
            </a:r>
            <a:endParaRPr lang="en-US" sz="1425" dirty="0"/>
          </a:p>
        </p:txBody>
      </p:sp>
      <p:sp>
        <p:nvSpPr>
          <p:cNvPr id="9" name="Text 7"/>
          <p:cNvSpPr txBox="1"/>
          <p:nvPr/>
        </p:nvSpPr>
        <p:spPr>
          <a:xfrm>
            <a:off x="2706737" y="2890957"/>
            <a:ext cx="4679847"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ans 3 ExtraLight" pitchFamily="34" charset="0"/>
                <a:ea typeface="Source Sans 3 ExtraLight" pitchFamily="34" charset="-122"/>
                <a:cs typeface="Source Sans 3 ExtraLight" pitchFamily="34" charset="-120"/>
              </a:rPr>
              <a:t>the same 85.8 million weights, frozen and shared by every task</a:t>
            </a:r>
            <a:endParaRPr lang="en-US" sz="1350" dirty="0"/>
          </a:p>
        </p:txBody>
      </p:sp>
      <p:sp>
        <p:nvSpPr>
          <p:cNvPr id="10" name="Text 8"/>
          <p:cNvSpPr txBox="1"/>
          <p:nvPr/>
        </p:nvSpPr>
        <p:spPr>
          <a:xfrm>
            <a:off x="9048750" y="2885242"/>
            <a:ext cx="1307473" cy="217170"/>
          </a:xfrm>
          <a:prstGeom prst="rect">
            <a:avLst/>
          </a:prstGeom>
          <a:noFill/>
          <a:ln/>
        </p:spPr>
        <p:txBody>
          <a:bodyPr wrap="none" lIns="0" tIns="0" rIns="0" bIns="0" rtlCol="0" anchor="t"/>
          <a:lstStyle/>
          <a:p>
            <a:pPr algn="l" indent="0" marL="0">
              <a:lnSpc>
                <a:spcPts val="1710"/>
              </a:lnSpc>
              <a:buNone/>
            </a:pPr>
            <a:r>
              <a:rPr lang="en-US" sz="1875" b="1" dirty="0">
                <a:solidFill>
                  <a:srgbClr val="C4432C"/>
                </a:solidFill>
                <a:latin typeface="Source Serif 4" pitchFamily="34" charset="0"/>
                <a:ea typeface="Source Serif 4" pitchFamily="34" charset="-122"/>
                <a:cs typeface="Source Serif 4" pitchFamily="34" charset="-120"/>
              </a:rPr>
              <a:t>2.2 MB</a:t>
            </a:r>
            <a:pPr algn="l" indent="0" marL="0">
              <a:lnSpc>
                <a:spcPts val="1710"/>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0.63%</a:t>
            </a:r>
            <a:endParaRPr lang="en-US" sz="1875" dirty="0"/>
          </a:p>
        </p:txBody>
      </p:sp>
      <p:sp>
        <p:nvSpPr>
          <p:cNvPr id="11" name="Text 9"/>
          <p:cNvSpPr txBox="1"/>
          <p:nvPr/>
        </p:nvSpPr>
        <p:spPr>
          <a:xfrm>
            <a:off x="762000" y="3529608"/>
            <a:ext cx="1981700"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Compute per image</a:t>
            </a:r>
            <a:endParaRPr lang="en-US" sz="1650" dirty="0"/>
          </a:p>
        </p:txBody>
      </p:sp>
      <p:sp>
        <p:nvSpPr>
          <p:cNvPr id="12" name="Text 10"/>
          <p:cNvSpPr txBox="1"/>
          <p:nvPr/>
        </p:nvSpPr>
        <p:spPr>
          <a:xfrm>
            <a:off x="762000" y="4023479"/>
            <a:ext cx="738033" cy="217170"/>
          </a:xfrm>
          <a:prstGeom prst="rect">
            <a:avLst/>
          </a:prstGeom>
          <a:noFill/>
          <a:ln/>
        </p:spPr>
        <p:txBody>
          <a:bodyPr wrap="none" lIns="0" tIns="0" rIns="0" bIns="0" rtlCol="0" anchor="t"/>
          <a:lstStyle/>
          <a:p>
            <a:pPr algn="l" indent="0" marL="0">
              <a:lnSpc>
                <a:spcPts val="1710"/>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Plain ViT</a:t>
            </a:r>
            <a:endParaRPr lang="en-US" sz="1425" dirty="0"/>
          </a:p>
        </p:txBody>
      </p:sp>
      <p:sp>
        <p:nvSpPr>
          <p:cNvPr id="13" name="Text 11"/>
          <p:cNvSpPr txBox="1"/>
          <p:nvPr/>
        </p:nvSpPr>
        <p:spPr>
          <a:xfrm>
            <a:off x="2667000" y="4029194"/>
            <a:ext cx="858917" cy="205740"/>
          </a:xfrm>
          <a:prstGeom prst="rect">
            <a:avLst/>
          </a:prstGeom>
          <a:noFill/>
          <a:ln/>
        </p:spPr>
        <p:txBody>
          <a:bodyPr wrap="none" lIns="0" tIns="0" rIns="0" bIns="0" rtlCol="0" anchor="t"/>
          <a:lstStyle/>
          <a:p>
            <a:pPr algn="l" indent="0" marL="0">
              <a:lnSpc>
                <a:spcPts val="1620"/>
              </a:lnSpc>
              <a:buNone/>
            </a:pPr>
            <a:r>
              <a:rPr lang="en-US" sz="1350" dirty="0">
                <a:solidFill>
                  <a:srgbClr val="FFFFFF"/>
                </a:solidFill>
                <a:latin typeface="Source Sans 3 ExtraLight" pitchFamily="34" charset="0"/>
                <a:ea typeface="Source Sans 3 ExtraLight" pitchFamily="34" charset="-122"/>
                <a:cs typeface="Source Sans 3 ExtraLight" pitchFamily="34" charset="-120"/>
              </a:rPr>
              <a:t>197 tokens</a:t>
            </a:r>
            <a:endParaRPr lang="en-US" sz="1350" dirty="0"/>
          </a:p>
        </p:txBody>
      </p:sp>
      <p:sp>
        <p:nvSpPr>
          <p:cNvPr id="14" name="Text 12"/>
          <p:cNvSpPr txBox="1"/>
          <p:nvPr/>
        </p:nvSpPr>
        <p:spPr>
          <a:xfrm>
            <a:off x="9048750" y="4023479"/>
            <a:ext cx="645628" cy="217170"/>
          </a:xfrm>
          <a:prstGeom prst="rect">
            <a:avLst/>
          </a:prstGeom>
          <a:noFill/>
          <a:ln/>
        </p:spPr>
        <p:txBody>
          <a:bodyPr wrap="none" lIns="0" tIns="0" rIns="0" bIns="0" rtlCol="0" anchor="t"/>
          <a:lstStyle/>
          <a:p>
            <a:pPr algn="l" indent="0" marL="0">
              <a:lnSpc>
                <a:spcPts val="1710"/>
              </a:lnSpc>
              <a:buNone/>
            </a:pPr>
            <a:r>
              <a:rPr lang="en-US" sz="1875" b="1" dirty="0">
                <a:solidFill>
                  <a:srgbClr val="1B1E22"/>
                </a:solidFill>
                <a:latin typeface="Source Serif 4" pitchFamily="34" charset="0"/>
                <a:ea typeface="Source Serif 4" pitchFamily="34" charset="-122"/>
                <a:cs typeface="Source Serif 4" pitchFamily="34" charset="-120"/>
              </a:rPr>
              <a:t>1.00×</a:t>
            </a:r>
            <a:endParaRPr lang="en-US" sz="1875" dirty="0"/>
          </a:p>
        </p:txBody>
      </p:sp>
      <p:sp>
        <p:nvSpPr>
          <p:cNvPr id="15" name="Text 13"/>
          <p:cNvSpPr txBox="1"/>
          <p:nvPr/>
        </p:nvSpPr>
        <p:spPr>
          <a:xfrm>
            <a:off x="762000" y="4556879"/>
            <a:ext cx="797623" cy="217170"/>
          </a:xfrm>
          <a:prstGeom prst="rect">
            <a:avLst/>
          </a:prstGeom>
          <a:noFill/>
          <a:ln/>
        </p:spPr>
        <p:txBody>
          <a:bodyPr wrap="none" lIns="0" tIns="0" rIns="0" bIns="0" rtlCol="0" anchor="t"/>
          <a:lstStyle/>
          <a:p>
            <a:pPr algn="l" indent="0" marL="0">
              <a:lnSpc>
                <a:spcPts val="1710"/>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VPT-deep</a:t>
            </a:r>
            <a:endParaRPr lang="en-US" sz="1425" dirty="0"/>
          </a:p>
        </p:txBody>
      </p:sp>
      <p:sp>
        <p:nvSpPr>
          <p:cNvPr id="16" name="Text 14"/>
          <p:cNvSpPr txBox="1"/>
          <p:nvPr/>
        </p:nvSpPr>
        <p:spPr>
          <a:xfrm>
            <a:off x="2667000" y="4562594"/>
            <a:ext cx="858917" cy="205740"/>
          </a:xfrm>
          <a:prstGeom prst="rect">
            <a:avLst/>
          </a:prstGeom>
          <a:noFill/>
          <a:ln/>
        </p:spPr>
        <p:txBody>
          <a:bodyPr wrap="none" lIns="0" tIns="0" rIns="0" bIns="0" rtlCol="0" anchor="t"/>
          <a:lstStyle/>
          <a:p>
            <a:pPr algn="l" indent="0" marL="0">
              <a:lnSpc>
                <a:spcPts val="1620"/>
              </a:lnSpc>
              <a:buNone/>
            </a:pPr>
            <a:r>
              <a:rPr lang="en-US" sz="1350" dirty="0">
                <a:solidFill>
                  <a:srgbClr val="FFFFFF"/>
                </a:solidFill>
                <a:latin typeface="Source Sans 3 ExtraLight" pitchFamily="34" charset="0"/>
                <a:ea typeface="Source Sans 3 ExtraLight" pitchFamily="34" charset="-122"/>
                <a:cs typeface="Source Sans 3 ExtraLight" pitchFamily="34" charset="-120"/>
              </a:rPr>
              <a:t>197 tokens</a:t>
            </a:r>
            <a:endParaRPr lang="en-US" sz="1350" dirty="0"/>
          </a:p>
        </p:txBody>
      </p:sp>
      <p:sp>
        <p:nvSpPr>
          <p:cNvPr id="17" name="Text 15"/>
          <p:cNvSpPr txBox="1"/>
          <p:nvPr/>
        </p:nvSpPr>
        <p:spPr>
          <a:xfrm>
            <a:off x="9048750" y="4556879"/>
            <a:ext cx="2024574" cy="217170"/>
          </a:xfrm>
          <a:prstGeom prst="rect">
            <a:avLst/>
          </a:prstGeom>
          <a:noFill/>
          <a:ln/>
        </p:spPr>
        <p:txBody>
          <a:bodyPr wrap="none" lIns="0" tIns="0" rIns="0" bIns="0" rtlCol="0" anchor="t"/>
          <a:lstStyle/>
          <a:p>
            <a:pPr algn="l" indent="0" marL="0">
              <a:lnSpc>
                <a:spcPts val="1710"/>
              </a:lnSpc>
              <a:buNone/>
            </a:pPr>
            <a:r>
              <a:rPr lang="en-US" sz="1875" b="1" dirty="0">
                <a:solidFill>
                  <a:srgbClr val="C4432C"/>
                </a:solidFill>
                <a:latin typeface="Source Serif 4" pitchFamily="34" charset="0"/>
                <a:ea typeface="Source Serif 4" pitchFamily="34" charset="-122"/>
                <a:cs typeface="Source Serif 4" pitchFamily="34" charset="-120"/>
              </a:rPr>
              <a:t>1.27×</a:t>
            </a:r>
            <a:pPr algn="l" indent="0" marL="0">
              <a:lnSpc>
                <a:spcPts val="1710"/>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+50 prompt tokens</a:t>
            </a:r>
            <a:endParaRPr lang="en-US" sz="1875" dirty="0"/>
          </a:p>
        </p:txBody>
      </p:sp>
      <p:sp>
        <p:nvSpPr>
          <p:cNvPr id="18" name="Text 16"/>
          <p:cNvSpPr txBox="1"/>
          <p:nvPr/>
        </p:nvSpPr>
        <p:spPr>
          <a:xfrm>
            <a:off x="762000" y="5257919"/>
            <a:ext cx="10605802" cy="506730"/>
          </a:xfrm>
          <a:prstGeom prst="rect">
            <a:avLst/>
          </a:prstGeom>
          <a:noFill/>
          <a:ln/>
        </p:spPr>
        <p:txBody>
          <a:bodyPr wrap="none" lIns="0" tIns="0" rIns="0" bIns="0" rtlCol="0" anchor="t"/>
          <a:lstStyle/>
          <a:p>
            <a:pPr algn="l" indent="0" marL="0">
              <a:lnSpc>
                <a:spcPts val="1995"/>
              </a:lnSpc>
              <a:buNone/>
            </a:pPr>
            <a:r>
              <a:rPr lang="en-US" sz="1425" dirty="0">
                <a:solidFill>
                  <a:srgbClr val="474D54"/>
                </a:solidFill>
                <a:latin typeface="Source Sans 3 ExtraLight" pitchFamily="34" charset="0"/>
                <a:ea typeface="Source Sans 3 ExtraLight" pitchFamily="34" charset="-122"/>
                <a:cs typeface="Source Sans 3 ExtraLight" pitchFamily="34" charset="-120"/>
              </a:rPr>
              <a:t>Shown for p = 50; at p = 200 the file is 7.7 MB and compute is about 2.1×. More prompts keep the file small, but every image carries them</a:t>
            </a:r>
            <a:br/>
            <a:pPr algn="l" indent="0" marL="0">
              <a:lnSpc>
                <a:spcPts val="1995"/>
              </a:lnSpc>
              <a:buNone/>
            </a:pPr>
            <a:r>
              <a:rPr lang="en-US" sz="1425" dirty="0">
                <a:solidFill>
                  <a:srgbClr val="474D54"/>
                </a:solidFill>
                <a:latin typeface="Source Sans 3 ExtraLight" pitchFamily="34" charset="0"/>
                <a:ea typeface="Source Sans 3 ExtraLight" pitchFamily="34" charset="-122"/>
                <a:cs typeface="Source Sans 3 ExtraLight" pitchFamily="34" charset="-120"/>
              </a:rPr>
              <a:t>through all 12 layers.</a:t>
            </a:r>
            <a:endParaRPr lang="en-US" sz="1425" dirty="0"/>
          </a:p>
        </p:txBody>
      </p:sp>
      <p:sp>
        <p:nvSpPr>
          <p:cNvPr id="19" name="Text 17"/>
          <p:cNvSpPr txBox="1"/>
          <p:nvPr/>
        </p:nvSpPr>
        <p:spPr>
          <a:xfrm>
            <a:off x="762000" y="6090791"/>
            <a:ext cx="10891683"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ViT-B/16,</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N</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12 layers,</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d</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768, 32-bit numbers. Compute counts multiply-adds per layer for</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n</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tokens (12</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nd</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² + 2</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n</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²</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d</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The paper measures about 2× test latency at</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p</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200 (Jia et</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al. 2022, Table 12).</a:t>
            </a:r>
            <a:endParaRPr lang="en-US" sz="1125" dirty="0"/>
          </a:p>
        </p:txBody>
      </p:sp>
      <p:sp>
        <p:nvSpPr>
          <p:cNvPr id="20" name="Text 18"/>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10</a:t>
            </a:r>
            <a:endParaRPr lang="en-US" sz="1125"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8026527"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 in code: a few lines and one new hyperparameter</a:t>
            </a:r>
            <a:endParaRPr lang="en-US" sz="2625" dirty="0"/>
          </a:p>
        </p:txBody>
      </p:sp>
      <p:sp>
        <p:nvSpPr>
          <p:cNvPr id="3" name="Text 1"/>
          <p:cNvSpPr txBox="1"/>
          <p:nvPr/>
        </p:nvSpPr>
        <p:spPr>
          <a:xfrm>
            <a:off x="1057275" y="1296561"/>
            <a:ext cx="7130034" cy="250984"/>
          </a:xfrm>
          <a:prstGeom prst="rect">
            <a:avLst/>
          </a:prstGeom>
          <a:noFill/>
          <a:ln/>
        </p:spPr>
        <p:txBody>
          <a:bodyPr wrap="none" lIns="0" tIns="0" rIns="0" bIns="0" rtlCol="0" anchor="t"/>
          <a:lstStyle/>
          <a:p>
            <a:pPr algn="l" indent="0" marL="0">
              <a:lnSpc>
                <a:spcPts val="1976"/>
              </a:lnSpc>
              <a:buNone/>
            </a:pPr>
            <a:r>
              <a:rPr lang="en-US" sz="1275" dirty="0">
                <a:solidFill>
                  <a:srgbClr val="777E86"/>
                </a:solidFill>
                <a:latin typeface="Source Code Pro ExtraLight" pitchFamily="34" charset="0"/>
                <a:ea typeface="Source Code Pro ExtraLight" pitchFamily="34" charset="-122"/>
                <a:cs typeface="Source Code Pro ExtraLight" pitchFamily="34" charset="-120"/>
              </a:rPr>
              <a:t># VPT-deep on a frozen ViT-B/16, simplified from demo/vpt/vpt_model.py</a:t>
            </a:r>
            <a:endParaRPr lang="en-US" sz="1275" dirty="0"/>
          </a:p>
        </p:txBody>
      </p:sp>
      <p:sp>
        <p:nvSpPr>
          <p:cNvPr id="4" name="Text 2"/>
          <p:cNvSpPr txBox="1"/>
          <p:nvPr/>
        </p:nvSpPr>
        <p:spPr>
          <a:xfrm>
            <a:off x="1057275" y="1547485"/>
            <a:ext cx="9049941" cy="250984"/>
          </a:xfrm>
          <a:prstGeom prst="rect">
            <a:avLst/>
          </a:prstGeom>
          <a:noFill/>
          <a:ln/>
        </p:spPr>
        <p:txBody>
          <a:bodyPr wrap="none" lIns="0" tIns="0" rIns="0" bIns="0" rtlCol="0" anchor="t"/>
          <a:lstStyle/>
          <a:p>
            <a:pPr algn="l" indent="0" marL="0">
              <a:lnSpc>
                <a:spcPts val="1976"/>
              </a:lnSpc>
              <a:buNone/>
            </a:pPr>
            <a:r>
              <a:rPr lang="en-US" sz="1275" dirty="0">
                <a:solidFill>
                  <a:srgbClr val="1B1E22"/>
                </a:solidFill>
                <a:latin typeface="Source Code Pro ExtraLight" pitchFamily="34" charset="0"/>
                <a:ea typeface="Source Code Pro ExtraLight" pitchFamily="34" charset="-122"/>
                <a:cs typeface="Source Code Pro ExtraLight" pitchFamily="34" charset="-120"/>
              </a:rPr>
              <a:t>vit = timm.create_model(BACKBONE, pretrained=True)</a:t>
            </a:r>
            <a:pPr algn="l" indent="0" marL="0">
              <a:lnSpc>
                <a:spcPts val="1976"/>
              </a:lnSpc>
              <a:buNone/>
            </a:pPr>
            <a:r>
              <a:rPr lang="en-US" sz="1275" dirty="0">
                <a:solidFill>
                  <a:srgbClr val="777E86"/>
                </a:solidFill>
                <a:latin typeface="Source Code Pro ExtraLight" pitchFamily="34" charset="0"/>
                <a:ea typeface="Source Code Pro ExtraLight" pitchFamily="34" charset="-122"/>
                <a:cs typeface="Source Code Pro ExtraLight" pitchFamily="34" charset="-120"/>
              </a:rPr>
              <a:t> # ImageNet-21k ViT-B/16</a:t>
            </a:r>
            <a:endParaRPr lang="en-US" sz="1275" dirty="0"/>
          </a:p>
        </p:txBody>
      </p:sp>
      <p:sp>
        <p:nvSpPr>
          <p:cNvPr id="5" name="Text 3"/>
          <p:cNvSpPr txBox="1"/>
          <p:nvPr/>
        </p:nvSpPr>
        <p:spPr>
          <a:xfrm>
            <a:off x="1057275" y="1798409"/>
            <a:ext cx="8443662" cy="250984"/>
          </a:xfrm>
          <a:prstGeom prst="rect">
            <a:avLst/>
          </a:prstGeom>
          <a:noFill/>
          <a:ln/>
        </p:spPr>
        <p:txBody>
          <a:bodyPr wrap="none" lIns="0" tIns="0" rIns="0" bIns="0" rtlCol="0" anchor="t"/>
          <a:lstStyle/>
          <a:p>
            <a:pPr algn="l" indent="0" marL="0">
              <a:lnSpc>
                <a:spcPts val="1976"/>
              </a:lnSpc>
              <a:buNone/>
            </a:pPr>
            <a:r>
              <a:rPr lang="en-US" sz="1275" dirty="0">
                <a:solidFill>
                  <a:srgbClr val="2D5D92"/>
                </a:solidFill>
                <a:latin typeface="Source Code Pro ExtraLight" pitchFamily="34" charset="0"/>
                <a:ea typeface="Source Code Pro ExtraLight" pitchFamily="34" charset="-122"/>
                <a:cs typeface="Source Code Pro ExtraLight" pitchFamily="34" charset="-120"/>
              </a:rPr>
              <a:t>vit.requires_grad_(False)</a:t>
            </a:r>
            <a:pPr algn="l" indent="0" marL="0">
              <a:lnSpc>
                <a:spcPts val="1976"/>
              </a:lnSpc>
              <a:buNone/>
            </a:pPr>
            <a:r>
              <a:rPr lang="en-US" sz="1275" dirty="0">
                <a:solidFill>
                  <a:srgbClr val="777E86"/>
                </a:solidFill>
                <a:latin typeface="Source Code Pro ExtraLight" pitchFamily="34" charset="0"/>
                <a:ea typeface="Source Code Pro ExtraLight" pitchFamily="34" charset="-122"/>
                <a:cs typeface="Source Code Pro ExtraLight" pitchFamily="34" charset="-120"/>
              </a:rPr>
              <a:t> # backbone frozen</a:t>
            </a:r>
            <a:endParaRPr lang="en-US" sz="1275" dirty="0"/>
          </a:p>
        </p:txBody>
      </p:sp>
      <p:sp>
        <p:nvSpPr>
          <p:cNvPr id="6" name="Text 4"/>
          <p:cNvSpPr txBox="1"/>
          <p:nvPr/>
        </p:nvSpPr>
        <p:spPr>
          <a:xfrm>
            <a:off x="1057275" y="2049334"/>
            <a:ext cx="9757136" cy="250984"/>
          </a:xfrm>
          <a:prstGeom prst="rect">
            <a:avLst/>
          </a:prstGeom>
          <a:noFill/>
          <a:ln/>
        </p:spPr>
        <p:txBody>
          <a:bodyPr wrap="none" lIns="0" tIns="0" rIns="0" bIns="0" rtlCol="0" anchor="t"/>
          <a:lstStyle/>
          <a:p>
            <a:pPr algn="l" indent="0" marL="0">
              <a:lnSpc>
                <a:spcPts val="1976"/>
              </a:lnSpc>
              <a:buNone/>
            </a:pPr>
            <a:r>
              <a:rPr lang="en-US" sz="1275" dirty="0">
                <a:solidFill>
                  <a:srgbClr val="C4432C"/>
                </a:solidFill>
                <a:latin typeface="Source Code Pro ExtraLight" pitchFamily="34" charset="0"/>
                <a:ea typeface="Source Code Pro ExtraLight" pitchFamily="34" charset="-122"/>
                <a:cs typeface="Source Code Pro ExtraLight" pitchFamily="34" charset="-120"/>
              </a:rPr>
              <a:t>prompts = nn.Parameter(torch.empty(12, p, 768).uniform_(-b, b))</a:t>
            </a:r>
            <a:pPr algn="l" indent="0" marL="0">
              <a:lnSpc>
                <a:spcPts val="1976"/>
              </a:lnSpc>
              <a:buNone/>
            </a:pPr>
            <a:r>
              <a:rPr lang="en-US" sz="1275" dirty="0">
                <a:solidFill>
                  <a:srgbClr val="9A5A4C"/>
                </a:solidFill>
                <a:latin typeface="Source Code Pro ExtraLight" pitchFamily="34" charset="0"/>
                <a:ea typeface="Source Code Pro ExtraLight" pitchFamily="34" charset="-122"/>
                <a:cs typeface="Source Code Pro ExtraLight" pitchFamily="34" charset="-120"/>
              </a:rPr>
              <a:t> # trained: 12 layers × p × 768</a:t>
            </a:r>
            <a:endParaRPr lang="en-US" sz="1275" dirty="0"/>
          </a:p>
        </p:txBody>
      </p:sp>
      <p:sp>
        <p:nvSpPr>
          <p:cNvPr id="7" name="Text 5"/>
          <p:cNvSpPr txBox="1"/>
          <p:nvPr/>
        </p:nvSpPr>
        <p:spPr>
          <a:xfrm>
            <a:off x="1057275" y="2300258"/>
            <a:ext cx="9251930" cy="250984"/>
          </a:xfrm>
          <a:prstGeom prst="rect">
            <a:avLst/>
          </a:prstGeom>
          <a:noFill/>
          <a:ln/>
        </p:spPr>
        <p:txBody>
          <a:bodyPr wrap="none" lIns="0" tIns="0" rIns="0" bIns="0" rtlCol="0" anchor="t"/>
          <a:lstStyle/>
          <a:p>
            <a:pPr algn="l" indent="0" marL="0">
              <a:lnSpc>
                <a:spcPts val="1976"/>
              </a:lnSpc>
              <a:buNone/>
            </a:pPr>
            <a:r>
              <a:rPr lang="en-US" sz="1275" dirty="0">
                <a:solidFill>
                  <a:srgbClr val="C4432C"/>
                </a:solidFill>
                <a:latin typeface="Source Code Pro ExtraLight" pitchFamily="34" charset="0"/>
                <a:ea typeface="Source Code Pro ExtraLight" pitchFamily="34" charset="-122"/>
                <a:cs typeface="Source Code Pro ExtraLight" pitchFamily="34" charset="-120"/>
              </a:rPr>
              <a:t>head = nn.Linear(768, num_classes)</a:t>
            </a:r>
            <a:pPr algn="l" indent="0" marL="0">
              <a:lnSpc>
                <a:spcPts val="1976"/>
              </a:lnSpc>
              <a:buNone/>
            </a:pPr>
            <a:r>
              <a:rPr lang="en-US" sz="1275" dirty="0">
                <a:solidFill>
                  <a:srgbClr val="9A5A4C"/>
                </a:solidFill>
                <a:latin typeface="Source Code Pro ExtraLight" pitchFamily="34" charset="0"/>
                <a:ea typeface="Source Code Pro ExtraLight" pitchFamily="34" charset="-122"/>
                <a:cs typeface="Source Code Pro ExtraLight" pitchFamily="34" charset="-120"/>
              </a:rPr>
              <a:t> # trained: the classifier</a:t>
            </a:r>
            <a:endParaRPr lang="en-US" sz="1275" dirty="0"/>
          </a:p>
        </p:txBody>
      </p:sp>
      <p:sp>
        <p:nvSpPr>
          <p:cNvPr id="8" name="Text 6"/>
          <p:cNvSpPr txBox="1"/>
          <p:nvPr/>
        </p:nvSpPr>
        <p:spPr>
          <a:xfrm>
            <a:off x="1057275" y="2802106"/>
            <a:ext cx="1774912" cy="250984"/>
          </a:xfrm>
          <a:prstGeom prst="rect">
            <a:avLst/>
          </a:prstGeom>
          <a:noFill/>
          <a:ln/>
        </p:spPr>
        <p:txBody>
          <a:bodyPr wrap="none" lIns="0" tIns="0" rIns="0" bIns="0" rtlCol="0" anchor="t"/>
          <a:lstStyle/>
          <a:p>
            <a:pPr algn="l" indent="0" marL="0">
              <a:lnSpc>
                <a:spcPts val="1976"/>
              </a:lnSpc>
              <a:buNone/>
            </a:pPr>
            <a:r>
              <a:rPr lang="en-US" sz="1275" dirty="0">
                <a:solidFill>
                  <a:srgbClr val="1B1E22"/>
                </a:solidFill>
                <a:latin typeface="Source Code Pro ExtraLight" pitchFamily="34" charset="0"/>
                <a:ea typeface="Source Code Pro ExtraLight" pitchFamily="34" charset="-122"/>
                <a:cs typeface="Source Code Pro ExtraLight" pitchFamily="34" charset="-120"/>
              </a:rPr>
              <a:t>def forward(img):</a:t>
            </a:r>
            <a:endParaRPr lang="en-US" sz="1275" dirty="0"/>
          </a:p>
        </p:txBody>
      </p:sp>
      <p:sp>
        <p:nvSpPr>
          <p:cNvPr id="9" name="Text 7"/>
          <p:cNvSpPr txBox="1"/>
          <p:nvPr/>
        </p:nvSpPr>
        <p:spPr>
          <a:xfrm>
            <a:off x="1445865" y="3053030"/>
            <a:ext cx="9049941" cy="250984"/>
          </a:xfrm>
          <a:prstGeom prst="rect">
            <a:avLst/>
          </a:prstGeom>
          <a:noFill/>
          <a:ln/>
        </p:spPr>
        <p:txBody>
          <a:bodyPr wrap="none" lIns="0" tIns="0" rIns="0" bIns="0" rtlCol="0" anchor="t"/>
          <a:lstStyle/>
          <a:p>
            <a:pPr algn="l" indent="0" marL="0">
              <a:lnSpc>
                <a:spcPts val="1976"/>
              </a:lnSpc>
              <a:buNone/>
            </a:pPr>
            <a:r>
              <a:rPr lang="en-US" sz="1275" dirty="0">
                <a:solidFill>
                  <a:srgbClr val="1B1E22"/>
                </a:solidFill>
                <a:latin typeface="Source Code Pro ExtraLight" pitchFamily="34" charset="0"/>
                <a:ea typeface="Source Code Pro ExtraLight" pitchFamily="34" charset="-122"/>
                <a:cs typeface="Source Code Pro ExtraLight" pitchFamily="34" charset="-120"/>
              </a:rPr>
              <a:t>x = vit._pos_embed(vit.patch_embed(img))</a:t>
            </a:r>
            <a:pPr algn="l" indent="0" marL="0">
              <a:lnSpc>
                <a:spcPts val="1976"/>
              </a:lnSpc>
              <a:buNone/>
            </a:pPr>
            <a:r>
              <a:rPr lang="en-US" sz="1275" dirty="0">
                <a:solidFill>
                  <a:srgbClr val="777E86"/>
                </a:solidFill>
                <a:latin typeface="Source Code Pro ExtraLight" pitchFamily="34" charset="0"/>
                <a:ea typeface="Source Code Pro ExtraLight" pitchFamily="34" charset="-122"/>
                <a:cs typeface="Source Code Pro ExtraLight" pitchFamily="34" charset="-120"/>
              </a:rPr>
              <a:t> # [CLS] + 196 patch vectors</a:t>
            </a:r>
            <a:endParaRPr lang="en-US" sz="1275" dirty="0"/>
          </a:p>
        </p:txBody>
      </p:sp>
      <p:sp>
        <p:nvSpPr>
          <p:cNvPr id="10" name="Text 8"/>
          <p:cNvSpPr txBox="1"/>
          <p:nvPr/>
        </p:nvSpPr>
        <p:spPr>
          <a:xfrm>
            <a:off x="1445865" y="3303955"/>
            <a:ext cx="3896808" cy="250984"/>
          </a:xfrm>
          <a:prstGeom prst="rect">
            <a:avLst/>
          </a:prstGeom>
          <a:noFill/>
          <a:ln/>
        </p:spPr>
        <p:txBody>
          <a:bodyPr wrap="none" lIns="0" tIns="0" rIns="0" bIns="0" rtlCol="0" anchor="t"/>
          <a:lstStyle/>
          <a:p>
            <a:pPr algn="l" indent="0" marL="0">
              <a:lnSpc>
                <a:spcPts val="1976"/>
              </a:lnSpc>
              <a:buNone/>
            </a:pPr>
            <a:r>
              <a:rPr lang="en-US" sz="1275" dirty="0">
                <a:solidFill>
                  <a:srgbClr val="1B1E22"/>
                </a:solidFill>
                <a:latin typeface="Source Code Pro ExtraLight" pitchFamily="34" charset="0"/>
                <a:ea typeface="Source Code Pro ExtraLight" pitchFamily="34" charset="-122"/>
                <a:cs typeface="Source Code Pro ExtraLight" pitchFamily="34" charset="-120"/>
              </a:rPr>
              <a:t>for i, layer in enumerate(vit.blocks):</a:t>
            </a:r>
            <a:endParaRPr lang="en-US" sz="1275" dirty="0"/>
          </a:p>
        </p:txBody>
      </p:sp>
      <p:sp>
        <p:nvSpPr>
          <p:cNvPr id="11" name="Text 9"/>
          <p:cNvSpPr txBox="1"/>
          <p:nvPr/>
        </p:nvSpPr>
        <p:spPr>
          <a:xfrm>
            <a:off x="1834455" y="3554879"/>
            <a:ext cx="8645807" cy="250984"/>
          </a:xfrm>
          <a:prstGeom prst="rect">
            <a:avLst/>
          </a:prstGeom>
          <a:noFill/>
          <a:ln/>
        </p:spPr>
        <p:txBody>
          <a:bodyPr wrap="none" lIns="0" tIns="0" rIns="0" bIns="0" rtlCol="0" anchor="t"/>
          <a:lstStyle/>
          <a:p>
            <a:pPr algn="l" indent="0" marL="0">
              <a:lnSpc>
                <a:spcPts val="1976"/>
              </a:lnSpc>
              <a:buNone/>
            </a:pPr>
            <a:r>
              <a:rPr lang="en-US" sz="1275" dirty="0">
                <a:solidFill>
                  <a:srgbClr val="C4432C"/>
                </a:solidFill>
                <a:latin typeface="Source Code Pro ExtraLight" pitchFamily="34" charset="0"/>
                <a:ea typeface="Source Code Pro ExtraLight" pitchFamily="34" charset="-122"/>
                <a:cs typeface="Source Code Pro ExtraLight" pitchFamily="34" charset="-120"/>
              </a:rPr>
              <a:t>rest = x[:, 1:] if i == 0 else x[:, 1 + p:]</a:t>
            </a:r>
            <a:pPr algn="l" indent="0" marL="0">
              <a:lnSpc>
                <a:spcPts val="1976"/>
              </a:lnSpc>
              <a:buNone/>
            </a:pPr>
            <a:r>
              <a:rPr lang="en-US" sz="1275" dirty="0">
                <a:solidFill>
                  <a:srgbClr val="9A5A4C"/>
                </a:solidFill>
                <a:latin typeface="Source Code Pro ExtraLight" pitchFamily="34" charset="0"/>
                <a:ea typeface="Source Code Pro ExtraLight" pitchFamily="34" charset="-122"/>
                <a:cs typeface="Source Code Pro ExtraLight" pitchFamily="34" charset="-120"/>
              </a:rPr>
              <a:t> # drop last layer's prompts</a:t>
            </a:r>
            <a:endParaRPr lang="en-US" sz="1275" dirty="0"/>
          </a:p>
        </p:txBody>
      </p:sp>
      <p:sp>
        <p:nvSpPr>
          <p:cNvPr id="12" name="Text 10"/>
          <p:cNvSpPr txBox="1"/>
          <p:nvPr/>
        </p:nvSpPr>
        <p:spPr>
          <a:xfrm>
            <a:off x="1834455" y="3805803"/>
            <a:ext cx="8140601" cy="250984"/>
          </a:xfrm>
          <a:prstGeom prst="rect">
            <a:avLst/>
          </a:prstGeom>
          <a:noFill/>
          <a:ln/>
        </p:spPr>
        <p:txBody>
          <a:bodyPr wrap="none" lIns="0" tIns="0" rIns="0" bIns="0" rtlCol="0" anchor="t"/>
          <a:lstStyle/>
          <a:p>
            <a:pPr algn="l" indent="0" marL="0">
              <a:lnSpc>
                <a:spcPts val="1976"/>
              </a:lnSpc>
              <a:buNone/>
            </a:pPr>
            <a:r>
              <a:rPr lang="en-US" sz="1275" dirty="0">
                <a:solidFill>
                  <a:srgbClr val="C4432C"/>
                </a:solidFill>
                <a:latin typeface="Source Code Pro ExtraLight" pitchFamily="34" charset="0"/>
                <a:ea typeface="Source Code Pro ExtraLight" pitchFamily="34" charset="-122"/>
                <a:cs typeface="Source Code Pro ExtraLight" pitchFamily="34" charset="-120"/>
              </a:rPr>
              <a:t>P = prompts[i].expand(len(x), -1, -1)</a:t>
            </a:r>
            <a:pPr algn="l" indent="0" marL="0">
              <a:lnSpc>
                <a:spcPts val="1976"/>
              </a:lnSpc>
              <a:buNone/>
            </a:pPr>
            <a:r>
              <a:rPr lang="en-US" sz="1275" dirty="0">
                <a:solidFill>
                  <a:srgbClr val="9A5A4C"/>
                </a:solidFill>
                <a:latin typeface="Source Code Pro ExtraLight" pitchFamily="34" charset="0"/>
                <a:ea typeface="Source Code Pro ExtraLight" pitchFamily="34" charset="-122"/>
                <a:cs typeface="Source Code Pro ExtraLight" pitchFamily="34" charset="-120"/>
              </a:rPr>
              <a:t> # this layer's prompts</a:t>
            </a:r>
            <a:endParaRPr lang="en-US" sz="1275" dirty="0"/>
          </a:p>
        </p:txBody>
      </p:sp>
      <p:sp>
        <p:nvSpPr>
          <p:cNvPr id="13" name="Text 11"/>
          <p:cNvSpPr txBox="1"/>
          <p:nvPr/>
        </p:nvSpPr>
        <p:spPr>
          <a:xfrm>
            <a:off x="1834455" y="4056727"/>
            <a:ext cx="9151013" cy="250984"/>
          </a:xfrm>
          <a:prstGeom prst="rect">
            <a:avLst/>
          </a:prstGeom>
          <a:noFill/>
          <a:ln/>
        </p:spPr>
        <p:txBody>
          <a:bodyPr wrap="none" lIns="0" tIns="0" rIns="0" bIns="0" rtlCol="0" anchor="t"/>
          <a:lstStyle/>
          <a:p>
            <a:pPr algn="l" indent="0" marL="0">
              <a:lnSpc>
                <a:spcPts val="1976"/>
              </a:lnSpc>
              <a:buNone/>
            </a:pPr>
            <a:r>
              <a:rPr lang="en-US" sz="1275" dirty="0">
                <a:solidFill>
                  <a:srgbClr val="C4432C"/>
                </a:solidFill>
                <a:latin typeface="Source Code Pro ExtraLight" pitchFamily="34" charset="0"/>
                <a:ea typeface="Source Code Pro ExtraLight" pitchFamily="34" charset="-122"/>
                <a:cs typeface="Source Code Pro ExtraLight" pitchFamily="34" charset="-120"/>
              </a:rPr>
              <a:t>x = layer(torch.cat([x[:, :1], P, rest], dim=1))</a:t>
            </a:r>
            <a:pPr algn="l" indent="0" marL="0">
              <a:lnSpc>
                <a:spcPts val="1976"/>
              </a:lnSpc>
              <a:buNone/>
            </a:pPr>
            <a:r>
              <a:rPr lang="en-US" sz="1275" dirty="0">
                <a:solidFill>
                  <a:srgbClr val="9A5A4C"/>
                </a:solidFill>
                <a:latin typeface="Source Code Pro ExtraLight" pitchFamily="34" charset="0"/>
                <a:ea typeface="Source Code Pro ExtraLight" pitchFamily="34" charset="-122"/>
                <a:cs typeface="Source Code Pro ExtraLight" pitchFamily="34" charset="-120"/>
              </a:rPr>
              <a:t> # frozen layer on [CLS, P, rest]</a:t>
            </a:r>
            <a:endParaRPr lang="en-US" sz="1275" dirty="0"/>
          </a:p>
        </p:txBody>
      </p:sp>
      <p:sp>
        <p:nvSpPr>
          <p:cNvPr id="14" name="Text 12"/>
          <p:cNvSpPr txBox="1"/>
          <p:nvPr/>
        </p:nvSpPr>
        <p:spPr>
          <a:xfrm>
            <a:off x="1445865" y="4307651"/>
            <a:ext cx="8443662" cy="250984"/>
          </a:xfrm>
          <a:prstGeom prst="rect">
            <a:avLst/>
          </a:prstGeom>
          <a:noFill/>
          <a:ln/>
        </p:spPr>
        <p:txBody>
          <a:bodyPr wrap="none" lIns="0" tIns="0" rIns="0" bIns="0" rtlCol="0" anchor="t"/>
          <a:lstStyle/>
          <a:p>
            <a:pPr algn="l" indent="0" marL="0">
              <a:lnSpc>
                <a:spcPts val="1976"/>
              </a:lnSpc>
              <a:buNone/>
            </a:pPr>
            <a:r>
              <a:rPr lang="en-US" sz="1275" dirty="0">
                <a:solidFill>
                  <a:srgbClr val="1B1E22"/>
                </a:solidFill>
                <a:latin typeface="Source Code Pro ExtraLight" pitchFamily="34" charset="0"/>
                <a:ea typeface="Source Code Pro ExtraLight" pitchFamily="34" charset="-122"/>
                <a:cs typeface="Source Code Pro ExtraLight" pitchFamily="34" charset="-120"/>
              </a:rPr>
              <a:t>return head(vit.norm(x)[:, 0])</a:t>
            </a:r>
            <a:pPr algn="l" indent="0" marL="0">
              <a:lnSpc>
                <a:spcPts val="1976"/>
              </a:lnSpc>
              <a:buNone/>
            </a:pPr>
            <a:r>
              <a:rPr lang="en-US" sz="1275" dirty="0">
                <a:solidFill>
                  <a:srgbClr val="777E86"/>
                </a:solidFill>
                <a:latin typeface="Source Code Pro ExtraLight" pitchFamily="34" charset="0"/>
                <a:ea typeface="Source Code Pro ExtraLight" pitchFamily="34" charset="-122"/>
                <a:cs typeface="Source Code Pro ExtraLight" pitchFamily="34" charset="-120"/>
              </a:rPr>
              <a:t> # classify from [CLS]</a:t>
            </a:r>
            <a:endParaRPr lang="en-US" sz="1275" dirty="0"/>
          </a:p>
        </p:txBody>
      </p:sp>
      <p:sp>
        <p:nvSpPr>
          <p:cNvPr id="15" name="Text 13"/>
          <p:cNvSpPr txBox="1"/>
          <p:nvPr/>
        </p:nvSpPr>
        <p:spPr>
          <a:xfrm>
            <a:off x="762000" y="4926479"/>
            <a:ext cx="3392067" cy="994410"/>
          </a:xfrm>
          <a:prstGeom prst="rect">
            <a:avLst/>
          </a:prstGeom>
          <a:noFill/>
          <a:ln/>
        </p:spPr>
        <p:txBody>
          <a:bodyPr wrap="none" lIns="0" tIns="0" rIns="0" bIns="0" rtlCol="0" anchor="t"/>
          <a:lstStyle/>
          <a:p>
            <a:pPr algn="l" indent="0" marL="0">
              <a:lnSpc>
                <a:spcPts val="1958"/>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The prompts start random, with Xavier-</a:t>
            </a:r>
            <a:br/>
            <a:pPr algn="l" indent="0" marL="0">
              <a:lnSpc>
                <a:spcPts val="1958"/>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uniform values as in the official code. The</a:t>
            </a:r>
            <a:br/>
            <a:pPr algn="l" indent="0" marL="0">
              <a:lnSpc>
                <a:spcPts val="1958"/>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paper tried smarter starts, such as class</a:t>
            </a:r>
            <a:br/>
            <a:pPr algn="l" indent="0" marL="0">
              <a:lnSpc>
                <a:spcPts val="1958"/>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prototypes, and random did as well or better.</a:t>
            </a:r>
            <a:endParaRPr lang="en-US" sz="1350" dirty="0"/>
          </a:p>
        </p:txBody>
      </p:sp>
      <p:sp>
        <p:nvSpPr>
          <p:cNvPr id="16" name="Text 14"/>
          <p:cNvSpPr txBox="1"/>
          <p:nvPr/>
        </p:nvSpPr>
        <p:spPr>
          <a:xfrm>
            <a:off x="4432250" y="4926479"/>
            <a:ext cx="3411724" cy="994410"/>
          </a:xfrm>
          <a:prstGeom prst="rect">
            <a:avLst/>
          </a:prstGeom>
          <a:noFill/>
          <a:ln/>
        </p:spPr>
        <p:txBody>
          <a:bodyPr wrap="none" lIns="0" tIns="0" rIns="0" bIns="0" rtlCol="0" anchor="t"/>
          <a:lstStyle/>
          <a:p>
            <a:pPr algn="l" indent="0" marL="0">
              <a:lnSpc>
                <a:spcPts val="1958"/>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Training is plain SGD with momentum for 100</a:t>
            </a:r>
            <a:br/>
            <a:pPr algn="l" indent="0" marL="0">
              <a:lnSpc>
                <a:spcPts val="1958"/>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epochs on a cosine schedule. Learning rate</a:t>
            </a:r>
            <a:br/>
            <a:pPr algn="l" indent="0" marL="0">
              <a:lnSpc>
                <a:spcPts val="1958"/>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and weight decay are picked on a validation</a:t>
            </a:r>
            <a:br/>
            <a:pPr algn="l" indent="0" marL="0">
              <a:lnSpc>
                <a:spcPts val="1958"/>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split, for every method alike.</a:t>
            </a:r>
            <a:endParaRPr lang="en-US" sz="1350" dirty="0"/>
          </a:p>
        </p:txBody>
      </p:sp>
      <p:sp>
        <p:nvSpPr>
          <p:cNvPr id="17" name="Text 15"/>
          <p:cNvSpPr txBox="1"/>
          <p:nvPr/>
        </p:nvSpPr>
        <p:spPr>
          <a:xfrm>
            <a:off x="8102501" y="4926479"/>
            <a:ext cx="3280005" cy="745808"/>
          </a:xfrm>
          <a:prstGeom prst="rect">
            <a:avLst/>
          </a:prstGeom>
          <a:noFill/>
          <a:ln/>
        </p:spPr>
        <p:txBody>
          <a:bodyPr wrap="none" lIns="0" tIns="0" rIns="0" bIns="0" rtlCol="0" anchor="t"/>
          <a:lstStyle/>
          <a:p>
            <a:pPr algn="l" indent="0" marL="0">
              <a:lnSpc>
                <a:spcPts val="1958"/>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The one new hyperparameter is the prompt</a:t>
            </a:r>
            <a:br/>
            <a:pPr algn="l" indent="0" marL="0">
              <a:lnSpc>
                <a:spcPts val="1958"/>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length</a:t>
            </a:r>
            <a:pPr algn="l" indent="0" marL="0">
              <a:lnSpc>
                <a:spcPts val="1958"/>
              </a:lnSpc>
              <a:buNone/>
            </a:pPr>
            <a:r>
              <a:rPr lang="en-US" sz="1417" i="1" dirty="0">
                <a:solidFill>
                  <a:srgbClr val="474D54"/>
                </a:solidFill>
                <a:latin typeface="Source Serif 4" pitchFamily="34" charset="0"/>
                <a:ea typeface="Source Serif 4" pitchFamily="34" charset="-122"/>
                <a:cs typeface="Source Serif 4" pitchFamily="34" charset="-120"/>
              </a:rPr>
              <a:t> p</a:t>
            </a:r>
            <a:pPr algn="l" indent="0" marL="0">
              <a:lnSpc>
                <a:spcPts val="1958"/>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chosen per task from {1, 5, 10, 50,</a:t>
            </a:r>
            <a:br/>
            <a:pPr algn="l" indent="0" marL="0">
              <a:lnSpc>
                <a:spcPts val="1958"/>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100, 200} on the validation split.</a:t>
            </a:r>
            <a:endParaRPr lang="en-US" sz="1350" dirty="0"/>
          </a:p>
        </p:txBody>
      </p:sp>
      <p:sp>
        <p:nvSpPr>
          <p:cNvPr id="18" name="Text 16"/>
          <p:cNvSpPr txBox="1"/>
          <p:nvPr/>
        </p:nvSpPr>
        <p:spPr>
          <a:xfrm>
            <a:off x="762000" y="6296025"/>
            <a:ext cx="9929098"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Recipe: Jia et al. 2022, Sec. 4.1 and Appendix A. Code is my re-implementation, which reproduces the paper's Oxford Flowers result (99.1% vs the paper's 99.0%).</a:t>
            </a:r>
            <a:endParaRPr lang="en-US" sz="1125" dirty="0"/>
          </a:p>
        </p:txBody>
      </p:sp>
      <p:sp>
        <p:nvSpPr>
          <p:cNvPr id="19" name="Text 17"/>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11</a:t>
            </a:r>
            <a:endParaRPr lang="en-US" sz="1125"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6808399"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The paper tests VPT on 24 very different tasks</a:t>
            </a:r>
            <a:endParaRPr lang="en-US" sz="2625" dirty="0"/>
          </a:p>
        </p:txBody>
      </p:sp>
      <p:sp>
        <p:nvSpPr>
          <p:cNvPr id="3" name="Text 1"/>
          <p:cNvSpPr txBox="1"/>
          <p:nvPr/>
        </p:nvSpPr>
        <p:spPr>
          <a:xfrm>
            <a:off x="762000" y="2365028"/>
            <a:ext cx="590991" cy="171450"/>
          </a:xfrm>
          <a:prstGeom prst="rect">
            <a:avLst/>
          </a:prstGeom>
          <a:noFill/>
          <a:ln/>
        </p:spPr>
        <p:txBody>
          <a:bodyPr wrap="none" lIns="0" tIns="0" rIns="0" bIns="0" rtlCol="0" anchor="t"/>
          <a:lstStyle/>
          <a:p>
            <a:pPr algn="l" indent="0" marL="0">
              <a:lnSpc>
                <a:spcPts val="135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CUB-200</a:t>
            </a:r>
            <a:endParaRPr lang="en-US" sz="1125" dirty="0"/>
          </a:p>
        </p:txBody>
      </p:sp>
      <p:sp>
        <p:nvSpPr>
          <p:cNvPr id="4" name="Text 2"/>
          <p:cNvSpPr txBox="1"/>
          <p:nvPr/>
        </p:nvSpPr>
        <p:spPr>
          <a:xfrm>
            <a:off x="2052637" y="2365028"/>
            <a:ext cx="989397" cy="171450"/>
          </a:xfrm>
          <a:prstGeom prst="rect">
            <a:avLst/>
          </a:prstGeom>
          <a:noFill/>
          <a:ln/>
        </p:spPr>
        <p:txBody>
          <a:bodyPr wrap="none" lIns="0" tIns="0" rIns="0" bIns="0" rtlCol="0" anchor="t"/>
          <a:lstStyle/>
          <a:p>
            <a:pPr algn="l" indent="0" marL="0">
              <a:lnSpc>
                <a:spcPts val="135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Oxford Flowers</a:t>
            </a:r>
            <a:endParaRPr lang="en-US" sz="1125" dirty="0"/>
          </a:p>
        </p:txBody>
      </p:sp>
      <p:sp>
        <p:nvSpPr>
          <p:cNvPr id="5" name="Text 3"/>
          <p:cNvSpPr txBox="1"/>
          <p:nvPr/>
        </p:nvSpPr>
        <p:spPr>
          <a:xfrm>
            <a:off x="762000" y="3903315"/>
            <a:ext cx="894052" cy="171450"/>
          </a:xfrm>
          <a:prstGeom prst="rect">
            <a:avLst/>
          </a:prstGeom>
          <a:noFill/>
          <a:ln/>
        </p:spPr>
        <p:txBody>
          <a:bodyPr wrap="none" lIns="0" tIns="0" rIns="0" bIns="0" rtlCol="0" anchor="t"/>
          <a:lstStyle/>
          <a:p>
            <a:pPr algn="l" indent="0" marL="0">
              <a:lnSpc>
                <a:spcPts val="135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Stanford Cars</a:t>
            </a:r>
            <a:endParaRPr lang="en-US" sz="1125" dirty="0"/>
          </a:p>
        </p:txBody>
      </p:sp>
      <p:sp>
        <p:nvSpPr>
          <p:cNvPr id="6" name="Text 4"/>
          <p:cNvSpPr txBox="1"/>
          <p:nvPr/>
        </p:nvSpPr>
        <p:spPr>
          <a:xfrm>
            <a:off x="2052637" y="3903315"/>
            <a:ext cx="930116" cy="171450"/>
          </a:xfrm>
          <a:prstGeom prst="rect">
            <a:avLst/>
          </a:prstGeom>
          <a:noFill/>
          <a:ln/>
        </p:spPr>
        <p:txBody>
          <a:bodyPr wrap="none" lIns="0" tIns="0" rIns="0" bIns="0" rtlCol="0" anchor="t"/>
          <a:lstStyle/>
          <a:p>
            <a:pPr algn="l" indent="0" marL="0">
              <a:lnSpc>
                <a:spcPts val="135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Stanford Dogs</a:t>
            </a:r>
            <a:endParaRPr lang="en-US" sz="1125" dirty="0"/>
          </a:p>
        </p:txBody>
      </p:sp>
      <p:sp>
        <p:nvSpPr>
          <p:cNvPr id="7" name="Text 5"/>
          <p:cNvSpPr txBox="1"/>
          <p:nvPr/>
        </p:nvSpPr>
        <p:spPr>
          <a:xfrm>
            <a:off x="762000" y="4264075"/>
            <a:ext cx="1307009" cy="250031"/>
          </a:xfrm>
          <a:prstGeom prst="rect">
            <a:avLst/>
          </a:prstGeom>
          <a:noFill/>
          <a:ln/>
        </p:spPr>
        <p:txBody>
          <a:bodyPr wrap="none" lIns="0" tIns="0" rIns="0" bIns="0" rtlCol="0" anchor="t"/>
          <a:lstStyle/>
          <a:p>
            <a:pPr algn="l" indent="0" marL="0">
              <a:lnSpc>
                <a:spcPts val="1969"/>
              </a:lnSpc>
              <a:buNone/>
            </a:pPr>
            <a:r>
              <a:rPr lang="en-US" sz="1575" b="1" dirty="0">
                <a:solidFill>
                  <a:srgbClr val="1B1E22"/>
                </a:solidFill>
                <a:latin typeface="Source Serif 4" pitchFamily="34" charset="0"/>
                <a:ea typeface="Source Serif 4" pitchFamily="34" charset="-122"/>
                <a:cs typeface="Source Serif 4" pitchFamily="34" charset="-120"/>
              </a:rPr>
              <a:t>FGVC, 5 tasks</a:t>
            </a:r>
            <a:endParaRPr lang="en-US" sz="1575" dirty="0"/>
          </a:p>
        </p:txBody>
      </p:sp>
      <p:sp>
        <p:nvSpPr>
          <p:cNvPr id="8" name="Text 6"/>
          <p:cNvSpPr txBox="1"/>
          <p:nvPr/>
        </p:nvSpPr>
        <p:spPr>
          <a:xfrm>
            <a:off x="762000" y="4576256"/>
            <a:ext cx="2478703" cy="72009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Fine-grained categories, such as</a:t>
            </a:r>
            <a:b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200 bird species, with thousands</a:t>
            </a:r>
            <a:b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of training images.</a:t>
            </a:r>
            <a:endParaRPr lang="en-US" sz="1350" dirty="0"/>
          </a:p>
        </p:txBody>
      </p:sp>
      <p:sp>
        <p:nvSpPr>
          <p:cNvPr id="9" name="Text 7"/>
          <p:cNvSpPr txBox="1"/>
          <p:nvPr/>
        </p:nvSpPr>
        <p:spPr>
          <a:xfrm>
            <a:off x="3495675" y="2365028"/>
            <a:ext cx="746855" cy="171450"/>
          </a:xfrm>
          <a:prstGeom prst="rect">
            <a:avLst/>
          </a:prstGeom>
          <a:noFill/>
          <a:ln/>
        </p:spPr>
        <p:txBody>
          <a:bodyPr wrap="none" lIns="0" tIns="0" rIns="0" bIns="0" rtlCol="0" anchor="t"/>
          <a:lstStyle/>
          <a:p>
            <a:pPr algn="l" indent="0" marL="0">
              <a:lnSpc>
                <a:spcPts val="135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Caltech101</a:t>
            </a:r>
            <a:endParaRPr lang="en-US" sz="1125" dirty="0"/>
          </a:p>
        </p:txBody>
      </p:sp>
      <p:sp>
        <p:nvSpPr>
          <p:cNvPr id="10" name="Text 8"/>
          <p:cNvSpPr txBox="1"/>
          <p:nvPr/>
        </p:nvSpPr>
        <p:spPr>
          <a:xfrm>
            <a:off x="4786313" y="2365028"/>
            <a:ext cx="316099" cy="171450"/>
          </a:xfrm>
          <a:prstGeom prst="rect">
            <a:avLst/>
          </a:prstGeom>
          <a:noFill/>
          <a:ln/>
        </p:spPr>
        <p:txBody>
          <a:bodyPr wrap="none" lIns="0" tIns="0" rIns="0" bIns="0" rtlCol="0" anchor="t"/>
          <a:lstStyle/>
          <a:p>
            <a:pPr algn="l" indent="0" marL="0">
              <a:lnSpc>
                <a:spcPts val="135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DTD</a:t>
            </a:r>
            <a:endParaRPr lang="en-US" sz="1125" dirty="0"/>
          </a:p>
        </p:txBody>
      </p:sp>
      <p:sp>
        <p:nvSpPr>
          <p:cNvPr id="11" name="Text 9"/>
          <p:cNvSpPr txBox="1"/>
          <p:nvPr/>
        </p:nvSpPr>
        <p:spPr>
          <a:xfrm>
            <a:off x="3495675" y="3903315"/>
            <a:ext cx="768679" cy="171450"/>
          </a:xfrm>
          <a:prstGeom prst="rect">
            <a:avLst/>
          </a:prstGeom>
          <a:noFill/>
          <a:ln/>
        </p:spPr>
        <p:txBody>
          <a:bodyPr wrap="none" lIns="0" tIns="0" rIns="0" bIns="0" rtlCol="0" anchor="t"/>
          <a:lstStyle/>
          <a:p>
            <a:pPr algn="l" indent="0" marL="0">
              <a:lnSpc>
                <a:spcPts val="135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Oxford Pets</a:t>
            </a:r>
            <a:endParaRPr lang="en-US" sz="1125" dirty="0"/>
          </a:p>
        </p:txBody>
      </p:sp>
      <p:sp>
        <p:nvSpPr>
          <p:cNvPr id="12" name="Text 10"/>
          <p:cNvSpPr txBox="1"/>
          <p:nvPr/>
        </p:nvSpPr>
        <p:spPr>
          <a:xfrm>
            <a:off x="4786313" y="3903315"/>
            <a:ext cx="550128" cy="171450"/>
          </a:xfrm>
          <a:prstGeom prst="rect">
            <a:avLst/>
          </a:prstGeom>
          <a:noFill/>
          <a:ln/>
        </p:spPr>
        <p:txBody>
          <a:bodyPr wrap="none" lIns="0" tIns="0" rIns="0" bIns="0" rtlCol="0" anchor="t"/>
          <a:lstStyle/>
          <a:p>
            <a:pPr algn="l" indent="0" marL="0">
              <a:lnSpc>
                <a:spcPts val="135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SUN397</a:t>
            </a:r>
            <a:endParaRPr lang="en-US" sz="1125" dirty="0"/>
          </a:p>
        </p:txBody>
      </p:sp>
      <p:sp>
        <p:nvSpPr>
          <p:cNvPr id="13" name="Text 11"/>
          <p:cNvSpPr txBox="1"/>
          <p:nvPr/>
        </p:nvSpPr>
        <p:spPr>
          <a:xfrm>
            <a:off x="3495675" y="4264075"/>
            <a:ext cx="2073021" cy="250031"/>
          </a:xfrm>
          <a:prstGeom prst="rect">
            <a:avLst/>
          </a:prstGeom>
          <a:noFill/>
          <a:ln/>
        </p:spPr>
        <p:txBody>
          <a:bodyPr wrap="none" lIns="0" tIns="0" rIns="0" bIns="0" rtlCol="0" anchor="t"/>
          <a:lstStyle/>
          <a:p>
            <a:pPr algn="l" indent="0" marL="0">
              <a:lnSpc>
                <a:spcPts val="1969"/>
              </a:lnSpc>
              <a:buNone/>
            </a:pPr>
            <a:r>
              <a:rPr lang="en-US" sz="1575" b="1" dirty="0">
                <a:solidFill>
                  <a:srgbClr val="1B1E22"/>
                </a:solidFill>
                <a:latin typeface="Source Serif 4" pitchFamily="34" charset="0"/>
                <a:ea typeface="Source Serif 4" pitchFamily="34" charset="-122"/>
                <a:cs typeface="Source Serif 4" pitchFamily="34" charset="-120"/>
              </a:rPr>
              <a:t>VTAB Natural, 7 tasks</a:t>
            </a:r>
            <a:endParaRPr lang="en-US" sz="1575" dirty="0"/>
          </a:p>
        </p:txBody>
      </p:sp>
      <p:sp>
        <p:nvSpPr>
          <p:cNvPr id="14" name="Text 12"/>
          <p:cNvSpPr txBox="1"/>
          <p:nvPr/>
        </p:nvSpPr>
        <p:spPr>
          <a:xfrm>
            <a:off x="3495675" y="4576256"/>
            <a:ext cx="2230898" cy="72009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Ordinary photos of objects,</a:t>
            </a:r>
            <a:b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textures, animals and scenes,</a:t>
            </a:r>
            <a:b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close to the pretraining data.</a:t>
            </a:r>
            <a:endParaRPr lang="en-US" sz="1350" dirty="0"/>
          </a:p>
        </p:txBody>
      </p:sp>
      <p:sp>
        <p:nvSpPr>
          <p:cNvPr id="15" name="Text 13"/>
          <p:cNvSpPr txBox="1"/>
          <p:nvPr/>
        </p:nvSpPr>
        <p:spPr>
          <a:xfrm>
            <a:off x="6229350" y="2365028"/>
            <a:ext cx="578453" cy="171450"/>
          </a:xfrm>
          <a:prstGeom prst="rect">
            <a:avLst/>
          </a:prstGeom>
          <a:noFill/>
          <a:ln/>
        </p:spPr>
        <p:txBody>
          <a:bodyPr wrap="none" lIns="0" tIns="0" rIns="0" bIns="0" rtlCol="0" anchor="t"/>
          <a:lstStyle/>
          <a:p>
            <a:pPr algn="l" indent="0" marL="0">
              <a:lnSpc>
                <a:spcPts val="135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EuroSAT</a:t>
            </a:r>
            <a:endParaRPr lang="en-US" sz="1125" dirty="0"/>
          </a:p>
        </p:txBody>
      </p:sp>
      <p:sp>
        <p:nvSpPr>
          <p:cNvPr id="16" name="Text 14"/>
          <p:cNvSpPr txBox="1"/>
          <p:nvPr/>
        </p:nvSpPr>
        <p:spPr>
          <a:xfrm>
            <a:off x="7519987" y="2365028"/>
            <a:ext cx="590681" cy="171450"/>
          </a:xfrm>
          <a:prstGeom prst="rect">
            <a:avLst/>
          </a:prstGeom>
          <a:noFill/>
          <a:ln/>
        </p:spPr>
        <p:txBody>
          <a:bodyPr wrap="none" lIns="0" tIns="0" rIns="0" bIns="0" rtlCol="0" anchor="t"/>
          <a:lstStyle/>
          <a:p>
            <a:pPr algn="l" indent="0" marL="0">
              <a:lnSpc>
                <a:spcPts val="135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Resisc45</a:t>
            </a:r>
            <a:endParaRPr lang="en-US" sz="1125" dirty="0"/>
          </a:p>
        </p:txBody>
      </p:sp>
      <p:sp>
        <p:nvSpPr>
          <p:cNvPr id="17" name="Text 15"/>
          <p:cNvSpPr txBox="1"/>
          <p:nvPr/>
        </p:nvSpPr>
        <p:spPr>
          <a:xfrm>
            <a:off x="6229350" y="3903315"/>
            <a:ext cx="1059513" cy="171450"/>
          </a:xfrm>
          <a:prstGeom prst="rect">
            <a:avLst/>
          </a:prstGeom>
          <a:noFill/>
          <a:ln/>
        </p:spPr>
        <p:txBody>
          <a:bodyPr wrap="none" lIns="0" tIns="0" rIns="0" bIns="0" rtlCol="0" anchor="t"/>
          <a:lstStyle/>
          <a:p>
            <a:pPr algn="l" indent="0" marL="0">
              <a:lnSpc>
                <a:spcPts val="135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Patch Camelyon</a:t>
            </a:r>
            <a:endParaRPr lang="en-US" sz="1125" dirty="0"/>
          </a:p>
        </p:txBody>
      </p:sp>
      <p:sp>
        <p:nvSpPr>
          <p:cNvPr id="18" name="Text 16"/>
          <p:cNvSpPr txBox="1"/>
          <p:nvPr/>
        </p:nvSpPr>
        <p:spPr>
          <a:xfrm>
            <a:off x="7519987" y="3903315"/>
            <a:ext cx="814959" cy="171450"/>
          </a:xfrm>
          <a:prstGeom prst="rect">
            <a:avLst/>
          </a:prstGeom>
          <a:noFill/>
          <a:ln/>
        </p:spPr>
        <p:txBody>
          <a:bodyPr wrap="none" lIns="0" tIns="0" rIns="0" bIns="0" rtlCol="0" anchor="t"/>
          <a:lstStyle/>
          <a:p>
            <a:pPr algn="l" indent="0" marL="0">
              <a:lnSpc>
                <a:spcPts val="135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Retinopathy</a:t>
            </a:r>
            <a:endParaRPr lang="en-US" sz="1125" dirty="0"/>
          </a:p>
        </p:txBody>
      </p:sp>
      <p:sp>
        <p:nvSpPr>
          <p:cNvPr id="19" name="Text 17"/>
          <p:cNvSpPr txBox="1"/>
          <p:nvPr/>
        </p:nvSpPr>
        <p:spPr>
          <a:xfrm>
            <a:off x="6229350" y="4264075"/>
            <a:ext cx="2428708" cy="250031"/>
          </a:xfrm>
          <a:prstGeom prst="rect">
            <a:avLst/>
          </a:prstGeom>
          <a:noFill/>
          <a:ln/>
        </p:spPr>
        <p:txBody>
          <a:bodyPr wrap="none" lIns="0" tIns="0" rIns="0" bIns="0" rtlCol="0" anchor="t"/>
          <a:lstStyle/>
          <a:p>
            <a:pPr algn="l" indent="0" marL="0">
              <a:lnSpc>
                <a:spcPts val="1969"/>
              </a:lnSpc>
              <a:buNone/>
            </a:pPr>
            <a:r>
              <a:rPr lang="en-US" sz="1575" b="1" dirty="0">
                <a:solidFill>
                  <a:srgbClr val="1B1E22"/>
                </a:solidFill>
                <a:latin typeface="Source Serif 4" pitchFamily="34" charset="0"/>
                <a:ea typeface="Source Serif 4" pitchFamily="34" charset="-122"/>
                <a:cs typeface="Source Serif 4" pitchFamily="34" charset="-120"/>
              </a:rPr>
              <a:t>VTAB Specialized, 4 tasks</a:t>
            </a:r>
            <a:endParaRPr lang="en-US" sz="1575" dirty="0"/>
          </a:p>
        </p:txBody>
      </p:sp>
      <p:sp>
        <p:nvSpPr>
          <p:cNvPr id="20" name="Text 18"/>
          <p:cNvSpPr txBox="1"/>
          <p:nvPr/>
        </p:nvSpPr>
        <p:spPr>
          <a:xfrm>
            <a:off x="6229350" y="4576256"/>
            <a:ext cx="2471583" cy="72009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Images from special sensors:</a:t>
            </a:r>
            <a:b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satellites, tissue slides under a</a:t>
            </a:r>
            <a:b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microscope, and retina cameras.</a:t>
            </a:r>
            <a:endParaRPr lang="en-US" sz="1350" dirty="0"/>
          </a:p>
        </p:txBody>
      </p:sp>
      <p:sp>
        <p:nvSpPr>
          <p:cNvPr id="21" name="Text 19"/>
          <p:cNvSpPr txBox="1"/>
          <p:nvPr/>
        </p:nvSpPr>
        <p:spPr>
          <a:xfrm>
            <a:off x="8963025" y="2365028"/>
            <a:ext cx="840807" cy="171450"/>
          </a:xfrm>
          <a:prstGeom prst="rect">
            <a:avLst/>
          </a:prstGeom>
          <a:noFill/>
          <a:ln/>
        </p:spPr>
        <p:txBody>
          <a:bodyPr wrap="none" lIns="0" tIns="0" rIns="0" bIns="0" rtlCol="0" anchor="t"/>
          <a:lstStyle/>
          <a:p>
            <a:pPr algn="l" indent="0" marL="0">
              <a:lnSpc>
                <a:spcPts val="135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CLEVR count</a:t>
            </a:r>
            <a:endParaRPr lang="en-US" sz="1125" dirty="0"/>
          </a:p>
        </p:txBody>
      </p:sp>
      <p:sp>
        <p:nvSpPr>
          <p:cNvPr id="22" name="Text 20"/>
          <p:cNvSpPr txBox="1"/>
          <p:nvPr/>
        </p:nvSpPr>
        <p:spPr>
          <a:xfrm>
            <a:off x="10253663" y="2365028"/>
            <a:ext cx="1109972" cy="171450"/>
          </a:xfrm>
          <a:prstGeom prst="rect">
            <a:avLst/>
          </a:prstGeom>
          <a:noFill/>
          <a:ln/>
        </p:spPr>
        <p:txBody>
          <a:bodyPr wrap="none" lIns="0" tIns="0" rIns="0" bIns="0" rtlCol="0" anchor="t"/>
          <a:lstStyle/>
          <a:p>
            <a:pPr algn="l" indent="0" marL="0">
              <a:lnSpc>
                <a:spcPts val="135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dSprites location</a:t>
            </a:r>
            <a:endParaRPr lang="en-US" sz="1125" dirty="0"/>
          </a:p>
        </p:txBody>
      </p:sp>
      <p:sp>
        <p:nvSpPr>
          <p:cNvPr id="23" name="Text 21"/>
          <p:cNvSpPr txBox="1"/>
          <p:nvPr/>
        </p:nvSpPr>
        <p:spPr>
          <a:xfrm>
            <a:off x="8963025" y="3903315"/>
            <a:ext cx="930426" cy="171450"/>
          </a:xfrm>
          <a:prstGeom prst="rect">
            <a:avLst/>
          </a:prstGeom>
          <a:noFill/>
          <a:ln/>
        </p:spPr>
        <p:txBody>
          <a:bodyPr wrap="none" lIns="0" tIns="0" rIns="0" bIns="0" rtlCol="0" anchor="t"/>
          <a:lstStyle/>
          <a:p>
            <a:pPr algn="l" indent="0" marL="0">
              <a:lnSpc>
                <a:spcPts val="135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KITTI distance</a:t>
            </a:r>
            <a:endParaRPr lang="en-US" sz="1125" dirty="0"/>
          </a:p>
        </p:txBody>
      </p:sp>
      <p:sp>
        <p:nvSpPr>
          <p:cNvPr id="24" name="Text 22"/>
          <p:cNvSpPr txBox="1"/>
          <p:nvPr/>
        </p:nvSpPr>
        <p:spPr>
          <a:xfrm>
            <a:off x="10253663" y="3903315"/>
            <a:ext cx="1316605" cy="171450"/>
          </a:xfrm>
          <a:prstGeom prst="rect">
            <a:avLst/>
          </a:prstGeom>
          <a:noFill/>
          <a:ln/>
        </p:spPr>
        <p:txBody>
          <a:bodyPr wrap="none" lIns="0" tIns="0" rIns="0" bIns="0" rtlCol="0" anchor="t"/>
          <a:lstStyle/>
          <a:p>
            <a:pPr algn="l" indent="0" marL="0">
              <a:lnSpc>
                <a:spcPts val="135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SmallNORB azimuth</a:t>
            </a:r>
            <a:endParaRPr lang="en-US" sz="1125" dirty="0"/>
          </a:p>
        </p:txBody>
      </p:sp>
      <p:sp>
        <p:nvSpPr>
          <p:cNvPr id="25" name="Text 23"/>
          <p:cNvSpPr txBox="1"/>
          <p:nvPr/>
        </p:nvSpPr>
        <p:spPr>
          <a:xfrm>
            <a:off x="8963025" y="4264075"/>
            <a:ext cx="2369118" cy="250031"/>
          </a:xfrm>
          <a:prstGeom prst="rect">
            <a:avLst/>
          </a:prstGeom>
          <a:noFill/>
          <a:ln/>
        </p:spPr>
        <p:txBody>
          <a:bodyPr wrap="none" lIns="0" tIns="0" rIns="0" bIns="0" rtlCol="0" anchor="t"/>
          <a:lstStyle/>
          <a:p>
            <a:pPr algn="l" indent="0" marL="0">
              <a:lnSpc>
                <a:spcPts val="1969"/>
              </a:lnSpc>
              <a:buNone/>
            </a:pPr>
            <a:r>
              <a:rPr lang="en-US" sz="1575" b="1" dirty="0">
                <a:solidFill>
                  <a:srgbClr val="1B1E22"/>
                </a:solidFill>
                <a:latin typeface="Source Serif 4" pitchFamily="34" charset="0"/>
                <a:ea typeface="Source Serif 4" pitchFamily="34" charset="-122"/>
                <a:cs typeface="Source Serif 4" pitchFamily="34" charset="-120"/>
              </a:rPr>
              <a:t>VTAB Structured, 8 tasks</a:t>
            </a:r>
            <a:endParaRPr lang="en-US" sz="1575" dirty="0"/>
          </a:p>
        </p:txBody>
      </p:sp>
      <p:sp>
        <p:nvSpPr>
          <p:cNvPr id="26" name="Text 24"/>
          <p:cNvSpPr txBox="1"/>
          <p:nvPr/>
        </p:nvSpPr>
        <p:spPr>
          <a:xfrm>
            <a:off x="8963025" y="4576256"/>
            <a:ext cx="2406420" cy="72009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Geometry instead of categories,</a:t>
            </a:r>
            <a:b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such as counting objects or</a:t>
            </a:r>
            <a:b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judging distance.</a:t>
            </a:r>
            <a:endParaRPr lang="en-US" sz="1350" dirty="0"/>
          </a:p>
        </p:txBody>
      </p:sp>
      <p:sp>
        <p:nvSpPr>
          <p:cNvPr id="27" name="Text 25"/>
          <p:cNvSpPr txBox="1"/>
          <p:nvPr/>
        </p:nvSpPr>
        <p:spPr>
          <a:xfrm>
            <a:off x="762000" y="5618172"/>
            <a:ext cx="9955566" cy="262414"/>
          </a:xfrm>
          <a:prstGeom prst="rect">
            <a:avLst/>
          </a:prstGeom>
          <a:noFill/>
          <a:ln/>
        </p:spPr>
        <p:txBody>
          <a:bodyPr wrap="none" lIns="0" tIns="0" rIns="0" bIns="0" rtlCol="0" anchor="t"/>
          <a:lstStyle/>
          <a:p>
            <a:pPr algn="l" indent="0" marL="0">
              <a:lnSpc>
                <a:spcPts val="2066"/>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All 24 tasks use the same frozen ViT-B/16, pretrained on ImageNet-21k. The 19 VTAB tasks have only 1,000 training images each.</a:t>
            </a:r>
            <a:endParaRPr lang="en-US" sz="1425" dirty="0"/>
          </a:p>
        </p:txBody>
      </p:sp>
      <p:sp>
        <p:nvSpPr>
          <p:cNvPr id="28" name="Text 26"/>
          <p:cNvSpPr txBox="1"/>
          <p:nvPr/>
        </p:nvSpPr>
        <p:spPr>
          <a:xfrm>
            <a:off x="762000" y="6296025"/>
            <a:ext cx="5354074"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Images: Jia et al. 2022, Fig. 10, four example tasks per group. VTAB-1k: Zhai et al. 2019.</a:t>
            </a:r>
            <a:endParaRPr lang="en-US" sz="1125" dirty="0"/>
          </a:p>
        </p:txBody>
      </p:sp>
      <p:sp>
        <p:nvSpPr>
          <p:cNvPr id="29" name="Text 27"/>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12</a:t>
            </a:r>
            <a:endParaRPr lang="en-US" sz="1125"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7186529"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VPT-deep beats full fine-tuning on 20 of 24 tasks</a:t>
            </a:r>
            <a:endParaRPr lang="en-US" sz="2625" dirty="0"/>
          </a:p>
        </p:txBody>
      </p:sp>
      <p:sp>
        <p:nvSpPr>
          <p:cNvPr id="3" name="Text 1"/>
          <p:cNvSpPr txBox="1"/>
          <p:nvPr/>
        </p:nvSpPr>
        <p:spPr>
          <a:xfrm>
            <a:off x="2114550" y="1683038"/>
            <a:ext cx="1291221"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Mean accuracy (%)</a:t>
            </a:r>
            <a:endParaRPr lang="en-US" sz="1200" dirty="0"/>
          </a:p>
        </p:txBody>
      </p:sp>
      <p:sp>
        <p:nvSpPr>
          <p:cNvPr id="4" name="Text 2"/>
          <p:cNvSpPr txBox="1"/>
          <p:nvPr/>
        </p:nvSpPr>
        <p:spPr>
          <a:xfrm>
            <a:off x="6351836" y="1683038"/>
            <a:ext cx="163359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Beats full fine-tuning on</a:t>
            </a:r>
            <a:endParaRPr lang="en-US" sz="1200" dirty="0"/>
          </a:p>
        </p:txBody>
      </p:sp>
      <p:sp>
        <p:nvSpPr>
          <p:cNvPr id="5" name="Text 3"/>
          <p:cNvSpPr txBox="1"/>
          <p:nvPr/>
        </p:nvSpPr>
        <p:spPr>
          <a:xfrm>
            <a:off x="762000" y="2043083"/>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6" name="Text 4"/>
          <p:cNvSpPr txBox="1"/>
          <p:nvPr/>
        </p:nvSpPr>
        <p:spPr>
          <a:xfrm>
            <a:off x="5564386" y="20430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88.5</a:t>
            </a:r>
            <a:endParaRPr lang="en-US" sz="1350" dirty="0"/>
          </a:p>
        </p:txBody>
      </p:sp>
      <p:sp>
        <p:nvSpPr>
          <p:cNvPr id="7" name="Text 5"/>
          <p:cNvSpPr txBox="1"/>
          <p:nvPr/>
        </p:nvSpPr>
        <p:spPr>
          <a:xfrm>
            <a:off x="762000" y="2439323"/>
            <a:ext cx="2233839"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Extra input vectors are trained</a:t>
            </a:r>
            <a:endParaRPr lang="en-US" sz="1275" dirty="0"/>
          </a:p>
        </p:txBody>
      </p:sp>
      <p:sp>
        <p:nvSpPr>
          <p:cNvPr id="8" name="Text 6"/>
          <p:cNvSpPr txBox="1"/>
          <p:nvPr/>
        </p:nvSpPr>
        <p:spPr>
          <a:xfrm>
            <a:off x="762000" y="2719358"/>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9" name="Text 7"/>
          <p:cNvSpPr txBox="1"/>
          <p:nvPr/>
        </p:nvSpPr>
        <p:spPr>
          <a:xfrm>
            <a:off x="5585371" y="27193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89.1</a:t>
            </a:r>
            <a:endParaRPr lang="en-US" sz="1350" dirty="0"/>
          </a:p>
        </p:txBody>
      </p:sp>
      <p:sp>
        <p:nvSpPr>
          <p:cNvPr id="10" name="Text 8"/>
          <p:cNvSpPr txBox="1"/>
          <p:nvPr/>
        </p:nvSpPr>
        <p:spPr>
          <a:xfrm>
            <a:off x="7056834" y="2719358"/>
            <a:ext cx="900398"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4 of 5 tasks</a:t>
            </a:r>
            <a:endParaRPr lang="en-US" sz="1350" dirty="0"/>
          </a:p>
        </p:txBody>
      </p:sp>
      <p:sp>
        <p:nvSpPr>
          <p:cNvPr id="11" name="Text 9"/>
          <p:cNvSpPr txBox="1"/>
          <p:nvPr/>
        </p:nvSpPr>
        <p:spPr>
          <a:xfrm>
            <a:off x="762000" y="3043208"/>
            <a:ext cx="99110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VPT-shallow</a:t>
            </a:r>
            <a:endParaRPr lang="en-US" sz="1350" dirty="0"/>
          </a:p>
        </p:txBody>
      </p:sp>
      <p:sp>
        <p:nvSpPr>
          <p:cNvPr id="12" name="Text 10"/>
          <p:cNvSpPr txBox="1"/>
          <p:nvPr/>
        </p:nvSpPr>
        <p:spPr>
          <a:xfrm>
            <a:off x="5414963" y="30432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84.6</a:t>
            </a:r>
            <a:endParaRPr lang="en-US" sz="1350" dirty="0"/>
          </a:p>
        </p:txBody>
      </p:sp>
      <p:sp>
        <p:nvSpPr>
          <p:cNvPr id="13" name="Text 11"/>
          <p:cNvSpPr txBox="1"/>
          <p:nvPr/>
        </p:nvSpPr>
        <p:spPr>
          <a:xfrm>
            <a:off x="7082433" y="3043208"/>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1 of 5 tasks</a:t>
            </a:r>
            <a:endParaRPr lang="en-US" sz="1350" dirty="0"/>
          </a:p>
        </p:txBody>
      </p:sp>
      <p:sp>
        <p:nvSpPr>
          <p:cNvPr id="14" name="Text 12"/>
          <p:cNvSpPr txBox="1"/>
          <p:nvPr/>
        </p:nvSpPr>
        <p:spPr>
          <a:xfrm>
            <a:off x="762000" y="3439448"/>
            <a:ext cx="2602837"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Only the top of the model is trained</a:t>
            </a:r>
            <a:endParaRPr lang="en-US" sz="1275" dirty="0"/>
          </a:p>
        </p:txBody>
      </p:sp>
      <p:sp>
        <p:nvSpPr>
          <p:cNvPr id="15" name="Text 13"/>
          <p:cNvSpPr txBox="1"/>
          <p:nvPr/>
        </p:nvSpPr>
        <p:spPr>
          <a:xfrm>
            <a:off x="762000" y="3719483"/>
            <a:ext cx="71311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Partial-1</a:t>
            </a:r>
            <a:endParaRPr lang="en-US" sz="1350" dirty="0"/>
          </a:p>
        </p:txBody>
      </p:sp>
      <p:sp>
        <p:nvSpPr>
          <p:cNvPr id="16" name="Text 14"/>
          <p:cNvSpPr txBox="1"/>
          <p:nvPr/>
        </p:nvSpPr>
        <p:spPr>
          <a:xfrm>
            <a:off x="5338762" y="37194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82.6</a:t>
            </a:r>
            <a:endParaRPr lang="en-US" sz="1350" dirty="0"/>
          </a:p>
        </p:txBody>
      </p:sp>
      <p:sp>
        <p:nvSpPr>
          <p:cNvPr id="17" name="Text 15"/>
          <p:cNvSpPr txBox="1"/>
          <p:nvPr/>
        </p:nvSpPr>
        <p:spPr>
          <a:xfrm>
            <a:off x="7082433" y="3719483"/>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777E86"/>
                </a:solidFill>
                <a:latin typeface="Source Sans 3 ExtraLight" pitchFamily="34" charset="0"/>
                <a:ea typeface="Source Sans 3 ExtraLight" pitchFamily="34" charset="-122"/>
                <a:cs typeface="Source Sans 3 ExtraLight" pitchFamily="34" charset="-120"/>
              </a:rPr>
              <a:t>0 of 5 tasks</a:t>
            </a:r>
            <a:endParaRPr lang="en-US" sz="1350" dirty="0"/>
          </a:p>
        </p:txBody>
      </p:sp>
      <p:sp>
        <p:nvSpPr>
          <p:cNvPr id="18" name="Text 16"/>
          <p:cNvSpPr txBox="1"/>
          <p:nvPr/>
        </p:nvSpPr>
        <p:spPr>
          <a:xfrm>
            <a:off x="762000" y="4043333"/>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19" name="Text 17"/>
          <p:cNvSpPr txBox="1"/>
          <p:nvPr/>
        </p:nvSpPr>
        <p:spPr>
          <a:xfrm>
            <a:off x="5213003" y="40433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79.3</a:t>
            </a:r>
            <a:endParaRPr lang="en-US" sz="1350" dirty="0"/>
          </a:p>
        </p:txBody>
      </p:sp>
      <p:sp>
        <p:nvSpPr>
          <p:cNvPr id="20" name="Text 18"/>
          <p:cNvSpPr txBox="1"/>
          <p:nvPr/>
        </p:nvSpPr>
        <p:spPr>
          <a:xfrm>
            <a:off x="7082433" y="4043333"/>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777E86"/>
                </a:solidFill>
                <a:latin typeface="Source Sans 3 ExtraLight" pitchFamily="34" charset="0"/>
                <a:ea typeface="Source Sans 3 ExtraLight" pitchFamily="34" charset="-122"/>
                <a:cs typeface="Source Sans 3 ExtraLight" pitchFamily="34" charset="-120"/>
              </a:rPr>
              <a:t>0 of 5 tasks</a:t>
            </a:r>
            <a:endParaRPr lang="en-US" sz="1350" dirty="0"/>
          </a:p>
        </p:txBody>
      </p:sp>
      <p:sp>
        <p:nvSpPr>
          <p:cNvPr id="21" name="Text 19"/>
          <p:cNvSpPr txBox="1"/>
          <p:nvPr/>
        </p:nvSpPr>
        <p:spPr>
          <a:xfrm>
            <a:off x="762000" y="4367183"/>
            <a:ext cx="943118"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MLP-3 head</a:t>
            </a:r>
            <a:endParaRPr lang="en-US" sz="1350" dirty="0"/>
          </a:p>
        </p:txBody>
      </p:sp>
      <p:sp>
        <p:nvSpPr>
          <p:cNvPr id="22" name="Text 20"/>
          <p:cNvSpPr txBox="1"/>
          <p:nvPr/>
        </p:nvSpPr>
        <p:spPr>
          <a:xfrm>
            <a:off x="5231011" y="43671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79.8</a:t>
            </a:r>
            <a:endParaRPr lang="en-US" sz="1350" dirty="0"/>
          </a:p>
        </p:txBody>
      </p:sp>
      <p:sp>
        <p:nvSpPr>
          <p:cNvPr id="23" name="Text 21"/>
          <p:cNvSpPr txBox="1"/>
          <p:nvPr/>
        </p:nvSpPr>
        <p:spPr>
          <a:xfrm>
            <a:off x="7082433" y="4367183"/>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777E86"/>
                </a:solidFill>
                <a:latin typeface="Source Sans 3 ExtraLight" pitchFamily="34" charset="0"/>
                <a:ea typeface="Source Sans 3 ExtraLight" pitchFamily="34" charset="-122"/>
                <a:cs typeface="Source Sans 3 ExtraLight" pitchFamily="34" charset="-120"/>
              </a:rPr>
              <a:t>0 of 5 tasks</a:t>
            </a:r>
            <a:endParaRPr lang="en-US" sz="1350" dirty="0"/>
          </a:p>
        </p:txBody>
      </p:sp>
      <p:sp>
        <p:nvSpPr>
          <p:cNvPr id="24" name="Text 22"/>
          <p:cNvSpPr txBox="1"/>
          <p:nvPr/>
        </p:nvSpPr>
        <p:spPr>
          <a:xfrm>
            <a:off x="762000" y="4763423"/>
            <a:ext cx="3594521"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Small parts in or beside the backbone are trained</a:t>
            </a:r>
            <a:endParaRPr lang="en-US" sz="1275" dirty="0"/>
          </a:p>
        </p:txBody>
      </p:sp>
      <p:sp>
        <p:nvSpPr>
          <p:cNvPr id="25" name="Text 23"/>
          <p:cNvSpPr txBox="1"/>
          <p:nvPr/>
        </p:nvSpPr>
        <p:spPr>
          <a:xfrm>
            <a:off x="762000" y="5043458"/>
            <a:ext cx="37925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Bias</a:t>
            </a:r>
            <a:endParaRPr lang="en-US" sz="1350" dirty="0"/>
          </a:p>
        </p:txBody>
      </p:sp>
      <p:sp>
        <p:nvSpPr>
          <p:cNvPr id="26" name="Text 24"/>
          <p:cNvSpPr txBox="1"/>
          <p:nvPr/>
        </p:nvSpPr>
        <p:spPr>
          <a:xfrm>
            <a:off x="5558730" y="50434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88.4</a:t>
            </a:r>
            <a:endParaRPr lang="en-US" sz="1350" dirty="0"/>
          </a:p>
        </p:txBody>
      </p:sp>
      <p:sp>
        <p:nvSpPr>
          <p:cNvPr id="27" name="Text 25"/>
          <p:cNvSpPr txBox="1"/>
          <p:nvPr/>
        </p:nvSpPr>
        <p:spPr>
          <a:xfrm>
            <a:off x="7082433" y="5043458"/>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3 of 5 tasks</a:t>
            </a:r>
            <a:endParaRPr lang="en-US" sz="1350" dirty="0"/>
          </a:p>
        </p:txBody>
      </p:sp>
      <p:sp>
        <p:nvSpPr>
          <p:cNvPr id="28" name="Text 26"/>
          <p:cNvSpPr txBox="1"/>
          <p:nvPr/>
        </p:nvSpPr>
        <p:spPr>
          <a:xfrm>
            <a:off x="762000" y="5367308"/>
            <a:ext cx="66435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a:t>
            </a:r>
            <a:endParaRPr lang="en-US" sz="1350" dirty="0"/>
          </a:p>
        </p:txBody>
      </p:sp>
      <p:sp>
        <p:nvSpPr>
          <p:cNvPr id="29" name="Text 27"/>
          <p:cNvSpPr txBox="1"/>
          <p:nvPr/>
        </p:nvSpPr>
        <p:spPr>
          <a:xfrm>
            <a:off x="5453955" y="53673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85.7</a:t>
            </a:r>
            <a:endParaRPr lang="en-US" sz="1350" dirty="0"/>
          </a:p>
        </p:txBody>
      </p:sp>
      <p:sp>
        <p:nvSpPr>
          <p:cNvPr id="30" name="Text 28"/>
          <p:cNvSpPr txBox="1"/>
          <p:nvPr/>
        </p:nvSpPr>
        <p:spPr>
          <a:xfrm>
            <a:off x="7082433" y="5367308"/>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2 of 5 tasks</a:t>
            </a:r>
            <a:endParaRPr lang="en-US" sz="1350" dirty="0"/>
          </a:p>
        </p:txBody>
      </p:sp>
      <p:sp>
        <p:nvSpPr>
          <p:cNvPr id="31" name="Text 29"/>
          <p:cNvSpPr txBox="1"/>
          <p:nvPr/>
        </p:nvSpPr>
        <p:spPr>
          <a:xfrm>
            <a:off x="762000" y="5691158"/>
            <a:ext cx="744069"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Sidetune</a:t>
            </a:r>
            <a:endParaRPr lang="en-US" sz="1350" dirty="0"/>
          </a:p>
        </p:txBody>
      </p:sp>
      <p:sp>
        <p:nvSpPr>
          <p:cNvPr id="32" name="Text 30"/>
          <p:cNvSpPr txBox="1"/>
          <p:nvPr/>
        </p:nvSpPr>
        <p:spPr>
          <a:xfrm>
            <a:off x="5175796" y="56911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78.3</a:t>
            </a:r>
            <a:endParaRPr lang="en-US" sz="1350" dirty="0"/>
          </a:p>
        </p:txBody>
      </p:sp>
      <p:sp>
        <p:nvSpPr>
          <p:cNvPr id="33" name="Text 31"/>
          <p:cNvSpPr txBox="1"/>
          <p:nvPr/>
        </p:nvSpPr>
        <p:spPr>
          <a:xfrm>
            <a:off x="7082433" y="5691158"/>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777E86"/>
                </a:solidFill>
                <a:latin typeface="Source Sans 3 ExtraLight" pitchFamily="34" charset="0"/>
                <a:ea typeface="Source Sans 3 ExtraLight" pitchFamily="34" charset="-122"/>
                <a:cs typeface="Source Sans 3 ExtraLight" pitchFamily="34" charset="-120"/>
              </a:rPr>
              <a:t>0 of 5 tasks</a:t>
            </a:r>
            <a:endParaRPr lang="en-US" sz="1350" dirty="0"/>
          </a:p>
        </p:txBody>
      </p:sp>
      <p:sp>
        <p:nvSpPr>
          <p:cNvPr id="34" name="Text 32"/>
          <p:cNvSpPr txBox="1"/>
          <p:nvPr/>
        </p:nvSpPr>
        <p:spPr>
          <a:xfrm>
            <a:off x="8286750" y="1757809"/>
            <a:ext cx="3085136" cy="1357313"/>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These five tasks ask the model to tell</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apart 200 bird species, 196 car models,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120 dog breeds or 102 kinds of flower,</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with thousands of training images per</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task.</a:t>
            </a:r>
            <a:endParaRPr lang="en-US" sz="1425" dirty="0"/>
          </a:p>
        </p:txBody>
      </p:sp>
      <p:sp>
        <p:nvSpPr>
          <p:cNvPr id="35" name="Text 33"/>
          <p:cNvSpPr txBox="1"/>
          <p:nvPr/>
        </p:nvSpPr>
        <p:spPr>
          <a:xfrm>
            <a:off x="8286750" y="3248471"/>
            <a:ext cx="3209889"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Every method does well on such photos,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and VPT-deep only edges out full fine-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tuning, 89.1 against 88.5.</a:t>
            </a:r>
            <a:endParaRPr lang="en-US" sz="1425" dirty="0"/>
          </a:p>
        </p:txBody>
      </p:sp>
      <p:sp>
        <p:nvSpPr>
          <p:cNvPr id="36" name="Text 34"/>
          <p:cNvSpPr txBox="1"/>
          <p:nvPr/>
        </p:nvSpPr>
        <p:spPr>
          <a:xfrm>
            <a:off x="762000" y="6296025"/>
            <a:ext cx="10570202"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Table 1 and Tables 13–14: ViT-B/16 pretrained on ImageNet-21k, mean test accuracy within each group. For all 24 tasks, the mean of the four group averages.</a:t>
            </a:r>
            <a:endParaRPr lang="en-US" sz="1125" dirty="0"/>
          </a:p>
        </p:txBody>
      </p:sp>
      <p:sp>
        <p:nvSpPr>
          <p:cNvPr id="37" name="Text 35"/>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13</a:t>
            </a:r>
            <a:endParaRPr lang="en-US" sz="1125"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7186529"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VPT-deep beats full fine-tuning on 20 of 24 tasks</a:t>
            </a:r>
            <a:endParaRPr lang="en-US" sz="2625" dirty="0"/>
          </a:p>
        </p:txBody>
      </p:sp>
      <p:sp>
        <p:nvSpPr>
          <p:cNvPr id="3" name="Text 1"/>
          <p:cNvSpPr txBox="1"/>
          <p:nvPr/>
        </p:nvSpPr>
        <p:spPr>
          <a:xfrm>
            <a:off x="2114550" y="1683038"/>
            <a:ext cx="1291221"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Mean accuracy (%)</a:t>
            </a:r>
            <a:endParaRPr lang="en-US" sz="1200" dirty="0"/>
          </a:p>
        </p:txBody>
      </p:sp>
      <p:sp>
        <p:nvSpPr>
          <p:cNvPr id="4" name="Text 2"/>
          <p:cNvSpPr txBox="1"/>
          <p:nvPr/>
        </p:nvSpPr>
        <p:spPr>
          <a:xfrm>
            <a:off x="6351836" y="1683038"/>
            <a:ext cx="163359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Beats full fine-tuning on</a:t>
            </a:r>
            <a:endParaRPr lang="en-US" sz="1200" dirty="0"/>
          </a:p>
        </p:txBody>
      </p:sp>
      <p:sp>
        <p:nvSpPr>
          <p:cNvPr id="5" name="Text 3"/>
          <p:cNvSpPr txBox="1"/>
          <p:nvPr/>
        </p:nvSpPr>
        <p:spPr>
          <a:xfrm>
            <a:off x="762000" y="2043083"/>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6" name="Text 4"/>
          <p:cNvSpPr txBox="1"/>
          <p:nvPr/>
        </p:nvSpPr>
        <p:spPr>
          <a:xfrm>
            <a:off x="5081587" y="20430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75.9</a:t>
            </a:r>
            <a:endParaRPr lang="en-US" sz="1350" dirty="0"/>
          </a:p>
        </p:txBody>
      </p:sp>
      <p:sp>
        <p:nvSpPr>
          <p:cNvPr id="7" name="Text 5"/>
          <p:cNvSpPr txBox="1"/>
          <p:nvPr/>
        </p:nvSpPr>
        <p:spPr>
          <a:xfrm>
            <a:off x="762000" y="2439323"/>
            <a:ext cx="2233839"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Extra input vectors are trained</a:t>
            </a:r>
            <a:endParaRPr lang="en-US" sz="1275" dirty="0"/>
          </a:p>
        </p:txBody>
      </p:sp>
      <p:sp>
        <p:nvSpPr>
          <p:cNvPr id="8" name="Text 6"/>
          <p:cNvSpPr txBox="1"/>
          <p:nvPr/>
        </p:nvSpPr>
        <p:spPr>
          <a:xfrm>
            <a:off x="762000" y="2719358"/>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9" name="Text 7"/>
          <p:cNvSpPr txBox="1"/>
          <p:nvPr/>
        </p:nvSpPr>
        <p:spPr>
          <a:xfrm>
            <a:off x="5180558" y="27193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78.5</a:t>
            </a:r>
            <a:endParaRPr lang="en-US" sz="1350" dirty="0"/>
          </a:p>
        </p:txBody>
      </p:sp>
      <p:sp>
        <p:nvSpPr>
          <p:cNvPr id="10" name="Text 8"/>
          <p:cNvSpPr txBox="1"/>
          <p:nvPr/>
        </p:nvSpPr>
        <p:spPr>
          <a:xfrm>
            <a:off x="7056834" y="2719358"/>
            <a:ext cx="900398"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6 of 7 tasks</a:t>
            </a:r>
            <a:endParaRPr lang="en-US" sz="1350" dirty="0"/>
          </a:p>
        </p:txBody>
      </p:sp>
      <p:sp>
        <p:nvSpPr>
          <p:cNvPr id="11" name="Text 9"/>
          <p:cNvSpPr txBox="1"/>
          <p:nvPr/>
        </p:nvSpPr>
        <p:spPr>
          <a:xfrm>
            <a:off x="762000" y="3043208"/>
            <a:ext cx="99110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VPT-shallow</a:t>
            </a:r>
            <a:endParaRPr lang="en-US" sz="1350" dirty="0"/>
          </a:p>
        </p:txBody>
      </p:sp>
      <p:sp>
        <p:nvSpPr>
          <p:cNvPr id="12" name="Text 10"/>
          <p:cNvSpPr txBox="1"/>
          <p:nvPr/>
        </p:nvSpPr>
        <p:spPr>
          <a:xfrm>
            <a:off x="5116711" y="30432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76.8</a:t>
            </a:r>
            <a:endParaRPr lang="en-US" sz="1350" dirty="0"/>
          </a:p>
        </p:txBody>
      </p:sp>
      <p:sp>
        <p:nvSpPr>
          <p:cNvPr id="13" name="Text 11"/>
          <p:cNvSpPr txBox="1"/>
          <p:nvPr/>
        </p:nvSpPr>
        <p:spPr>
          <a:xfrm>
            <a:off x="7082433" y="3043208"/>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4 of 7 tasks</a:t>
            </a:r>
            <a:endParaRPr lang="en-US" sz="1350" dirty="0"/>
          </a:p>
        </p:txBody>
      </p:sp>
      <p:sp>
        <p:nvSpPr>
          <p:cNvPr id="14" name="Text 12"/>
          <p:cNvSpPr txBox="1"/>
          <p:nvPr/>
        </p:nvSpPr>
        <p:spPr>
          <a:xfrm>
            <a:off x="762000" y="3439448"/>
            <a:ext cx="2602837"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Only the top of the model is trained</a:t>
            </a:r>
            <a:endParaRPr lang="en-US" sz="1275" dirty="0"/>
          </a:p>
        </p:txBody>
      </p:sp>
      <p:sp>
        <p:nvSpPr>
          <p:cNvPr id="15" name="Text 13"/>
          <p:cNvSpPr txBox="1"/>
          <p:nvPr/>
        </p:nvSpPr>
        <p:spPr>
          <a:xfrm>
            <a:off x="762000" y="3719483"/>
            <a:ext cx="71311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Partial-1</a:t>
            </a:r>
            <a:endParaRPr lang="en-US" sz="1350" dirty="0"/>
          </a:p>
        </p:txBody>
      </p:sp>
      <p:sp>
        <p:nvSpPr>
          <p:cNvPr id="16" name="Text 14"/>
          <p:cNvSpPr txBox="1"/>
          <p:nvPr/>
        </p:nvSpPr>
        <p:spPr>
          <a:xfrm>
            <a:off x="4836765" y="37194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69.4</a:t>
            </a:r>
            <a:endParaRPr lang="en-US" sz="1350" dirty="0"/>
          </a:p>
        </p:txBody>
      </p:sp>
      <p:sp>
        <p:nvSpPr>
          <p:cNvPr id="17" name="Text 15"/>
          <p:cNvSpPr txBox="1"/>
          <p:nvPr/>
        </p:nvSpPr>
        <p:spPr>
          <a:xfrm>
            <a:off x="7082433" y="3719483"/>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2 of 7 tasks</a:t>
            </a:r>
            <a:endParaRPr lang="en-US" sz="1350" dirty="0"/>
          </a:p>
        </p:txBody>
      </p:sp>
      <p:sp>
        <p:nvSpPr>
          <p:cNvPr id="18" name="Text 16"/>
          <p:cNvSpPr txBox="1"/>
          <p:nvPr/>
        </p:nvSpPr>
        <p:spPr>
          <a:xfrm>
            <a:off x="762000" y="4043333"/>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19" name="Text 17"/>
          <p:cNvSpPr txBox="1"/>
          <p:nvPr/>
        </p:nvSpPr>
        <p:spPr>
          <a:xfrm>
            <a:off x="4816673" y="40433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68.9</a:t>
            </a:r>
            <a:endParaRPr lang="en-US" sz="1350" dirty="0"/>
          </a:p>
        </p:txBody>
      </p:sp>
      <p:sp>
        <p:nvSpPr>
          <p:cNvPr id="20" name="Text 18"/>
          <p:cNvSpPr txBox="1"/>
          <p:nvPr/>
        </p:nvSpPr>
        <p:spPr>
          <a:xfrm>
            <a:off x="7082433" y="4043333"/>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1 of 7 tasks</a:t>
            </a:r>
            <a:endParaRPr lang="en-US" sz="1350" dirty="0"/>
          </a:p>
        </p:txBody>
      </p:sp>
      <p:sp>
        <p:nvSpPr>
          <p:cNvPr id="21" name="Text 19"/>
          <p:cNvSpPr txBox="1"/>
          <p:nvPr/>
        </p:nvSpPr>
        <p:spPr>
          <a:xfrm>
            <a:off x="762000" y="4367183"/>
            <a:ext cx="943118"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MLP-3 head</a:t>
            </a:r>
            <a:endParaRPr lang="en-US" sz="1350" dirty="0"/>
          </a:p>
        </p:txBody>
      </p:sp>
      <p:sp>
        <p:nvSpPr>
          <p:cNvPr id="22" name="Text 20"/>
          <p:cNvSpPr txBox="1"/>
          <p:nvPr/>
        </p:nvSpPr>
        <p:spPr>
          <a:xfrm>
            <a:off x="4773811" y="43671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67.8</a:t>
            </a:r>
            <a:endParaRPr lang="en-US" sz="1350" dirty="0"/>
          </a:p>
        </p:txBody>
      </p:sp>
      <p:sp>
        <p:nvSpPr>
          <p:cNvPr id="23" name="Text 21"/>
          <p:cNvSpPr txBox="1"/>
          <p:nvPr/>
        </p:nvSpPr>
        <p:spPr>
          <a:xfrm>
            <a:off x="7082433" y="4367183"/>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2 of 7 tasks</a:t>
            </a:r>
            <a:endParaRPr lang="en-US" sz="1350" dirty="0"/>
          </a:p>
        </p:txBody>
      </p:sp>
      <p:sp>
        <p:nvSpPr>
          <p:cNvPr id="24" name="Text 22"/>
          <p:cNvSpPr txBox="1"/>
          <p:nvPr/>
        </p:nvSpPr>
        <p:spPr>
          <a:xfrm>
            <a:off x="762000" y="4763423"/>
            <a:ext cx="3594521"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Small parts in or beside the backbone are trained</a:t>
            </a:r>
            <a:endParaRPr lang="en-US" sz="1275" dirty="0"/>
          </a:p>
        </p:txBody>
      </p:sp>
      <p:sp>
        <p:nvSpPr>
          <p:cNvPr id="25" name="Text 23"/>
          <p:cNvSpPr txBox="1"/>
          <p:nvPr/>
        </p:nvSpPr>
        <p:spPr>
          <a:xfrm>
            <a:off x="762000" y="5043458"/>
            <a:ext cx="37925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Bias</a:t>
            </a:r>
            <a:endParaRPr lang="en-US" sz="1350" dirty="0"/>
          </a:p>
        </p:txBody>
      </p:sp>
      <p:sp>
        <p:nvSpPr>
          <p:cNvPr id="26" name="Text 24"/>
          <p:cNvSpPr txBox="1"/>
          <p:nvPr/>
        </p:nvSpPr>
        <p:spPr>
          <a:xfrm>
            <a:off x="4983361" y="50434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73.3</a:t>
            </a:r>
            <a:endParaRPr lang="en-US" sz="1350" dirty="0"/>
          </a:p>
        </p:txBody>
      </p:sp>
      <p:sp>
        <p:nvSpPr>
          <p:cNvPr id="27" name="Text 25"/>
          <p:cNvSpPr txBox="1"/>
          <p:nvPr/>
        </p:nvSpPr>
        <p:spPr>
          <a:xfrm>
            <a:off x="7082433" y="5043458"/>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3 of 7 tasks</a:t>
            </a:r>
            <a:endParaRPr lang="en-US" sz="1350" dirty="0"/>
          </a:p>
        </p:txBody>
      </p:sp>
      <p:sp>
        <p:nvSpPr>
          <p:cNvPr id="28" name="Text 26"/>
          <p:cNvSpPr txBox="1"/>
          <p:nvPr/>
        </p:nvSpPr>
        <p:spPr>
          <a:xfrm>
            <a:off x="762000" y="5367308"/>
            <a:ext cx="66435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a:t>
            </a:r>
            <a:endParaRPr lang="en-US" sz="1350" dirty="0"/>
          </a:p>
        </p:txBody>
      </p:sp>
      <p:sp>
        <p:nvSpPr>
          <p:cNvPr id="29" name="Text 27"/>
          <p:cNvSpPr txBox="1"/>
          <p:nvPr/>
        </p:nvSpPr>
        <p:spPr>
          <a:xfrm>
            <a:off x="4872930" y="53673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70.4</a:t>
            </a:r>
            <a:endParaRPr lang="en-US" sz="1350" dirty="0"/>
          </a:p>
        </p:txBody>
      </p:sp>
      <p:sp>
        <p:nvSpPr>
          <p:cNvPr id="30" name="Text 28"/>
          <p:cNvSpPr txBox="1"/>
          <p:nvPr/>
        </p:nvSpPr>
        <p:spPr>
          <a:xfrm>
            <a:off x="7082433" y="5367308"/>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4 of 7 tasks</a:t>
            </a:r>
            <a:endParaRPr lang="en-US" sz="1350" dirty="0"/>
          </a:p>
        </p:txBody>
      </p:sp>
      <p:sp>
        <p:nvSpPr>
          <p:cNvPr id="31" name="Text 29"/>
          <p:cNvSpPr txBox="1"/>
          <p:nvPr/>
        </p:nvSpPr>
        <p:spPr>
          <a:xfrm>
            <a:off x="762000" y="5691158"/>
            <a:ext cx="744069"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Sidetune</a:t>
            </a:r>
            <a:endParaRPr lang="en-US" sz="1350" dirty="0"/>
          </a:p>
        </p:txBody>
      </p:sp>
      <p:sp>
        <p:nvSpPr>
          <p:cNvPr id="32" name="Text 30"/>
          <p:cNvSpPr txBox="1"/>
          <p:nvPr/>
        </p:nvSpPr>
        <p:spPr>
          <a:xfrm>
            <a:off x="4408140" y="56911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58.2</a:t>
            </a:r>
            <a:endParaRPr lang="en-US" sz="1350" dirty="0"/>
          </a:p>
        </p:txBody>
      </p:sp>
      <p:sp>
        <p:nvSpPr>
          <p:cNvPr id="33" name="Text 31"/>
          <p:cNvSpPr txBox="1"/>
          <p:nvPr/>
        </p:nvSpPr>
        <p:spPr>
          <a:xfrm>
            <a:off x="7082433" y="5691158"/>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777E86"/>
                </a:solidFill>
                <a:latin typeface="Source Sans 3 ExtraLight" pitchFamily="34" charset="0"/>
                <a:ea typeface="Source Sans 3 ExtraLight" pitchFamily="34" charset="-122"/>
                <a:cs typeface="Source Sans 3 ExtraLight" pitchFamily="34" charset="-120"/>
              </a:rPr>
              <a:t>0 of 7 tasks</a:t>
            </a:r>
            <a:endParaRPr lang="en-US" sz="1350" dirty="0"/>
          </a:p>
        </p:txBody>
      </p:sp>
      <p:sp>
        <p:nvSpPr>
          <p:cNvPr id="34" name="Text 32"/>
          <p:cNvSpPr txBox="1"/>
          <p:nvPr/>
        </p:nvSpPr>
        <p:spPr>
          <a:xfrm>
            <a:off x="8286750" y="1757809"/>
            <a:ext cx="3264372" cy="1357313"/>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These seven tasks use ordinary photos of</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objects, pets, textures, scenes and house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numbers, close to what the model saw in</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pretraining, but with only 1,000 training</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images each.</a:t>
            </a:r>
            <a:endParaRPr lang="en-US" sz="1425" dirty="0"/>
          </a:p>
        </p:txBody>
      </p:sp>
      <p:sp>
        <p:nvSpPr>
          <p:cNvPr id="35" name="Text 33"/>
          <p:cNvSpPr txBox="1"/>
          <p:nvPr/>
        </p:nvSpPr>
        <p:spPr>
          <a:xfrm>
            <a:off x="8286750" y="3248471"/>
            <a:ext cx="3315295"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With so little data, retraining all 86 million</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weights overfits, so even VPT-shallow</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beats full fine-tuning here.</a:t>
            </a:r>
            <a:endParaRPr lang="en-US" sz="1425" dirty="0"/>
          </a:p>
        </p:txBody>
      </p:sp>
      <p:sp>
        <p:nvSpPr>
          <p:cNvPr id="36" name="Text 34"/>
          <p:cNvSpPr txBox="1"/>
          <p:nvPr/>
        </p:nvSpPr>
        <p:spPr>
          <a:xfrm>
            <a:off x="762000" y="6296025"/>
            <a:ext cx="10570202"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Table 1 and Tables 13–14: ViT-B/16 pretrained on ImageNet-21k, mean test accuracy within each group. For all 24 tasks, the mean of the four group averages.</a:t>
            </a:r>
            <a:endParaRPr lang="en-US" sz="1125" dirty="0"/>
          </a:p>
        </p:txBody>
      </p:sp>
      <p:sp>
        <p:nvSpPr>
          <p:cNvPr id="37" name="Text 35"/>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13</a:t>
            </a:r>
            <a:endParaRPr lang="en-US" sz="1125"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7186529"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VPT-deep beats full fine-tuning on 20 of 24 tasks</a:t>
            </a:r>
            <a:endParaRPr lang="en-US" sz="2625" dirty="0"/>
          </a:p>
        </p:txBody>
      </p:sp>
      <p:sp>
        <p:nvSpPr>
          <p:cNvPr id="3" name="Text 1"/>
          <p:cNvSpPr txBox="1"/>
          <p:nvPr/>
        </p:nvSpPr>
        <p:spPr>
          <a:xfrm>
            <a:off x="2114550" y="1683038"/>
            <a:ext cx="1291221"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Mean accuracy (%)</a:t>
            </a:r>
            <a:endParaRPr lang="en-US" sz="1200" dirty="0"/>
          </a:p>
        </p:txBody>
      </p:sp>
      <p:sp>
        <p:nvSpPr>
          <p:cNvPr id="4" name="Text 2"/>
          <p:cNvSpPr txBox="1"/>
          <p:nvPr/>
        </p:nvSpPr>
        <p:spPr>
          <a:xfrm>
            <a:off x="6351836" y="1683038"/>
            <a:ext cx="163359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Beats full fine-tuning on</a:t>
            </a:r>
            <a:endParaRPr lang="en-US" sz="1200" dirty="0"/>
          </a:p>
        </p:txBody>
      </p:sp>
      <p:sp>
        <p:nvSpPr>
          <p:cNvPr id="5" name="Text 3"/>
          <p:cNvSpPr txBox="1"/>
          <p:nvPr/>
        </p:nvSpPr>
        <p:spPr>
          <a:xfrm>
            <a:off x="762000" y="2043083"/>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6" name="Text 4"/>
          <p:cNvSpPr txBox="1"/>
          <p:nvPr/>
        </p:nvSpPr>
        <p:spPr>
          <a:xfrm>
            <a:off x="5366296" y="20430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83.4</a:t>
            </a:r>
            <a:endParaRPr lang="en-US" sz="1350" dirty="0"/>
          </a:p>
        </p:txBody>
      </p:sp>
      <p:sp>
        <p:nvSpPr>
          <p:cNvPr id="7" name="Text 5"/>
          <p:cNvSpPr txBox="1"/>
          <p:nvPr/>
        </p:nvSpPr>
        <p:spPr>
          <a:xfrm>
            <a:off x="762000" y="2439323"/>
            <a:ext cx="2233839"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Extra input vectors are trained</a:t>
            </a:r>
            <a:endParaRPr lang="en-US" sz="1275" dirty="0"/>
          </a:p>
        </p:txBody>
      </p:sp>
      <p:sp>
        <p:nvSpPr>
          <p:cNvPr id="8" name="Text 6"/>
          <p:cNvSpPr txBox="1"/>
          <p:nvPr/>
        </p:nvSpPr>
        <p:spPr>
          <a:xfrm>
            <a:off x="762000" y="2719358"/>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9" name="Text 7"/>
          <p:cNvSpPr txBox="1"/>
          <p:nvPr/>
        </p:nvSpPr>
        <p:spPr>
          <a:xfrm>
            <a:off x="5331023" y="27193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82.4</a:t>
            </a:r>
            <a:endParaRPr lang="en-US" sz="1350" dirty="0"/>
          </a:p>
        </p:txBody>
      </p:sp>
      <p:sp>
        <p:nvSpPr>
          <p:cNvPr id="10" name="Text 8"/>
          <p:cNvSpPr txBox="1"/>
          <p:nvPr/>
        </p:nvSpPr>
        <p:spPr>
          <a:xfrm>
            <a:off x="7056834" y="2719358"/>
            <a:ext cx="900398"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2 of 4 tasks</a:t>
            </a:r>
            <a:endParaRPr lang="en-US" sz="1350" dirty="0"/>
          </a:p>
        </p:txBody>
      </p:sp>
      <p:sp>
        <p:nvSpPr>
          <p:cNvPr id="11" name="Text 9"/>
          <p:cNvSpPr txBox="1"/>
          <p:nvPr/>
        </p:nvSpPr>
        <p:spPr>
          <a:xfrm>
            <a:off x="762000" y="3043208"/>
            <a:ext cx="99110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VPT-shallow</a:t>
            </a:r>
            <a:endParaRPr lang="en-US" sz="1350" dirty="0"/>
          </a:p>
        </p:txBody>
      </p:sp>
      <p:sp>
        <p:nvSpPr>
          <p:cNvPr id="12" name="Text 10"/>
          <p:cNvSpPr txBox="1"/>
          <p:nvPr/>
        </p:nvSpPr>
        <p:spPr>
          <a:xfrm>
            <a:off x="5225355" y="30432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79.7</a:t>
            </a:r>
            <a:endParaRPr lang="en-US" sz="1350" dirty="0"/>
          </a:p>
        </p:txBody>
      </p:sp>
      <p:sp>
        <p:nvSpPr>
          <p:cNvPr id="13" name="Text 11"/>
          <p:cNvSpPr txBox="1"/>
          <p:nvPr/>
        </p:nvSpPr>
        <p:spPr>
          <a:xfrm>
            <a:off x="7082433" y="3043208"/>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777E86"/>
                </a:solidFill>
                <a:latin typeface="Source Sans 3 ExtraLight" pitchFamily="34" charset="0"/>
                <a:ea typeface="Source Sans 3 ExtraLight" pitchFamily="34" charset="-122"/>
                <a:cs typeface="Source Sans 3 ExtraLight" pitchFamily="34" charset="-120"/>
              </a:rPr>
              <a:t>0 of 4 tasks</a:t>
            </a:r>
            <a:endParaRPr lang="en-US" sz="1350" dirty="0"/>
          </a:p>
        </p:txBody>
      </p:sp>
      <p:sp>
        <p:nvSpPr>
          <p:cNvPr id="14" name="Text 12"/>
          <p:cNvSpPr txBox="1"/>
          <p:nvPr/>
        </p:nvSpPr>
        <p:spPr>
          <a:xfrm>
            <a:off x="762000" y="3439448"/>
            <a:ext cx="2602837"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Only the top of the model is trained</a:t>
            </a:r>
            <a:endParaRPr lang="en-US" sz="1275" dirty="0"/>
          </a:p>
        </p:txBody>
      </p:sp>
      <p:sp>
        <p:nvSpPr>
          <p:cNvPr id="15" name="Text 13"/>
          <p:cNvSpPr txBox="1"/>
          <p:nvPr/>
        </p:nvSpPr>
        <p:spPr>
          <a:xfrm>
            <a:off x="762000" y="3719483"/>
            <a:ext cx="71311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Partial-1</a:t>
            </a:r>
            <a:endParaRPr lang="en-US" sz="1350" dirty="0"/>
          </a:p>
        </p:txBody>
      </p:sp>
      <p:sp>
        <p:nvSpPr>
          <p:cNvPr id="16" name="Text 14"/>
          <p:cNvSpPr txBox="1"/>
          <p:nvPr/>
        </p:nvSpPr>
        <p:spPr>
          <a:xfrm>
            <a:off x="5182493" y="37194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78.5</a:t>
            </a:r>
            <a:endParaRPr lang="en-US" sz="1350" dirty="0"/>
          </a:p>
        </p:txBody>
      </p:sp>
      <p:sp>
        <p:nvSpPr>
          <p:cNvPr id="17" name="Text 15"/>
          <p:cNvSpPr txBox="1"/>
          <p:nvPr/>
        </p:nvSpPr>
        <p:spPr>
          <a:xfrm>
            <a:off x="7082433" y="3719483"/>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777E86"/>
                </a:solidFill>
                <a:latin typeface="Source Sans 3 ExtraLight" pitchFamily="34" charset="0"/>
                <a:ea typeface="Source Sans 3 ExtraLight" pitchFamily="34" charset="-122"/>
                <a:cs typeface="Source Sans 3 ExtraLight" pitchFamily="34" charset="-120"/>
              </a:rPr>
              <a:t>0 of 4 tasks</a:t>
            </a:r>
            <a:endParaRPr lang="en-US" sz="1350" dirty="0"/>
          </a:p>
        </p:txBody>
      </p:sp>
      <p:sp>
        <p:nvSpPr>
          <p:cNvPr id="18" name="Text 16"/>
          <p:cNvSpPr txBox="1"/>
          <p:nvPr/>
        </p:nvSpPr>
        <p:spPr>
          <a:xfrm>
            <a:off x="762000" y="4043333"/>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19" name="Text 17"/>
          <p:cNvSpPr txBox="1"/>
          <p:nvPr/>
        </p:nvSpPr>
        <p:spPr>
          <a:xfrm>
            <a:off x="5130105" y="40433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77.2</a:t>
            </a:r>
            <a:endParaRPr lang="en-US" sz="1350" dirty="0"/>
          </a:p>
        </p:txBody>
      </p:sp>
      <p:sp>
        <p:nvSpPr>
          <p:cNvPr id="20" name="Text 18"/>
          <p:cNvSpPr txBox="1"/>
          <p:nvPr/>
        </p:nvSpPr>
        <p:spPr>
          <a:xfrm>
            <a:off x="7082433" y="4043333"/>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1 of 4 tasks</a:t>
            </a:r>
            <a:endParaRPr lang="en-US" sz="1350" dirty="0"/>
          </a:p>
        </p:txBody>
      </p:sp>
      <p:sp>
        <p:nvSpPr>
          <p:cNvPr id="21" name="Text 19"/>
          <p:cNvSpPr txBox="1"/>
          <p:nvPr/>
        </p:nvSpPr>
        <p:spPr>
          <a:xfrm>
            <a:off x="762000" y="4367183"/>
            <a:ext cx="943118"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MLP-3 head</a:t>
            </a:r>
            <a:endParaRPr lang="en-US" sz="1350" dirty="0"/>
          </a:p>
        </p:txBody>
      </p:sp>
      <p:sp>
        <p:nvSpPr>
          <p:cNvPr id="22" name="Text 20"/>
          <p:cNvSpPr txBox="1"/>
          <p:nvPr/>
        </p:nvSpPr>
        <p:spPr>
          <a:xfrm>
            <a:off x="4965353" y="43671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72.8</a:t>
            </a:r>
            <a:endParaRPr lang="en-US" sz="1350" dirty="0"/>
          </a:p>
        </p:txBody>
      </p:sp>
      <p:sp>
        <p:nvSpPr>
          <p:cNvPr id="23" name="Text 21"/>
          <p:cNvSpPr txBox="1"/>
          <p:nvPr/>
        </p:nvSpPr>
        <p:spPr>
          <a:xfrm>
            <a:off x="7082433" y="4367183"/>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777E86"/>
                </a:solidFill>
                <a:latin typeface="Source Sans 3 ExtraLight" pitchFamily="34" charset="0"/>
                <a:ea typeface="Source Sans 3 ExtraLight" pitchFamily="34" charset="-122"/>
                <a:cs typeface="Source Sans 3 ExtraLight" pitchFamily="34" charset="-120"/>
              </a:rPr>
              <a:t>0 of 4 tasks</a:t>
            </a:r>
            <a:endParaRPr lang="en-US" sz="1350" dirty="0"/>
          </a:p>
        </p:txBody>
      </p:sp>
      <p:sp>
        <p:nvSpPr>
          <p:cNvPr id="24" name="Text 22"/>
          <p:cNvSpPr txBox="1"/>
          <p:nvPr/>
        </p:nvSpPr>
        <p:spPr>
          <a:xfrm>
            <a:off x="762000" y="4763423"/>
            <a:ext cx="3594521"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Small parts in or beside the backbone are trained</a:t>
            </a:r>
            <a:endParaRPr lang="en-US" sz="1275" dirty="0"/>
          </a:p>
        </p:txBody>
      </p:sp>
      <p:sp>
        <p:nvSpPr>
          <p:cNvPr id="25" name="Text 23"/>
          <p:cNvSpPr txBox="1"/>
          <p:nvPr/>
        </p:nvSpPr>
        <p:spPr>
          <a:xfrm>
            <a:off x="762000" y="5043458"/>
            <a:ext cx="37925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Bias</a:t>
            </a:r>
            <a:endParaRPr lang="en-US" sz="1350" dirty="0"/>
          </a:p>
        </p:txBody>
      </p:sp>
      <p:sp>
        <p:nvSpPr>
          <p:cNvPr id="26" name="Text 24"/>
          <p:cNvSpPr txBox="1"/>
          <p:nvPr/>
        </p:nvSpPr>
        <p:spPr>
          <a:xfrm>
            <a:off x="5172075" y="50434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78.3</a:t>
            </a:r>
            <a:endParaRPr lang="en-US" sz="1350" dirty="0"/>
          </a:p>
        </p:txBody>
      </p:sp>
      <p:sp>
        <p:nvSpPr>
          <p:cNvPr id="27" name="Text 25"/>
          <p:cNvSpPr txBox="1"/>
          <p:nvPr/>
        </p:nvSpPr>
        <p:spPr>
          <a:xfrm>
            <a:off x="7082433" y="5043458"/>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777E86"/>
                </a:solidFill>
                <a:latin typeface="Source Sans 3 ExtraLight" pitchFamily="34" charset="0"/>
                <a:ea typeface="Source Sans 3 ExtraLight" pitchFamily="34" charset="-122"/>
                <a:cs typeface="Source Sans 3 ExtraLight" pitchFamily="34" charset="-120"/>
              </a:rPr>
              <a:t>0 of 4 tasks</a:t>
            </a:r>
            <a:endParaRPr lang="en-US" sz="1350" dirty="0"/>
          </a:p>
        </p:txBody>
      </p:sp>
      <p:sp>
        <p:nvSpPr>
          <p:cNvPr id="28" name="Text 26"/>
          <p:cNvSpPr txBox="1"/>
          <p:nvPr/>
        </p:nvSpPr>
        <p:spPr>
          <a:xfrm>
            <a:off x="762000" y="5367308"/>
            <a:ext cx="66435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a:t>
            </a:r>
            <a:endParaRPr lang="en-US" sz="1350" dirty="0"/>
          </a:p>
        </p:txBody>
      </p:sp>
      <p:sp>
        <p:nvSpPr>
          <p:cNvPr id="29" name="Text 27"/>
          <p:cNvSpPr txBox="1"/>
          <p:nvPr/>
        </p:nvSpPr>
        <p:spPr>
          <a:xfrm>
            <a:off x="5128171" y="53673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77.1</a:t>
            </a:r>
            <a:endParaRPr lang="en-US" sz="1350" dirty="0"/>
          </a:p>
        </p:txBody>
      </p:sp>
      <p:sp>
        <p:nvSpPr>
          <p:cNvPr id="30" name="Text 28"/>
          <p:cNvSpPr txBox="1"/>
          <p:nvPr/>
        </p:nvSpPr>
        <p:spPr>
          <a:xfrm>
            <a:off x="7082433" y="5367308"/>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777E86"/>
                </a:solidFill>
                <a:latin typeface="Source Sans 3 ExtraLight" pitchFamily="34" charset="0"/>
                <a:ea typeface="Source Sans 3 ExtraLight" pitchFamily="34" charset="-122"/>
                <a:cs typeface="Source Sans 3 ExtraLight" pitchFamily="34" charset="-120"/>
              </a:rPr>
              <a:t>0 of 4 tasks</a:t>
            </a:r>
            <a:endParaRPr lang="en-US" sz="1350" dirty="0"/>
          </a:p>
        </p:txBody>
      </p:sp>
      <p:sp>
        <p:nvSpPr>
          <p:cNvPr id="31" name="Text 29"/>
          <p:cNvSpPr txBox="1"/>
          <p:nvPr/>
        </p:nvSpPr>
        <p:spPr>
          <a:xfrm>
            <a:off x="762000" y="5691158"/>
            <a:ext cx="744069"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Sidetune</a:t>
            </a:r>
            <a:endParaRPr lang="en-US" sz="1350" dirty="0"/>
          </a:p>
        </p:txBody>
      </p:sp>
      <p:sp>
        <p:nvSpPr>
          <p:cNvPr id="32" name="Text 30"/>
          <p:cNvSpPr txBox="1"/>
          <p:nvPr/>
        </p:nvSpPr>
        <p:spPr>
          <a:xfrm>
            <a:off x="4786313" y="56911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68.1</a:t>
            </a:r>
            <a:endParaRPr lang="en-US" sz="1350" dirty="0"/>
          </a:p>
        </p:txBody>
      </p:sp>
      <p:sp>
        <p:nvSpPr>
          <p:cNvPr id="33" name="Text 31"/>
          <p:cNvSpPr txBox="1"/>
          <p:nvPr/>
        </p:nvSpPr>
        <p:spPr>
          <a:xfrm>
            <a:off x="7082433" y="5691158"/>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777E86"/>
                </a:solidFill>
                <a:latin typeface="Source Sans 3 ExtraLight" pitchFamily="34" charset="0"/>
                <a:ea typeface="Source Sans 3 ExtraLight" pitchFamily="34" charset="-122"/>
                <a:cs typeface="Source Sans 3 ExtraLight" pitchFamily="34" charset="-120"/>
              </a:rPr>
              <a:t>0 of 4 tasks</a:t>
            </a:r>
            <a:endParaRPr lang="en-US" sz="1350" dirty="0"/>
          </a:p>
        </p:txBody>
      </p:sp>
      <p:sp>
        <p:nvSpPr>
          <p:cNvPr id="34" name="Text 32"/>
          <p:cNvSpPr txBox="1"/>
          <p:nvPr/>
        </p:nvSpPr>
        <p:spPr>
          <a:xfrm>
            <a:off x="8286750" y="1757809"/>
            <a:ext cx="3137761" cy="1357313"/>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These four tasks come from special</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cameras: satellite images of land use,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microscope slides of tumour tissue and</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photos of the retina, with 1,000 training</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images each.</a:t>
            </a:r>
            <a:endParaRPr lang="en-US" sz="1425" dirty="0"/>
          </a:p>
        </p:txBody>
      </p:sp>
      <p:sp>
        <p:nvSpPr>
          <p:cNvPr id="35" name="Text 33"/>
          <p:cNvSpPr txBox="1"/>
          <p:nvPr/>
        </p:nvSpPr>
        <p:spPr>
          <a:xfrm>
            <a:off x="8286750" y="3248471"/>
            <a:ext cx="2957286" cy="1085850"/>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This is the one group where full fine-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tuning stays ahead, by one point, but</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VPT-deep is still the best of the cheap</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methods.</a:t>
            </a:r>
            <a:endParaRPr lang="en-US" sz="1425" dirty="0"/>
          </a:p>
        </p:txBody>
      </p:sp>
      <p:sp>
        <p:nvSpPr>
          <p:cNvPr id="36" name="Text 34"/>
          <p:cNvSpPr txBox="1"/>
          <p:nvPr/>
        </p:nvSpPr>
        <p:spPr>
          <a:xfrm>
            <a:off x="762000" y="6296025"/>
            <a:ext cx="10570202"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Table 1 and Tables 13–14: ViT-B/16 pretrained on ImageNet-21k, mean test accuracy within each group. For all 24 tasks, the mean of the four group averages.</a:t>
            </a:r>
            <a:endParaRPr lang="en-US" sz="1125" dirty="0"/>
          </a:p>
        </p:txBody>
      </p:sp>
      <p:sp>
        <p:nvSpPr>
          <p:cNvPr id="37" name="Text 35"/>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13</a:t>
            </a:r>
            <a:endParaRPr lang="en-US" sz="1125"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7186529"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VPT-deep beats full fine-tuning on 20 of 24 tasks</a:t>
            </a:r>
            <a:endParaRPr lang="en-US" sz="2625" dirty="0"/>
          </a:p>
        </p:txBody>
      </p:sp>
      <p:sp>
        <p:nvSpPr>
          <p:cNvPr id="3" name="Text 1"/>
          <p:cNvSpPr txBox="1"/>
          <p:nvPr/>
        </p:nvSpPr>
        <p:spPr>
          <a:xfrm>
            <a:off x="2114550" y="1683038"/>
            <a:ext cx="1291221"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Mean accuracy (%)</a:t>
            </a:r>
            <a:endParaRPr lang="en-US" sz="1200" dirty="0"/>
          </a:p>
        </p:txBody>
      </p:sp>
      <p:sp>
        <p:nvSpPr>
          <p:cNvPr id="4" name="Text 2"/>
          <p:cNvSpPr txBox="1"/>
          <p:nvPr/>
        </p:nvSpPr>
        <p:spPr>
          <a:xfrm>
            <a:off x="6351836" y="1683038"/>
            <a:ext cx="163359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Beats full fine-tuning on</a:t>
            </a:r>
            <a:endParaRPr lang="en-US" sz="1200" dirty="0"/>
          </a:p>
        </p:txBody>
      </p:sp>
      <p:sp>
        <p:nvSpPr>
          <p:cNvPr id="5" name="Text 3"/>
          <p:cNvSpPr txBox="1"/>
          <p:nvPr/>
        </p:nvSpPr>
        <p:spPr>
          <a:xfrm>
            <a:off x="762000" y="2043083"/>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6" name="Text 4"/>
          <p:cNvSpPr txBox="1"/>
          <p:nvPr/>
        </p:nvSpPr>
        <p:spPr>
          <a:xfrm>
            <a:off x="4006155" y="20430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47.6</a:t>
            </a:r>
            <a:endParaRPr lang="en-US" sz="1350" dirty="0"/>
          </a:p>
        </p:txBody>
      </p:sp>
      <p:sp>
        <p:nvSpPr>
          <p:cNvPr id="7" name="Text 5"/>
          <p:cNvSpPr txBox="1"/>
          <p:nvPr/>
        </p:nvSpPr>
        <p:spPr>
          <a:xfrm>
            <a:off x="762000" y="2439323"/>
            <a:ext cx="2233839"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Extra input vectors are trained</a:t>
            </a:r>
            <a:endParaRPr lang="en-US" sz="1275" dirty="0"/>
          </a:p>
        </p:txBody>
      </p:sp>
      <p:sp>
        <p:nvSpPr>
          <p:cNvPr id="8" name="Text 6"/>
          <p:cNvSpPr txBox="1"/>
          <p:nvPr/>
        </p:nvSpPr>
        <p:spPr>
          <a:xfrm>
            <a:off x="762000" y="2719358"/>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9" name="Text 7"/>
          <p:cNvSpPr txBox="1"/>
          <p:nvPr/>
        </p:nvSpPr>
        <p:spPr>
          <a:xfrm>
            <a:off x="4285208" y="27193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55.0</a:t>
            </a:r>
            <a:endParaRPr lang="en-US" sz="1350" dirty="0"/>
          </a:p>
        </p:txBody>
      </p:sp>
      <p:sp>
        <p:nvSpPr>
          <p:cNvPr id="10" name="Text 8"/>
          <p:cNvSpPr txBox="1"/>
          <p:nvPr/>
        </p:nvSpPr>
        <p:spPr>
          <a:xfrm>
            <a:off x="7056834" y="2719358"/>
            <a:ext cx="900398"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8 of 8 tasks</a:t>
            </a:r>
            <a:endParaRPr lang="en-US" sz="1350" dirty="0"/>
          </a:p>
        </p:txBody>
      </p:sp>
      <p:sp>
        <p:nvSpPr>
          <p:cNvPr id="11" name="Text 9"/>
          <p:cNvSpPr txBox="1"/>
          <p:nvPr/>
        </p:nvSpPr>
        <p:spPr>
          <a:xfrm>
            <a:off x="762000" y="3043208"/>
            <a:ext cx="99110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VPT-shallow</a:t>
            </a:r>
            <a:endParaRPr lang="en-US" sz="1350" dirty="0"/>
          </a:p>
        </p:txBody>
      </p:sp>
      <p:sp>
        <p:nvSpPr>
          <p:cNvPr id="12" name="Text 10"/>
          <p:cNvSpPr txBox="1"/>
          <p:nvPr/>
        </p:nvSpPr>
        <p:spPr>
          <a:xfrm>
            <a:off x="3980408" y="30432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47.0</a:t>
            </a:r>
            <a:endParaRPr lang="en-US" sz="1350" dirty="0"/>
          </a:p>
        </p:txBody>
      </p:sp>
      <p:sp>
        <p:nvSpPr>
          <p:cNvPr id="13" name="Text 11"/>
          <p:cNvSpPr txBox="1"/>
          <p:nvPr/>
        </p:nvSpPr>
        <p:spPr>
          <a:xfrm>
            <a:off x="7082433" y="3043208"/>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4 of 8 tasks</a:t>
            </a:r>
            <a:endParaRPr lang="en-US" sz="1350" dirty="0"/>
          </a:p>
        </p:txBody>
      </p:sp>
      <p:sp>
        <p:nvSpPr>
          <p:cNvPr id="14" name="Text 12"/>
          <p:cNvSpPr txBox="1"/>
          <p:nvPr/>
        </p:nvSpPr>
        <p:spPr>
          <a:xfrm>
            <a:off x="762000" y="3439448"/>
            <a:ext cx="2602837"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Only the top of the model is trained</a:t>
            </a:r>
            <a:endParaRPr lang="en-US" sz="1275" dirty="0"/>
          </a:p>
        </p:txBody>
      </p:sp>
      <p:sp>
        <p:nvSpPr>
          <p:cNvPr id="15" name="Text 13"/>
          <p:cNvSpPr txBox="1"/>
          <p:nvPr/>
        </p:nvSpPr>
        <p:spPr>
          <a:xfrm>
            <a:off x="762000" y="3719483"/>
            <a:ext cx="71311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Partial-1</a:t>
            </a:r>
            <a:endParaRPr lang="en-US" sz="1350" dirty="0"/>
          </a:p>
        </p:txBody>
      </p:sp>
      <p:sp>
        <p:nvSpPr>
          <p:cNvPr id="16" name="Text 14"/>
          <p:cNvSpPr txBox="1"/>
          <p:nvPr/>
        </p:nvSpPr>
        <p:spPr>
          <a:xfrm>
            <a:off x="3492698" y="37194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34.2</a:t>
            </a:r>
            <a:endParaRPr lang="en-US" sz="1350" dirty="0"/>
          </a:p>
        </p:txBody>
      </p:sp>
      <p:sp>
        <p:nvSpPr>
          <p:cNvPr id="17" name="Text 15"/>
          <p:cNvSpPr txBox="1"/>
          <p:nvPr/>
        </p:nvSpPr>
        <p:spPr>
          <a:xfrm>
            <a:off x="7082433" y="3719483"/>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777E86"/>
                </a:solidFill>
                <a:latin typeface="Source Sans 3 ExtraLight" pitchFamily="34" charset="0"/>
                <a:ea typeface="Source Sans 3 ExtraLight" pitchFamily="34" charset="-122"/>
                <a:cs typeface="Source Sans 3 ExtraLight" pitchFamily="34" charset="-120"/>
              </a:rPr>
              <a:t>0 of 8 tasks</a:t>
            </a:r>
            <a:endParaRPr lang="en-US" sz="1350" dirty="0"/>
          </a:p>
        </p:txBody>
      </p:sp>
      <p:sp>
        <p:nvSpPr>
          <p:cNvPr id="18" name="Text 16"/>
          <p:cNvSpPr txBox="1"/>
          <p:nvPr/>
        </p:nvSpPr>
        <p:spPr>
          <a:xfrm>
            <a:off x="762000" y="4043333"/>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19" name="Text 17"/>
          <p:cNvSpPr txBox="1"/>
          <p:nvPr/>
        </p:nvSpPr>
        <p:spPr>
          <a:xfrm>
            <a:off x="3213646" y="40433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26.8</a:t>
            </a:r>
            <a:endParaRPr lang="en-US" sz="1350" dirty="0"/>
          </a:p>
        </p:txBody>
      </p:sp>
      <p:sp>
        <p:nvSpPr>
          <p:cNvPr id="20" name="Text 18"/>
          <p:cNvSpPr txBox="1"/>
          <p:nvPr/>
        </p:nvSpPr>
        <p:spPr>
          <a:xfrm>
            <a:off x="7082433" y="4043333"/>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777E86"/>
                </a:solidFill>
                <a:latin typeface="Source Sans 3 ExtraLight" pitchFamily="34" charset="0"/>
                <a:ea typeface="Source Sans 3 ExtraLight" pitchFamily="34" charset="-122"/>
                <a:cs typeface="Source Sans 3 ExtraLight" pitchFamily="34" charset="-120"/>
              </a:rPr>
              <a:t>0 of 8 tasks</a:t>
            </a:r>
            <a:endParaRPr lang="en-US" sz="1350" dirty="0"/>
          </a:p>
        </p:txBody>
      </p:sp>
      <p:sp>
        <p:nvSpPr>
          <p:cNvPr id="21" name="Text 19"/>
          <p:cNvSpPr txBox="1"/>
          <p:nvPr/>
        </p:nvSpPr>
        <p:spPr>
          <a:xfrm>
            <a:off x="762000" y="4367183"/>
            <a:ext cx="943118"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MLP-3 head</a:t>
            </a:r>
            <a:endParaRPr lang="en-US" sz="1350" dirty="0"/>
          </a:p>
        </p:txBody>
      </p:sp>
      <p:sp>
        <p:nvSpPr>
          <p:cNvPr id="22" name="Text 20"/>
          <p:cNvSpPr txBox="1"/>
          <p:nvPr/>
        </p:nvSpPr>
        <p:spPr>
          <a:xfrm>
            <a:off x="3357563" y="43671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30.6</a:t>
            </a:r>
            <a:endParaRPr lang="en-US" sz="1350" dirty="0"/>
          </a:p>
        </p:txBody>
      </p:sp>
      <p:sp>
        <p:nvSpPr>
          <p:cNvPr id="23" name="Text 21"/>
          <p:cNvSpPr txBox="1"/>
          <p:nvPr/>
        </p:nvSpPr>
        <p:spPr>
          <a:xfrm>
            <a:off x="7082433" y="4367183"/>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777E86"/>
                </a:solidFill>
                <a:latin typeface="Source Sans 3 ExtraLight" pitchFamily="34" charset="0"/>
                <a:ea typeface="Source Sans 3 ExtraLight" pitchFamily="34" charset="-122"/>
                <a:cs typeface="Source Sans 3 ExtraLight" pitchFamily="34" charset="-120"/>
              </a:rPr>
              <a:t>0 of 8 tasks</a:t>
            </a:r>
            <a:endParaRPr lang="en-US" sz="1350" dirty="0"/>
          </a:p>
        </p:txBody>
      </p:sp>
      <p:sp>
        <p:nvSpPr>
          <p:cNvPr id="24" name="Text 22"/>
          <p:cNvSpPr txBox="1"/>
          <p:nvPr/>
        </p:nvSpPr>
        <p:spPr>
          <a:xfrm>
            <a:off x="762000" y="4763423"/>
            <a:ext cx="3594521"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Small parts in or beside the backbone are trained</a:t>
            </a:r>
            <a:endParaRPr lang="en-US" sz="1275" dirty="0"/>
          </a:p>
        </p:txBody>
      </p:sp>
      <p:sp>
        <p:nvSpPr>
          <p:cNvPr id="25" name="Text 23"/>
          <p:cNvSpPr txBox="1"/>
          <p:nvPr/>
        </p:nvSpPr>
        <p:spPr>
          <a:xfrm>
            <a:off x="762000" y="5043458"/>
            <a:ext cx="37925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Bias</a:t>
            </a:r>
            <a:endParaRPr lang="en-US" sz="1350" dirty="0"/>
          </a:p>
        </p:txBody>
      </p:sp>
      <p:sp>
        <p:nvSpPr>
          <p:cNvPr id="26" name="Text 24"/>
          <p:cNvSpPr txBox="1"/>
          <p:nvPr/>
        </p:nvSpPr>
        <p:spPr>
          <a:xfrm>
            <a:off x="3870871" y="50434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44.1</a:t>
            </a:r>
            <a:endParaRPr lang="en-US" sz="1350" dirty="0"/>
          </a:p>
        </p:txBody>
      </p:sp>
      <p:sp>
        <p:nvSpPr>
          <p:cNvPr id="27" name="Text 25"/>
          <p:cNvSpPr txBox="1"/>
          <p:nvPr/>
        </p:nvSpPr>
        <p:spPr>
          <a:xfrm>
            <a:off x="7082433" y="5043458"/>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2 of 8 tasks</a:t>
            </a:r>
            <a:endParaRPr lang="en-US" sz="1350" dirty="0"/>
          </a:p>
        </p:txBody>
      </p:sp>
      <p:sp>
        <p:nvSpPr>
          <p:cNvPr id="28" name="Text 26"/>
          <p:cNvSpPr txBox="1"/>
          <p:nvPr/>
        </p:nvSpPr>
        <p:spPr>
          <a:xfrm>
            <a:off x="762000" y="5367308"/>
            <a:ext cx="66435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a:t>
            </a:r>
            <a:endParaRPr lang="en-US" sz="1350" dirty="0"/>
          </a:p>
        </p:txBody>
      </p:sp>
      <p:sp>
        <p:nvSpPr>
          <p:cNvPr id="29" name="Text 27"/>
          <p:cNvSpPr txBox="1"/>
          <p:nvPr/>
        </p:nvSpPr>
        <p:spPr>
          <a:xfrm>
            <a:off x="3464123" y="53673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33.4</a:t>
            </a:r>
            <a:endParaRPr lang="en-US" sz="1350" dirty="0"/>
          </a:p>
        </p:txBody>
      </p:sp>
      <p:sp>
        <p:nvSpPr>
          <p:cNvPr id="30" name="Text 28"/>
          <p:cNvSpPr txBox="1"/>
          <p:nvPr/>
        </p:nvSpPr>
        <p:spPr>
          <a:xfrm>
            <a:off x="7082433" y="5367308"/>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777E86"/>
                </a:solidFill>
                <a:latin typeface="Source Sans 3 ExtraLight" pitchFamily="34" charset="0"/>
                <a:ea typeface="Source Sans 3 ExtraLight" pitchFamily="34" charset="-122"/>
                <a:cs typeface="Source Sans 3 ExtraLight" pitchFamily="34" charset="-120"/>
              </a:rPr>
              <a:t>0 of 8 tasks</a:t>
            </a:r>
            <a:endParaRPr lang="en-US" sz="1350" dirty="0"/>
          </a:p>
        </p:txBody>
      </p:sp>
      <p:sp>
        <p:nvSpPr>
          <p:cNvPr id="31" name="Text 29"/>
          <p:cNvSpPr txBox="1"/>
          <p:nvPr/>
        </p:nvSpPr>
        <p:spPr>
          <a:xfrm>
            <a:off x="762000" y="5691158"/>
            <a:ext cx="744069"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Sidetune</a:t>
            </a:r>
            <a:endParaRPr lang="en-US" sz="1350" dirty="0"/>
          </a:p>
        </p:txBody>
      </p:sp>
      <p:sp>
        <p:nvSpPr>
          <p:cNvPr id="32" name="Text 30"/>
          <p:cNvSpPr txBox="1"/>
          <p:nvPr/>
        </p:nvSpPr>
        <p:spPr>
          <a:xfrm>
            <a:off x="3082230" y="56911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23.4</a:t>
            </a:r>
            <a:endParaRPr lang="en-US" sz="1350" dirty="0"/>
          </a:p>
        </p:txBody>
      </p:sp>
      <p:sp>
        <p:nvSpPr>
          <p:cNvPr id="33" name="Text 31"/>
          <p:cNvSpPr txBox="1"/>
          <p:nvPr/>
        </p:nvSpPr>
        <p:spPr>
          <a:xfrm>
            <a:off x="7082433" y="5691158"/>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777E86"/>
                </a:solidFill>
                <a:latin typeface="Source Sans 3 ExtraLight" pitchFamily="34" charset="0"/>
                <a:ea typeface="Source Sans 3 ExtraLight" pitchFamily="34" charset="-122"/>
                <a:cs typeface="Source Sans 3 ExtraLight" pitchFamily="34" charset="-120"/>
              </a:rPr>
              <a:t>0 of 8 tasks</a:t>
            </a:r>
            <a:endParaRPr lang="en-US" sz="1350" dirty="0"/>
          </a:p>
        </p:txBody>
      </p:sp>
      <p:sp>
        <p:nvSpPr>
          <p:cNvPr id="34" name="Text 32"/>
          <p:cNvSpPr txBox="1"/>
          <p:nvPr/>
        </p:nvSpPr>
        <p:spPr>
          <a:xfrm>
            <a:off x="8286750" y="1757809"/>
            <a:ext cx="3067645" cy="1357313"/>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These eight tasks ask about geometry</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rather than objects: how many things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there are, how far away, at what angle.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Most are synthetic scenes, far from</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ImageNet.</a:t>
            </a:r>
            <a:endParaRPr lang="en-US" sz="1425" dirty="0"/>
          </a:p>
        </p:txBody>
      </p:sp>
      <p:sp>
        <p:nvSpPr>
          <p:cNvPr id="35" name="Text 33"/>
          <p:cNvSpPr txBox="1"/>
          <p:nvPr/>
        </p:nvSpPr>
        <p:spPr>
          <a:xfrm>
            <a:off x="8286750" y="3248471"/>
            <a:ext cx="3296722" cy="1085850"/>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Here VPT-deep wins all eight, 55.0 against</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47.6, while the linear probe falls to 26.8,</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so the frozen features alone do not hold</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this information.</a:t>
            </a:r>
            <a:endParaRPr lang="en-US" sz="1425" dirty="0"/>
          </a:p>
        </p:txBody>
      </p:sp>
      <p:sp>
        <p:nvSpPr>
          <p:cNvPr id="36" name="Text 34"/>
          <p:cNvSpPr txBox="1"/>
          <p:nvPr/>
        </p:nvSpPr>
        <p:spPr>
          <a:xfrm>
            <a:off x="762000" y="6296025"/>
            <a:ext cx="10570202"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Table 1 and Tables 13–14: ViT-B/16 pretrained on ImageNet-21k, mean test accuracy within each group. For all 24 tasks, the mean of the four group averages.</a:t>
            </a:r>
            <a:endParaRPr lang="en-US" sz="1125" dirty="0"/>
          </a:p>
        </p:txBody>
      </p:sp>
      <p:sp>
        <p:nvSpPr>
          <p:cNvPr id="37" name="Text 35"/>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13</a:t>
            </a:r>
            <a:endParaRPr lang="en-US" sz="1125"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7186529"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VPT-deep beats full fine-tuning on 20 of 24 tasks</a:t>
            </a:r>
            <a:endParaRPr lang="en-US" sz="2625" dirty="0"/>
          </a:p>
        </p:txBody>
      </p:sp>
      <p:sp>
        <p:nvSpPr>
          <p:cNvPr id="3" name="Text 1"/>
          <p:cNvSpPr txBox="1"/>
          <p:nvPr/>
        </p:nvSpPr>
        <p:spPr>
          <a:xfrm>
            <a:off x="2114550" y="1683038"/>
            <a:ext cx="1291221"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Mean accuracy (%)</a:t>
            </a:r>
            <a:endParaRPr lang="en-US" sz="1200" dirty="0"/>
          </a:p>
        </p:txBody>
      </p:sp>
      <p:sp>
        <p:nvSpPr>
          <p:cNvPr id="4" name="Text 2"/>
          <p:cNvSpPr txBox="1"/>
          <p:nvPr/>
        </p:nvSpPr>
        <p:spPr>
          <a:xfrm>
            <a:off x="6351836" y="1683038"/>
            <a:ext cx="163359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Beats full fine-tuning on</a:t>
            </a:r>
            <a:endParaRPr lang="en-US" sz="1200" dirty="0"/>
          </a:p>
        </p:txBody>
      </p:sp>
      <p:sp>
        <p:nvSpPr>
          <p:cNvPr id="5" name="Text 3"/>
          <p:cNvSpPr txBox="1"/>
          <p:nvPr/>
        </p:nvSpPr>
        <p:spPr>
          <a:xfrm>
            <a:off x="762000" y="2043083"/>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6" name="Text 4"/>
          <p:cNvSpPr txBox="1"/>
          <p:nvPr/>
        </p:nvSpPr>
        <p:spPr>
          <a:xfrm>
            <a:off x="5004346" y="20430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73.9</a:t>
            </a:r>
            <a:endParaRPr lang="en-US" sz="1350" dirty="0"/>
          </a:p>
        </p:txBody>
      </p:sp>
      <p:sp>
        <p:nvSpPr>
          <p:cNvPr id="7" name="Text 5"/>
          <p:cNvSpPr txBox="1"/>
          <p:nvPr/>
        </p:nvSpPr>
        <p:spPr>
          <a:xfrm>
            <a:off x="762000" y="2439323"/>
            <a:ext cx="2233839"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Extra input vectors are trained</a:t>
            </a:r>
            <a:endParaRPr lang="en-US" sz="1275" dirty="0"/>
          </a:p>
        </p:txBody>
      </p:sp>
      <p:sp>
        <p:nvSpPr>
          <p:cNvPr id="8" name="Text 6"/>
          <p:cNvSpPr txBox="1"/>
          <p:nvPr/>
        </p:nvSpPr>
        <p:spPr>
          <a:xfrm>
            <a:off x="762000" y="2719358"/>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9" name="Text 7"/>
          <p:cNvSpPr txBox="1"/>
          <p:nvPr/>
        </p:nvSpPr>
        <p:spPr>
          <a:xfrm>
            <a:off x="5095875" y="27193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76.3</a:t>
            </a:r>
            <a:endParaRPr lang="en-US" sz="1350" dirty="0"/>
          </a:p>
        </p:txBody>
      </p:sp>
      <p:sp>
        <p:nvSpPr>
          <p:cNvPr id="10" name="Text 8"/>
          <p:cNvSpPr txBox="1"/>
          <p:nvPr/>
        </p:nvSpPr>
        <p:spPr>
          <a:xfrm>
            <a:off x="6880920" y="2719358"/>
            <a:ext cx="108335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20 of 24 tasks</a:t>
            </a:r>
            <a:endParaRPr lang="en-US" sz="1350" dirty="0"/>
          </a:p>
        </p:txBody>
      </p:sp>
      <p:sp>
        <p:nvSpPr>
          <p:cNvPr id="11" name="Text 9"/>
          <p:cNvSpPr txBox="1"/>
          <p:nvPr/>
        </p:nvSpPr>
        <p:spPr>
          <a:xfrm>
            <a:off x="762000" y="3043208"/>
            <a:ext cx="99110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VPT-shallow</a:t>
            </a:r>
            <a:endParaRPr lang="en-US" sz="1350" dirty="0"/>
          </a:p>
        </p:txBody>
      </p:sp>
      <p:sp>
        <p:nvSpPr>
          <p:cNvPr id="12" name="Text 10"/>
          <p:cNvSpPr txBox="1"/>
          <p:nvPr/>
        </p:nvSpPr>
        <p:spPr>
          <a:xfrm>
            <a:off x="4934843" y="30432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72.0</a:t>
            </a:r>
            <a:endParaRPr lang="en-US" sz="1350" dirty="0"/>
          </a:p>
        </p:txBody>
      </p:sp>
      <p:sp>
        <p:nvSpPr>
          <p:cNvPr id="13" name="Text 11"/>
          <p:cNvSpPr txBox="1"/>
          <p:nvPr/>
        </p:nvSpPr>
        <p:spPr>
          <a:xfrm>
            <a:off x="6997154" y="3043208"/>
            <a:ext cx="96246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9 of 24 tasks</a:t>
            </a:r>
            <a:endParaRPr lang="en-US" sz="1350" dirty="0"/>
          </a:p>
        </p:txBody>
      </p:sp>
      <p:sp>
        <p:nvSpPr>
          <p:cNvPr id="14" name="Text 12"/>
          <p:cNvSpPr txBox="1"/>
          <p:nvPr/>
        </p:nvSpPr>
        <p:spPr>
          <a:xfrm>
            <a:off x="762000" y="3439448"/>
            <a:ext cx="2602837"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Only the top of the model is trained</a:t>
            </a:r>
            <a:endParaRPr lang="en-US" sz="1275" dirty="0"/>
          </a:p>
        </p:txBody>
      </p:sp>
      <p:sp>
        <p:nvSpPr>
          <p:cNvPr id="15" name="Text 13"/>
          <p:cNvSpPr txBox="1"/>
          <p:nvPr/>
        </p:nvSpPr>
        <p:spPr>
          <a:xfrm>
            <a:off x="762000" y="3719483"/>
            <a:ext cx="71311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Partial-1</a:t>
            </a:r>
            <a:endParaRPr lang="en-US" sz="1350" dirty="0"/>
          </a:p>
        </p:txBody>
      </p:sp>
      <p:sp>
        <p:nvSpPr>
          <p:cNvPr id="16" name="Text 14"/>
          <p:cNvSpPr txBox="1"/>
          <p:nvPr/>
        </p:nvSpPr>
        <p:spPr>
          <a:xfrm>
            <a:off x="4712940" y="37194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66.2</a:t>
            </a:r>
            <a:endParaRPr lang="en-US" sz="1350" dirty="0"/>
          </a:p>
        </p:txBody>
      </p:sp>
      <p:sp>
        <p:nvSpPr>
          <p:cNvPr id="17" name="Text 15"/>
          <p:cNvSpPr txBox="1"/>
          <p:nvPr/>
        </p:nvSpPr>
        <p:spPr>
          <a:xfrm>
            <a:off x="6997154" y="3719483"/>
            <a:ext cx="96246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2 of 24 tasks</a:t>
            </a:r>
            <a:endParaRPr lang="en-US" sz="1350" dirty="0"/>
          </a:p>
        </p:txBody>
      </p:sp>
      <p:sp>
        <p:nvSpPr>
          <p:cNvPr id="18" name="Text 16"/>
          <p:cNvSpPr txBox="1"/>
          <p:nvPr/>
        </p:nvSpPr>
        <p:spPr>
          <a:xfrm>
            <a:off x="762000" y="4043333"/>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19" name="Text 17"/>
          <p:cNvSpPr txBox="1"/>
          <p:nvPr/>
        </p:nvSpPr>
        <p:spPr>
          <a:xfrm>
            <a:off x="4593878" y="40433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63.1</a:t>
            </a:r>
            <a:endParaRPr lang="en-US" sz="1350" dirty="0"/>
          </a:p>
        </p:txBody>
      </p:sp>
      <p:sp>
        <p:nvSpPr>
          <p:cNvPr id="20" name="Text 18"/>
          <p:cNvSpPr txBox="1"/>
          <p:nvPr/>
        </p:nvSpPr>
        <p:spPr>
          <a:xfrm>
            <a:off x="6997154" y="4043333"/>
            <a:ext cx="96246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2 of 24 tasks</a:t>
            </a:r>
            <a:endParaRPr lang="en-US" sz="1350" dirty="0"/>
          </a:p>
        </p:txBody>
      </p:sp>
      <p:sp>
        <p:nvSpPr>
          <p:cNvPr id="21" name="Text 19"/>
          <p:cNvSpPr txBox="1"/>
          <p:nvPr/>
        </p:nvSpPr>
        <p:spPr>
          <a:xfrm>
            <a:off x="762000" y="4367183"/>
            <a:ext cx="943118"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MLP-3 head</a:t>
            </a:r>
            <a:endParaRPr lang="en-US" sz="1350" dirty="0"/>
          </a:p>
        </p:txBody>
      </p:sp>
      <p:sp>
        <p:nvSpPr>
          <p:cNvPr id="22" name="Text 20"/>
          <p:cNvSpPr txBox="1"/>
          <p:nvPr/>
        </p:nvSpPr>
        <p:spPr>
          <a:xfrm>
            <a:off x="4582418" y="43671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62.8</a:t>
            </a:r>
            <a:endParaRPr lang="en-US" sz="1350" dirty="0"/>
          </a:p>
        </p:txBody>
      </p:sp>
      <p:sp>
        <p:nvSpPr>
          <p:cNvPr id="23" name="Text 21"/>
          <p:cNvSpPr txBox="1"/>
          <p:nvPr/>
        </p:nvSpPr>
        <p:spPr>
          <a:xfrm>
            <a:off x="6997154" y="4367183"/>
            <a:ext cx="96246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2 of 24 tasks</a:t>
            </a:r>
            <a:endParaRPr lang="en-US" sz="1350" dirty="0"/>
          </a:p>
        </p:txBody>
      </p:sp>
      <p:sp>
        <p:nvSpPr>
          <p:cNvPr id="24" name="Text 22"/>
          <p:cNvSpPr txBox="1"/>
          <p:nvPr/>
        </p:nvSpPr>
        <p:spPr>
          <a:xfrm>
            <a:off x="762000" y="4763423"/>
            <a:ext cx="3594521"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Small parts in or beside the backbone are trained</a:t>
            </a:r>
            <a:endParaRPr lang="en-US" sz="1275" dirty="0"/>
          </a:p>
        </p:txBody>
      </p:sp>
      <p:sp>
        <p:nvSpPr>
          <p:cNvPr id="25" name="Text 23"/>
          <p:cNvSpPr txBox="1"/>
          <p:nvPr/>
        </p:nvSpPr>
        <p:spPr>
          <a:xfrm>
            <a:off x="762000" y="5043458"/>
            <a:ext cx="37925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Bias</a:t>
            </a:r>
            <a:endParaRPr lang="en-US" sz="1350" dirty="0"/>
          </a:p>
        </p:txBody>
      </p:sp>
      <p:sp>
        <p:nvSpPr>
          <p:cNvPr id="26" name="Text 24"/>
          <p:cNvSpPr txBox="1"/>
          <p:nvPr/>
        </p:nvSpPr>
        <p:spPr>
          <a:xfrm>
            <a:off x="4895850" y="50434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71.0</a:t>
            </a:r>
            <a:endParaRPr lang="en-US" sz="1350" dirty="0"/>
          </a:p>
        </p:txBody>
      </p:sp>
      <p:sp>
        <p:nvSpPr>
          <p:cNvPr id="27" name="Text 25"/>
          <p:cNvSpPr txBox="1"/>
          <p:nvPr/>
        </p:nvSpPr>
        <p:spPr>
          <a:xfrm>
            <a:off x="6997154" y="5043458"/>
            <a:ext cx="96246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8 of 24 tasks</a:t>
            </a:r>
            <a:endParaRPr lang="en-US" sz="1350" dirty="0"/>
          </a:p>
        </p:txBody>
      </p:sp>
      <p:sp>
        <p:nvSpPr>
          <p:cNvPr id="28" name="Text 26"/>
          <p:cNvSpPr txBox="1"/>
          <p:nvPr/>
        </p:nvSpPr>
        <p:spPr>
          <a:xfrm>
            <a:off x="762000" y="5367308"/>
            <a:ext cx="66435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a:t>
            </a:r>
            <a:endParaRPr lang="en-US" sz="1350" dirty="0"/>
          </a:p>
        </p:txBody>
      </p:sp>
      <p:sp>
        <p:nvSpPr>
          <p:cNvPr id="29" name="Text 27"/>
          <p:cNvSpPr txBox="1"/>
          <p:nvPr/>
        </p:nvSpPr>
        <p:spPr>
          <a:xfrm>
            <a:off x="4730055" y="53673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66.6</a:t>
            </a:r>
            <a:endParaRPr lang="en-US" sz="1350" dirty="0"/>
          </a:p>
        </p:txBody>
      </p:sp>
      <p:sp>
        <p:nvSpPr>
          <p:cNvPr id="30" name="Text 28"/>
          <p:cNvSpPr txBox="1"/>
          <p:nvPr/>
        </p:nvSpPr>
        <p:spPr>
          <a:xfrm>
            <a:off x="6997154" y="5367308"/>
            <a:ext cx="96246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6 of 24 tasks</a:t>
            </a:r>
            <a:endParaRPr lang="en-US" sz="1350" dirty="0"/>
          </a:p>
        </p:txBody>
      </p:sp>
      <p:sp>
        <p:nvSpPr>
          <p:cNvPr id="31" name="Text 29"/>
          <p:cNvSpPr txBox="1"/>
          <p:nvPr/>
        </p:nvSpPr>
        <p:spPr>
          <a:xfrm>
            <a:off x="762000" y="5691158"/>
            <a:ext cx="744069"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Sidetune</a:t>
            </a:r>
            <a:endParaRPr lang="en-US" sz="1350" dirty="0"/>
          </a:p>
        </p:txBody>
      </p:sp>
      <p:sp>
        <p:nvSpPr>
          <p:cNvPr id="32" name="Text 30"/>
          <p:cNvSpPr txBox="1"/>
          <p:nvPr/>
        </p:nvSpPr>
        <p:spPr>
          <a:xfrm>
            <a:off x="4363343" y="56911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57.0</a:t>
            </a:r>
            <a:endParaRPr lang="en-US" sz="1350" dirty="0"/>
          </a:p>
        </p:txBody>
      </p:sp>
      <p:sp>
        <p:nvSpPr>
          <p:cNvPr id="33" name="Text 31"/>
          <p:cNvSpPr txBox="1"/>
          <p:nvPr/>
        </p:nvSpPr>
        <p:spPr>
          <a:xfrm>
            <a:off x="6997154" y="5691158"/>
            <a:ext cx="962466" cy="205740"/>
          </a:xfrm>
          <a:prstGeom prst="rect">
            <a:avLst/>
          </a:prstGeom>
          <a:noFill/>
          <a:ln/>
        </p:spPr>
        <p:txBody>
          <a:bodyPr wrap="none" lIns="0" tIns="0" rIns="0" bIns="0" rtlCol="0" anchor="t"/>
          <a:lstStyle/>
          <a:p>
            <a:pPr algn="l" indent="0" marL="0">
              <a:lnSpc>
                <a:spcPts val="1620"/>
              </a:lnSpc>
              <a:buNone/>
            </a:pPr>
            <a:r>
              <a:rPr lang="en-US" sz="1350" dirty="0">
                <a:solidFill>
                  <a:srgbClr val="777E86"/>
                </a:solidFill>
                <a:latin typeface="Source Sans 3 ExtraLight" pitchFamily="34" charset="0"/>
                <a:ea typeface="Source Sans 3 ExtraLight" pitchFamily="34" charset="-122"/>
                <a:cs typeface="Source Sans 3 ExtraLight" pitchFamily="34" charset="-120"/>
              </a:rPr>
              <a:t>0 of 24 tasks</a:t>
            </a:r>
            <a:endParaRPr lang="en-US" sz="1350" dirty="0"/>
          </a:p>
        </p:txBody>
      </p:sp>
      <p:sp>
        <p:nvSpPr>
          <p:cNvPr id="34" name="Text 32"/>
          <p:cNvSpPr txBox="1"/>
          <p:nvPr/>
        </p:nvSpPr>
        <p:spPr>
          <a:xfrm>
            <a:off x="8286750" y="1757809"/>
            <a:ext cx="3073837"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Averaged over all 24 tasks, VPT-deep is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the only cheap method above full fine-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tuning, 76.3 against 73.9.</a:t>
            </a:r>
            <a:endParaRPr lang="en-US" sz="1425" dirty="0"/>
          </a:p>
        </p:txBody>
      </p:sp>
      <p:sp>
        <p:nvSpPr>
          <p:cNvPr id="35" name="Text 33"/>
          <p:cNvSpPr txBox="1"/>
          <p:nvPr/>
        </p:nvSpPr>
        <p:spPr>
          <a:xfrm>
            <a:off x="8286750" y="2705546"/>
            <a:ext cx="3090243"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It gets there while storing 1.18</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backbones' worth of weights for the 24</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tasks, where full fine-tuning stores 24.</a:t>
            </a:r>
            <a:endParaRPr lang="en-US" sz="1425" dirty="0"/>
          </a:p>
        </p:txBody>
      </p:sp>
      <p:sp>
        <p:nvSpPr>
          <p:cNvPr id="36" name="Text 34"/>
          <p:cNvSpPr txBox="1"/>
          <p:nvPr/>
        </p:nvSpPr>
        <p:spPr>
          <a:xfrm>
            <a:off x="762000" y="6296025"/>
            <a:ext cx="10570202"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Table 1 and Tables 13–14: ViT-B/16 pretrained on ImageNet-21k, mean test accuracy within each group. For all 24 tasks, the mean of the four group averages.</a:t>
            </a:r>
            <a:endParaRPr lang="en-US" sz="1125" dirty="0"/>
          </a:p>
        </p:txBody>
      </p:sp>
      <p:sp>
        <p:nvSpPr>
          <p:cNvPr id="37" name="Text 35"/>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13</a:t>
            </a:r>
            <a:endParaRPr lang="en-US" sz="1125"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7746373"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 leads with little data and stays ahead with more</a:t>
            </a:r>
            <a:endParaRPr lang="en-US" sz="2625" dirty="0"/>
          </a:p>
        </p:txBody>
      </p:sp>
      <p:sp>
        <p:nvSpPr>
          <p:cNvPr id="3" name="Text 1"/>
          <p:cNvSpPr txBox="1"/>
          <p:nvPr/>
        </p:nvSpPr>
        <p:spPr>
          <a:xfrm>
            <a:off x="762000" y="1166783"/>
            <a:ext cx="1333941"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VPT-deep against</a:t>
            </a:r>
            <a:endParaRPr lang="en-US" sz="1350" dirty="0"/>
          </a:p>
        </p:txBody>
      </p:sp>
      <p:sp>
        <p:nvSpPr>
          <p:cNvPr id="4" name="Text 2"/>
          <p:cNvSpPr txBox="1"/>
          <p:nvPr/>
        </p:nvSpPr>
        <p:spPr>
          <a:xfrm>
            <a:off x="8420100" y="1898303"/>
            <a:ext cx="3113306" cy="114300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With a tenth of the training images,</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full fine-tuning has too many weights</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to fit and falls 14 points behind</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VPT-deep.</a:t>
            </a:r>
            <a:endParaRPr lang="en-US" sz="1500" dirty="0"/>
          </a:p>
        </p:txBody>
      </p:sp>
      <p:sp>
        <p:nvSpPr>
          <p:cNvPr id="5" name="Text 3"/>
          <p:cNvSpPr txBox="1"/>
          <p:nvPr/>
        </p:nvSpPr>
        <p:spPr>
          <a:xfrm>
            <a:off x="8420100" y="3193703"/>
            <a:ext cx="3095506" cy="85725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The gap shrinks as the data grows,</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but VPT-deep stays ahead all the way</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to the full training set.</a:t>
            </a:r>
            <a:endParaRPr lang="en-US" sz="1500" dirty="0"/>
          </a:p>
        </p:txBody>
      </p:sp>
      <p:sp>
        <p:nvSpPr>
          <p:cNvPr id="6" name="Text 4"/>
          <p:cNvSpPr txBox="1"/>
          <p:nvPr/>
        </p:nvSpPr>
        <p:spPr>
          <a:xfrm>
            <a:off x="762000" y="6096000"/>
            <a:ext cx="10947714"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Fig. 3: ViT-B/16, mean test accuracy over the five FGVC tasks, each method trained on a share of every task's training images. The paper gives these values only as a</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figure; they were read from its vector drawing in the PDF, and the 100% points match Table 1.</a:t>
            </a:r>
            <a:endParaRPr lang="en-US" sz="1125" dirty="0"/>
          </a:p>
        </p:txBody>
      </p:sp>
      <p:sp>
        <p:nvSpPr>
          <p:cNvPr id="7" name="Text 5"/>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14</a:t>
            </a:r>
            <a:endParaRPr lang="en-US" sz="1125"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7746373"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 leads with little data and stays ahead with more</a:t>
            </a:r>
            <a:endParaRPr lang="en-US" sz="2625" dirty="0"/>
          </a:p>
        </p:txBody>
      </p:sp>
      <p:sp>
        <p:nvSpPr>
          <p:cNvPr id="3" name="Text 1"/>
          <p:cNvSpPr txBox="1"/>
          <p:nvPr/>
        </p:nvSpPr>
        <p:spPr>
          <a:xfrm>
            <a:off x="762000" y="1166783"/>
            <a:ext cx="1333941"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VPT-deep against</a:t>
            </a:r>
            <a:endParaRPr lang="en-US" sz="1350" dirty="0"/>
          </a:p>
        </p:txBody>
      </p:sp>
      <p:sp>
        <p:nvSpPr>
          <p:cNvPr id="4" name="Text 2"/>
          <p:cNvSpPr txBox="1"/>
          <p:nvPr/>
        </p:nvSpPr>
        <p:spPr>
          <a:xfrm>
            <a:off x="8420100" y="1898303"/>
            <a:ext cx="2851106" cy="85725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The linear probe trains only a new</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output layer, so it does well when</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data is scarce.</a:t>
            </a:r>
            <a:endParaRPr lang="en-US" sz="1500" dirty="0"/>
          </a:p>
        </p:txBody>
      </p:sp>
      <p:sp>
        <p:nvSpPr>
          <p:cNvPr id="5" name="Text 3"/>
          <p:cNvSpPr txBox="1"/>
          <p:nvPr/>
        </p:nvSpPr>
        <p:spPr>
          <a:xfrm>
            <a:off x="8420100" y="2907953"/>
            <a:ext cx="3023068" cy="114300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From 30% of the data on, full</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fine-tuning overtakes it, and with all</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the data it trails VPT-deep by almost</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10 points.</a:t>
            </a:r>
            <a:endParaRPr lang="en-US" sz="1500" dirty="0"/>
          </a:p>
        </p:txBody>
      </p:sp>
      <p:sp>
        <p:nvSpPr>
          <p:cNvPr id="6" name="Text 4"/>
          <p:cNvSpPr txBox="1"/>
          <p:nvPr/>
        </p:nvSpPr>
        <p:spPr>
          <a:xfrm>
            <a:off x="762000" y="6096000"/>
            <a:ext cx="10947714"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Fig. 3: ViT-B/16, mean test accuracy over the five FGVC tasks, each method trained on a share of every task's training images. The paper gives these values only as a</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figure; they were read from its vector drawing in the PDF, and the 100% points match Table 1.</a:t>
            </a:r>
            <a:endParaRPr lang="en-US" sz="1125" dirty="0"/>
          </a:p>
        </p:txBody>
      </p:sp>
      <p:sp>
        <p:nvSpPr>
          <p:cNvPr id="7" name="Text 5"/>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14</a:t>
            </a:r>
            <a:endParaRPr lang="en-US" sz="1125"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7746373"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 leads with little data and stays ahead with more</a:t>
            </a:r>
            <a:endParaRPr lang="en-US" sz="2625" dirty="0"/>
          </a:p>
        </p:txBody>
      </p:sp>
      <p:sp>
        <p:nvSpPr>
          <p:cNvPr id="3" name="Text 1"/>
          <p:cNvSpPr txBox="1"/>
          <p:nvPr/>
        </p:nvSpPr>
        <p:spPr>
          <a:xfrm>
            <a:off x="762000" y="1166783"/>
            <a:ext cx="1333941"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VPT-deep against</a:t>
            </a:r>
            <a:endParaRPr lang="en-US" sz="1350" dirty="0"/>
          </a:p>
        </p:txBody>
      </p:sp>
      <p:sp>
        <p:nvSpPr>
          <p:cNvPr id="4" name="Text 2"/>
          <p:cNvSpPr txBox="1"/>
          <p:nvPr/>
        </p:nvSpPr>
        <p:spPr>
          <a:xfrm>
            <a:off x="8420100" y="1898303"/>
            <a:ext cx="2897386" cy="85725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The adapter inserts small trained</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blocks into every layer, and it too</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beats full fine-tuning on little data.</a:t>
            </a:r>
            <a:endParaRPr lang="en-US" sz="1500" dirty="0"/>
          </a:p>
        </p:txBody>
      </p:sp>
      <p:sp>
        <p:nvSpPr>
          <p:cNvPr id="5" name="Text 3"/>
          <p:cNvSpPr txBox="1"/>
          <p:nvPr/>
        </p:nvSpPr>
        <p:spPr>
          <a:xfrm>
            <a:off x="8420100" y="2907953"/>
            <a:ext cx="3182648" cy="85725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Full fine-tuning passes it at 40% of the</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data, while VPT-deep stays 3 to 6</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points above it throughout.</a:t>
            </a:r>
            <a:endParaRPr lang="en-US" sz="1500" dirty="0"/>
          </a:p>
        </p:txBody>
      </p:sp>
      <p:sp>
        <p:nvSpPr>
          <p:cNvPr id="6" name="Text 4"/>
          <p:cNvSpPr txBox="1"/>
          <p:nvPr/>
        </p:nvSpPr>
        <p:spPr>
          <a:xfrm>
            <a:off x="762000" y="6096000"/>
            <a:ext cx="10947714"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Fig. 3: ViT-B/16, mean test accuracy over the five FGVC tasks, each method trained on a share of every task's training images. The paper gives these values only as a</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figure; they were read from its vector drawing in the PDF, and the 100% points match Table 1.</a:t>
            </a:r>
            <a:endParaRPr lang="en-US" sz="1125" dirty="0"/>
          </a:p>
        </p:txBody>
      </p:sp>
      <p:sp>
        <p:nvSpPr>
          <p:cNvPr id="7" name="Text 5"/>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14</a:t>
            </a:r>
            <a:endParaRPr lang="en-US" sz="1125"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7746373"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 leads with little data and stays ahead with more</a:t>
            </a:r>
            <a:endParaRPr lang="en-US" sz="2625" dirty="0"/>
          </a:p>
        </p:txBody>
      </p:sp>
      <p:sp>
        <p:nvSpPr>
          <p:cNvPr id="3" name="Text 1"/>
          <p:cNvSpPr txBox="1"/>
          <p:nvPr/>
        </p:nvSpPr>
        <p:spPr>
          <a:xfrm>
            <a:off x="762000" y="1166783"/>
            <a:ext cx="1333941"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VPT-deep against</a:t>
            </a:r>
            <a:endParaRPr lang="en-US" sz="1350" dirty="0"/>
          </a:p>
        </p:txBody>
      </p:sp>
      <p:sp>
        <p:nvSpPr>
          <p:cNvPr id="4" name="Text 2"/>
          <p:cNvSpPr txBox="1"/>
          <p:nvPr/>
        </p:nvSpPr>
        <p:spPr>
          <a:xfrm>
            <a:off x="8420100" y="1898303"/>
            <a:ext cx="3055882" cy="85725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Bias trains only the bias terms and is</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the closest rival: it beats full</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fine-tuning up to 80% of the data.</a:t>
            </a:r>
            <a:endParaRPr lang="en-US" sz="1500" dirty="0"/>
          </a:p>
        </p:txBody>
      </p:sp>
      <p:sp>
        <p:nvSpPr>
          <p:cNvPr id="5" name="Text 3"/>
          <p:cNvSpPr txBox="1"/>
          <p:nvPr/>
        </p:nvSpPr>
        <p:spPr>
          <a:xfrm>
            <a:off x="8420100" y="2907953"/>
            <a:ext cx="3127236" cy="57150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VPT-deep is still ahead at every point,</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by half a point to 2.5 points.</a:t>
            </a:r>
            <a:endParaRPr lang="en-US" sz="1500" dirty="0"/>
          </a:p>
        </p:txBody>
      </p:sp>
      <p:sp>
        <p:nvSpPr>
          <p:cNvPr id="6" name="Text 4"/>
          <p:cNvSpPr txBox="1"/>
          <p:nvPr/>
        </p:nvSpPr>
        <p:spPr>
          <a:xfrm>
            <a:off x="762000" y="6096000"/>
            <a:ext cx="10947714"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Fig. 3: ViT-B/16, mean test accuracy over the five FGVC tasks, each method trained on a share of every task's training images. The paper gives these values only as a</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figure; they were read from its vector drawing in the PDF, and the 100% points match Table 1.</a:t>
            </a:r>
            <a:endParaRPr lang="en-US" sz="1125" dirty="0"/>
          </a:p>
        </p:txBody>
      </p:sp>
      <p:sp>
        <p:nvSpPr>
          <p:cNvPr id="7" name="Text 5"/>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14</a:t>
            </a:r>
            <a:endParaRPr lang="en-US" sz="1125"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6159401"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The result holds for larger backbones too</a:t>
            </a:r>
            <a:endParaRPr lang="en-US" sz="2625" dirty="0"/>
          </a:p>
        </p:txBody>
      </p:sp>
      <p:sp>
        <p:nvSpPr>
          <p:cNvPr id="3" name="Text 1"/>
          <p:cNvSpPr txBox="1"/>
          <p:nvPr/>
        </p:nvSpPr>
        <p:spPr>
          <a:xfrm>
            <a:off x="762000" y="1166783"/>
            <a:ext cx="917424"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VTAB group</a:t>
            </a:r>
            <a:endParaRPr lang="en-US" sz="1350" dirty="0"/>
          </a:p>
        </p:txBody>
      </p:sp>
      <p:sp>
        <p:nvSpPr>
          <p:cNvPr id="4" name="Text 2"/>
          <p:cNvSpPr txBox="1"/>
          <p:nvPr/>
        </p:nvSpPr>
        <p:spPr>
          <a:xfrm>
            <a:off x="8420100" y="1898303"/>
            <a:ext cx="3158038" cy="114300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On ordinary photos, VPT-deep beats</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full fine-tuning with all three</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backbones: by 2.6 points on ViT-Base</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and by 7 to 8 points on the larger two.</a:t>
            </a:r>
            <a:endParaRPr lang="en-US" sz="1500" dirty="0"/>
          </a:p>
        </p:txBody>
      </p:sp>
      <p:sp>
        <p:nvSpPr>
          <p:cNvPr id="5" name="Text 3"/>
          <p:cNvSpPr txBox="1"/>
          <p:nvPr/>
        </p:nvSpPr>
        <p:spPr>
          <a:xfrm>
            <a:off x="8420100" y="3193703"/>
            <a:ext cx="2953107" cy="57150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Full fine-tuning even gets worse as</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the model grows, from 75.9 to 70.9.</a:t>
            </a:r>
            <a:endParaRPr lang="en-US" sz="1500" dirty="0"/>
          </a:p>
        </p:txBody>
      </p:sp>
      <p:sp>
        <p:nvSpPr>
          <p:cNvPr id="6" name="Text 4"/>
          <p:cNvSpPr txBox="1"/>
          <p:nvPr/>
        </p:nvSpPr>
        <p:spPr>
          <a:xfrm>
            <a:off x="762000" y="6096000"/>
            <a:ext cx="10559213"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Fig. 4: VTAB-1k, mean test accuracy per group, backbones pretrained on ImageNet-21k. The paper gives these values only as a figure; they were read from its</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vector drawing in the PDF, and the ViT-B points match Table 1.</a:t>
            </a:r>
            <a:endParaRPr lang="en-US" sz="1125" dirty="0"/>
          </a:p>
        </p:txBody>
      </p:sp>
      <p:sp>
        <p:nvSpPr>
          <p:cNvPr id="7" name="Text 5"/>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15</a:t>
            </a:r>
            <a:endParaRPr lang="en-US" sz="1125"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6159401"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The result holds for larger backbones too</a:t>
            </a:r>
            <a:endParaRPr lang="en-US" sz="2625" dirty="0"/>
          </a:p>
        </p:txBody>
      </p:sp>
      <p:sp>
        <p:nvSpPr>
          <p:cNvPr id="3" name="Text 1"/>
          <p:cNvSpPr txBox="1"/>
          <p:nvPr/>
        </p:nvSpPr>
        <p:spPr>
          <a:xfrm>
            <a:off x="762000" y="1166783"/>
            <a:ext cx="917424"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VTAB group</a:t>
            </a:r>
            <a:endParaRPr lang="en-US" sz="1350" dirty="0"/>
          </a:p>
        </p:txBody>
      </p:sp>
      <p:sp>
        <p:nvSpPr>
          <p:cNvPr id="4" name="Text 2"/>
          <p:cNvSpPr txBox="1"/>
          <p:nvPr/>
        </p:nvSpPr>
        <p:spPr>
          <a:xfrm>
            <a:off x="8420100" y="1898303"/>
            <a:ext cx="3042571" cy="114300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On medical and satellite images, the</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two are level with every backbone</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and never differ by more than one</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point.</a:t>
            </a:r>
            <a:endParaRPr lang="en-US" sz="1500" dirty="0"/>
          </a:p>
        </p:txBody>
      </p:sp>
      <p:sp>
        <p:nvSpPr>
          <p:cNvPr id="5" name="Text 3"/>
          <p:cNvSpPr txBox="1"/>
          <p:nvPr/>
        </p:nvSpPr>
        <p:spPr>
          <a:xfrm>
            <a:off x="8420100" y="3193703"/>
            <a:ext cx="3171504" cy="114300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This was already the one group where</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full fine-tuning kept a small lead on</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ViT-Base, and larger backbones do</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not change that.</a:t>
            </a:r>
            <a:endParaRPr lang="en-US" sz="1500" dirty="0"/>
          </a:p>
        </p:txBody>
      </p:sp>
      <p:sp>
        <p:nvSpPr>
          <p:cNvPr id="6" name="Text 4"/>
          <p:cNvSpPr txBox="1"/>
          <p:nvPr/>
        </p:nvSpPr>
        <p:spPr>
          <a:xfrm>
            <a:off x="762000" y="6096000"/>
            <a:ext cx="10559213"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Fig. 4: VTAB-1k, mean test accuracy per group, backbones pretrained on ImageNet-21k. The paper gives these values only as a figure; they were read from its</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vector drawing in the PDF, and the ViT-B points match Table 1.</a:t>
            </a:r>
            <a:endParaRPr lang="en-US" sz="1125" dirty="0"/>
          </a:p>
        </p:txBody>
      </p:sp>
      <p:sp>
        <p:nvSpPr>
          <p:cNvPr id="7" name="Text 5"/>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15</a:t>
            </a:r>
            <a:endParaRPr lang="en-US" sz="1125"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6159401"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The result holds for larger backbones too</a:t>
            </a:r>
            <a:endParaRPr lang="en-US" sz="2625" dirty="0"/>
          </a:p>
        </p:txBody>
      </p:sp>
      <p:sp>
        <p:nvSpPr>
          <p:cNvPr id="3" name="Text 1"/>
          <p:cNvSpPr txBox="1"/>
          <p:nvPr/>
        </p:nvSpPr>
        <p:spPr>
          <a:xfrm>
            <a:off x="762000" y="1166783"/>
            <a:ext cx="917424"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VTAB group</a:t>
            </a:r>
            <a:endParaRPr lang="en-US" sz="1350" dirty="0"/>
          </a:p>
        </p:txBody>
      </p:sp>
      <p:sp>
        <p:nvSpPr>
          <p:cNvPr id="4" name="Text 2"/>
          <p:cNvSpPr txBox="1"/>
          <p:nvPr/>
        </p:nvSpPr>
        <p:spPr>
          <a:xfrm>
            <a:off x="8420100" y="1898303"/>
            <a:ext cx="3011460" cy="85725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On counting and distance tasks,</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VPT-deep leads by 6 to 7 points with</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every backbone.</a:t>
            </a:r>
            <a:endParaRPr lang="en-US" sz="1500" dirty="0"/>
          </a:p>
        </p:txBody>
      </p:sp>
      <p:sp>
        <p:nvSpPr>
          <p:cNvPr id="5" name="Text 3"/>
          <p:cNvSpPr txBox="1"/>
          <p:nvPr/>
        </p:nvSpPr>
        <p:spPr>
          <a:xfrm>
            <a:off x="8420100" y="2907953"/>
            <a:ext cx="2960691" cy="85725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The linear probe stays near 26%, so</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the frozen features alone are not</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enough here, at any size.</a:t>
            </a:r>
            <a:endParaRPr lang="en-US" sz="1500" dirty="0"/>
          </a:p>
        </p:txBody>
      </p:sp>
      <p:sp>
        <p:nvSpPr>
          <p:cNvPr id="6" name="Text 4"/>
          <p:cNvSpPr txBox="1"/>
          <p:nvPr/>
        </p:nvSpPr>
        <p:spPr>
          <a:xfrm>
            <a:off x="762000" y="6096000"/>
            <a:ext cx="10559213"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Fig. 4: VTAB-1k, mean test accuracy per group, backbones pretrained on ImageNet-21k. The paper gives these values only as a figure; they were read from its</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vector drawing in the PDF, and the ViT-B points match Table 1.</a:t>
            </a:r>
            <a:endParaRPr lang="en-US" sz="1125" dirty="0"/>
          </a:p>
        </p:txBody>
      </p:sp>
      <p:sp>
        <p:nvSpPr>
          <p:cNvPr id="7" name="Text 5"/>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15</a:t>
            </a:r>
            <a:endParaRPr lang="en-US" sz="1125"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4449223"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Four places to put the prompt</a:t>
            </a:r>
            <a:endParaRPr lang="en-US" sz="2625" dirty="0"/>
          </a:p>
        </p:txBody>
      </p:sp>
      <p:sp>
        <p:nvSpPr>
          <p:cNvPr id="3" name="Text 1"/>
          <p:cNvSpPr txBox="1"/>
          <p:nvPr/>
        </p:nvSpPr>
        <p:spPr>
          <a:xfrm>
            <a:off x="6705600" y="1720900"/>
            <a:ext cx="4920067" cy="835819"/>
          </a:xfrm>
          <a:prstGeom prst="rect">
            <a:avLst/>
          </a:prstGeom>
          <a:noFill/>
          <a:ln/>
        </p:spPr>
        <p:txBody>
          <a:bodyPr wrap="none" lIns="0" tIns="0" rIns="0" bIns="0" rtlCol="0" anchor="t"/>
          <a:lstStyle/>
          <a:p>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This is the default. The prompts are extra vectors placed next</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to the patch vectors, after the embedding layer, so every</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layer can attend to them as tokens of their own.</a:t>
            </a:r>
            <a:endParaRPr lang="en-US" sz="1463" dirty="0"/>
          </a:p>
        </p:txBody>
      </p:sp>
      <p:sp>
        <p:nvSpPr>
          <p:cNvPr id="4" name="Text 2"/>
          <p:cNvSpPr txBox="1"/>
          <p:nvPr/>
        </p:nvSpPr>
        <p:spPr>
          <a:xfrm>
            <a:off x="762000" y="6296025"/>
            <a:ext cx="8545354"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Numbers from Jia et al. 2022, Fig. 5 (ViT-B/16, prompts in the first layer only); "All four" is the mean of the three groups. Diagrams redrawn.</a:t>
            </a:r>
            <a:endParaRPr lang="en-US" sz="1125" dirty="0"/>
          </a:p>
        </p:txBody>
      </p:sp>
      <p:sp>
        <p:nvSpPr>
          <p:cNvPr id="5" name="Text 3"/>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16</a:t>
            </a:r>
            <a:endParaRPr lang="en-US" sz="1125"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4449223"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Four places to put the prompt</a:t>
            </a:r>
            <a:endParaRPr lang="en-US" sz="2625" dirty="0"/>
          </a:p>
        </p:txBody>
      </p:sp>
      <p:sp>
        <p:nvSpPr>
          <p:cNvPr id="3" name="Text 1"/>
          <p:cNvSpPr txBox="1"/>
          <p:nvPr/>
        </p:nvSpPr>
        <p:spPr>
          <a:xfrm>
            <a:off x="6705600" y="1720900"/>
            <a:ext cx="4928890" cy="835819"/>
          </a:xfrm>
          <a:prstGeom prst="rect">
            <a:avLst/>
          </a:prstGeom>
          <a:noFill/>
          <a:ln/>
        </p:spPr>
        <p:txBody>
          <a:bodyPr wrap="none" lIns="0" tIns="0" rIns="0" bIns="0" rtlCol="0" anchor="t"/>
          <a:lstStyle/>
          <a:p>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Here each prompt vector is added onto a patch vector, so the</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sequence keeps its length. This scores lower in all three</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groups, by 8.4 points on Structured.</a:t>
            </a:r>
            <a:endParaRPr lang="en-US" sz="1463" dirty="0"/>
          </a:p>
        </p:txBody>
      </p:sp>
      <p:sp>
        <p:nvSpPr>
          <p:cNvPr id="4" name="Text 2"/>
          <p:cNvSpPr txBox="1"/>
          <p:nvPr/>
        </p:nvSpPr>
        <p:spPr>
          <a:xfrm>
            <a:off x="762000" y="6296025"/>
            <a:ext cx="8545354"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Numbers from Jia et al. 2022, Fig. 5 (ViT-B/16, prompts in the first layer only); "All four" is the mean of the three groups. Diagrams redrawn.</a:t>
            </a:r>
            <a:endParaRPr lang="en-US" sz="1125" dirty="0"/>
          </a:p>
        </p:txBody>
      </p:sp>
      <p:sp>
        <p:nvSpPr>
          <p:cNvPr id="5" name="Text 3"/>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16</a:t>
            </a:r>
            <a:endParaRPr lang="en-US" sz="1125"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4449223"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Four places to put the prompt</a:t>
            </a:r>
            <a:endParaRPr lang="en-US" sz="2625" dirty="0"/>
          </a:p>
        </p:txBody>
      </p:sp>
      <p:sp>
        <p:nvSpPr>
          <p:cNvPr id="3" name="Text 1"/>
          <p:cNvSpPr txBox="1"/>
          <p:nvPr/>
        </p:nvSpPr>
        <p:spPr>
          <a:xfrm>
            <a:off x="6705600" y="1720900"/>
            <a:ext cx="4752284" cy="835819"/>
          </a:xfrm>
          <a:prstGeom prst="rect">
            <a:avLst/>
          </a:prstGeom>
          <a:noFill/>
          <a:ln/>
        </p:spPr>
        <p:txBody>
          <a:bodyPr wrap="none" lIns="0" tIns="0" rIns="0" bIns="0" rtlCol="0" anchor="t"/>
          <a:lstStyle/>
          <a:p>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Here the prompts are learned pixel patches, placed next to</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the image patches before the frozen embedding layer. This</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also scores lower in every group, by 5.3 points on Natural.</a:t>
            </a:r>
            <a:endParaRPr lang="en-US" sz="1463" dirty="0"/>
          </a:p>
        </p:txBody>
      </p:sp>
      <p:sp>
        <p:nvSpPr>
          <p:cNvPr id="4" name="Text 2"/>
          <p:cNvSpPr txBox="1"/>
          <p:nvPr/>
        </p:nvSpPr>
        <p:spPr>
          <a:xfrm>
            <a:off x="762000" y="6296025"/>
            <a:ext cx="8545354"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Numbers from Jia et al. 2022, Fig. 5 (ViT-B/16, prompts in the first layer only); "All four" is the mean of the three groups. Diagrams redrawn.</a:t>
            </a:r>
            <a:endParaRPr lang="en-US" sz="1125" dirty="0"/>
          </a:p>
        </p:txBody>
      </p:sp>
      <p:sp>
        <p:nvSpPr>
          <p:cNvPr id="5" name="Text 3"/>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16</a:t>
            </a:r>
            <a:endParaRPr lang="en-US" sz="1125"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4449223"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Four places to put the prompt</a:t>
            </a:r>
            <a:endParaRPr lang="en-US" sz="2625" dirty="0"/>
          </a:p>
        </p:txBody>
      </p:sp>
      <p:sp>
        <p:nvSpPr>
          <p:cNvPr id="3" name="Text 1"/>
          <p:cNvSpPr txBox="1"/>
          <p:nvPr/>
        </p:nvSpPr>
        <p:spPr>
          <a:xfrm>
            <a:off x="6705600" y="1720900"/>
            <a:ext cx="4801350" cy="1114425"/>
          </a:xfrm>
          <a:prstGeom prst="rect">
            <a:avLst/>
          </a:prstGeom>
          <a:noFill/>
          <a:ln/>
        </p:spPr>
        <p:txBody>
          <a:bodyPr wrap="none" lIns="0" tIns="0" rIns="0" bIns="0" rtlCol="0" anchor="t"/>
          <a:lstStyle/>
          <a:p>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Here the prompt is a learned fourth colour channel on the</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image, and the embedding layer is trained to read it. This is</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by far the worst: 29.6 points lower on Natural, below even a</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linear probe there.</a:t>
            </a:r>
            <a:endParaRPr lang="en-US" sz="1463" dirty="0"/>
          </a:p>
        </p:txBody>
      </p:sp>
      <p:sp>
        <p:nvSpPr>
          <p:cNvPr id="4" name="Text 2"/>
          <p:cNvSpPr txBox="1"/>
          <p:nvPr/>
        </p:nvSpPr>
        <p:spPr>
          <a:xfrm>
            <a:off x="762000" y="6296025"/>
            <a:ext cx="8545354"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Numbers from Jia et al. 2022, Fig. 5 (ViT-B/16, prompts in the first layer only); "All four" is the mean of the three groups. Diagrams redrawn.</a:t>
            </a:r>
            <a:endParaRPr lang="en-US" sz="1125" dirty="0"/>
          </a:p>
        </p:txBody>
      </p:sp>
      <p:sp>
        <p:nvSpPr>
          <p:cNvPr id="5" name="Text 3"/>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16</a:t>
            </a:r>
            <a:endParaRPr lang="en-US" sz="1125"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4449223"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Four places to put the prompt</a:t>
            </a:r>
            <a:endParaRPr lang="en-US" sz="2625" dirty="0"/>
          </a:p>
        </p:txBody>
      </p:sp>
      <p:sp>
        <p:nvSpPr>
          <p:cNvPr id="3" name="Text 1"/>
          <p:cNvSpPr txBox="1"/>
          <p:nvPr/>
        </p:nvSpPr>
        <p:spPr>
          <a:xfrm>
            <a:off x="6705600" y="1720900"/>
            <a:ext cx="4861715" cy="835819"/>
          </a:xfrm>
          <a:prstGeom prst="rect">
            <a:avLst/>
          </a:prstGeom>
          <a:noFill/>
          <a:ln/>
        </p:spPr>
        <p:txBody>
          <a:bodyPr wrap="none" lIns="0" tIns="0" rIns="0" bIns="0" rtlCol="0" anchor="t"/>
          <a:lstStyle/>
          <a:p>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Prepend scores highest in every group. A prompt works best</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as separate vectors in the embedding space; adding it onto</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the patches or moving it into the pixels costs accuracy.</a:t>
            </a:r>
            <a:endParaRPr lang="en-US" sz="1463" dirty="0"/>
          </a:p>
        </p:txBody>
      </p:sp>
      <p:sp>
        <p:nvSpPr>
          <p:cNvPr id="4" name="Text 2"/>
          <p:cNvSpPr txBox="1"/>
          <p:nvPr/>
        </p:nvSpPr>
        <p:spPr>
          <a:xfrm>
            <a:off x="762000" y="6296025"/>
            <a:ext cx="8545354"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Numbers from Jia et al. 2022, Fig. 5 (ViT-B/16, prompts in the first layer only); "All four" is the mean of the three groups. Diagrams redrawn.</a:t>
            </a:r>
            <a:endParaRPr lang="en-US" sz="1125" dirty="0"/>
          </a:p>
        </p:txBody>
      </p:sp>
      <p:sp>
        <p:nvSpPr>
          <p:cNvPr id="5" name="Text 3"/>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16</a:t>
            </a:r>
            <a:endParaRPr lang="en-US" sz="1125"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5995178"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How many prompts, and at which layers</a:t>
            </a:r>
            <a:endParaRPr lang="en-US" sz="2625" dirty="0"/>
          </a:p>
        </p:txBody>
      </p:sp>
      <p:sp>
        <p:nvSpPr>
          <p:cNvPr id="3" name="Text 1"/>
          <p:cNvSpPr txBox="1"/>
          <p:nvPr/>
        </p:nvSpPr>
        <p:spPr>
          <a:xfrm>
            <a:off x="762000" y="5346353"/>
            <a:ext cx="10520982" cy="57150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Each group prefers a different number: Natural does best with 10 prompts per layer, Specialized with 5 and Structured with 200.</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Even a single prompt per layer beats the best adapter in every group, and on Natural it already beats full fine-tuning.</a:t>
            </a:r>
            <a:endParaRPr lang="en-US" sz="1500" dirty="0"/>
          </a:p>
        </p:txBody>
      </p:sp>
      <p:sp>
        <p:nvSpPr>
          <p:cNvPr id="4" name="Text 2"/>
          <p:cNvSpPr txBox="1"/>
          <p:nvPr/>
        </p:nvSpPr>
        <p:spPr>
          <a:xfrm>
            <a:off x="762000" y="6096000"/>
            <a:ext cx="10837509"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Fig. 6: VPT-deep on ViT-B/16, mean test accuracy per VTAB group. The paper gives these only as a figure; values are read off its plotted points. Full fine-tuning and</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the adapter (best of three sizes): Table 13.</a:t>
            </a:r>
            <a:endParaRPr lang="en-US" sz="1125" dirty="0"/>
          </a:p>
        </p:txBody>
      </p:sp>
      <p:sp>
        <p:nvSpPr>
          <p:cNvPr id="5" name="Text 3"/>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17</a:t>
            </a:r>
            <a:endParaRPr lang="en-US" sz="1125"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5995178"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How many prompts, and at which layers</a:t>
            </a:r>
            <a:endParaRPr lang="en-US" sz="2625" dirty="0"/>
          </a:p>
        </p:txBody>
      </p:sp>
      <p:sp>
        <p:nvSpPr>
          <p:cNvPr id="3" name="Text 1"/>
          <p:cNvSpPr txBox="1"/>
          <p:nvPr/>
        </p:nvSpPr>
        <p:spPr>
          <a:xfrm>
            <a:off x="762000" y="5346353"/>
            <a:ext cx="10577477" cy="57150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Prompting more layers generally helps: layer 1 alone is VPT-shallow, all twelve is VPT-deep. Layers next to the input matter most:</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prompts placed only in the layers near the output score lower, the opposite of what was found for text prompts.</a:t>
            </a:r>
            <a:endParaRPr lang="en-US" sz="1500" dirty="0"/>
          </a:p>
        </p:txBody>
      </p:sp>
      <p:sp>
        <p:nvSpPr>
          <p:cNvPr id="4" name="Text 2"/>
          <p:cNvSpPr txBox="1"/>
          <p:nvPr/>
        </p:nvSpPr>
        <p:spPr>
          <a:xfrm>
            <a:off x="762000" y="6096000"/>
            <a:ext cx="10718018"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Fig. 7, each variant with its best prompt length. Values are read off the figure’s plotted points; layer 1 alone and layers 1–12 match VPT-shallow and VPT-deep in</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Table 13.</a:t>
            </a:r>
            <a:endParaRPr lang="en-US" sz="1125" dirty="0"/>
          </a:p>
        </p:txBody>
      </p:sp>
      <p:sp>
        <p:nvSpPr>
          <p:cNvPr id="5" name="Text 3"/>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17</a:t>
            </a:r>
            <a:endParaRPr lang="en-US" sz="1125"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9096685"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With prompts, the same frozen network separates the classes</a:t>
            </a:r>
            <a:endParaRPr lang="en-US" sz="2625" dirty="0"/>
          </a:p>
        </p:txBody>
      </p:sp>
      <p:sp>
        <p:nvSpPr>
          <p:cNvPr id="3" name="Text 1"/>
          <p:cNvSpPr txBox="1"/>
          <p:nvPr/>
        </p:nvSpPr>
        <p:spPr>
          <a:xfrm>
            <a:off x="923925" y="1924973"/>
            <a:ext cx="1333786" cy="251460"/>
          </a:xfrm>
          <a:prstGeom prst="rect">
            <a:avLst/>
          </a:prstGeom>
          <a:noFill/>
          <a:ln/>
        </p:spPr>
        <p:txBody>
          <a:bodyPr wrap="none" lIns="0" tIns="0" rIns="0" bIns="0" rtlCol="0" anchor="t"/>
          <a:lstStyle/>
          <a:p>
            <a:pPr algn="l" indent="0" marL="0">
              <a:lnSpc>
                <a:spcPts val="1980"/>
              </a:lnSpc>
              <a:buNone/>
            </a:pPr>
            <a:r>
              <a:rPr lang="en-US" sz="1650" b="1" dirty="0">
                <a:solidFill>
                  <a:srgbClr val="2D5D92"/>
                </a:solidFill>
                <a:latin typeface="Source Serif 4" pitchFamily="34" charset="0"/>
                <a:ea typeface="Source Serif 4" pitchFamily="34" charset="-122"/>
                <a:cs typeface="Source Serif 4" pitchFamily="34" charset="-120"/>
              </a:rPr>
              <a:t>Linear probe</a:t>
            </a:r>
            <a:endParaRPr lang="en-US" sz="1650" dirty="0"/>
          </a:p>
        </p:txBody>
      </p:sp>
      <p:sp>
        <p:nvSpPr>
          <p:cNvPr id="4" name="Text 2"/>
          <p:cNvSpPr txBox="1"/>
          <p:nvPr/>
        </p:nvSpPr>
        <p:spPr>
          <a:xfrm>
            <a:off x="3376612" y="1892588"/>
            <a:ext cx="709243" cy="297180"/>
          </a:xfrm>
          <a:prstGeom prst="rect">
            <a:avLst/>
          </a:prstGeom>
          <a:noFill/>
          <a:ln/>
        </p:spPr>
        <p:txBody>
          <a:bodyPr wrap="none" lIns="0" tIns="0" rIns="0" bIns="0" rtlCol="0" anchor="t"/>
          <a:lstStyle/>
          <a:p>
            <a:pPr algn="l" indent="0" marL="0">
              <a:lnSpc>
                <a:spcPts val="2340"/>
              </a:lnSpc>
              <a:buNone/>
            </a:pPr>
            <a:r>
              <a:rPr lang="en-US" sz="1950" b="1" dirty="0">
                <a:solidFill>
                  <a:srgbClr val="1B1E22"/>
                </a:solidFill>
                <a:latin typeface="Source Serif 4" pitchFamily="34" charset="0"/>
                <a:ea typeface="Source Serif 4" pitchFamily="34" charset="-122"/>
                <a:cs typeface="Source Serif 4" pitchFamily="34" charset="-120"/>
              </a:rPr>
              <a:t>36.6</a:t>
            </a:r>
            <a:pPr algn="l" indent="0" marL="0">
              <a:lnSpc>
                <a:spcPts val="2340"/>
              </a:lnSpc>
              <a:buNone/>
            </a:pPr>
            <a:r>
              <a:rPr lang="en-US" sz="1425" b="1" dirty="0">
                <a:solidFill>
                  <a:srgbClr val="1B1E22"/>
                </a:solidFill>
                <a:latin typeface="Source Serif 4" pitchFamily="34" charset="0"/>
                <a:ea typeface="Source Serif 4" pitchFamily="34" charset="-122"/>
                <a:cs typeface="Source Serif 4" pitchFamily="34" charset="-120"/>
              </a:rPr>
              <a:t>%</a:t>
            </a:r>
            <a:endParaRPr lang="en-US" sz="1950" dirty="0"/>
          </a:p>
        </p:txBody>
      </p:sp>
      <p:sp>
        <p:nvSpPr>
          <p:cNvPr id="5" name="Text 3"/>
          <p:cNvSpPr txBox="1"/>
          <p:nvPr/>
        </p:nvSpPr>
        <p:spPr>
          <a:xfrm>
            <a:off x="923925" y="2239298"/>
            <a:ext cx="2009251" cy="194310"/>
          </a:xfrm>
          <a:prstGeom prst="rect">
            <a:avLst/>
          </a:prstGeom>
          <a:noFill/>
          <a:ln/>
        </p:spPr>
        <p:txBody>
          <a:bodyPr wrap="none" lIns="0" tIns="0" rIns="0" bIns="0" rtlCol="0" anchor="t"/>
          <a:lstStyle/>
          <a:p>
            <a:pPr algn="l" indent="0" marL="0">
              <a:lnSpc>
                <a:spcPts val="1530"/>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frozen network, no prompts</a:t>
            </a:r>
            <a:endParaRPr lang="en-US" sz="1275" dirty="0"/>
          </a:p>
        </p:txBody>
      </p:sp>
      <p:sp>
        <p:nvSpPr>
          <p:cNvPr id="6" name="Text 4"/>
          <p:cNvSpPr txBox="1"/>
          <p:nvPr/>
        </p:nvSpPr>
        <p:spPr>
          <a:xfrm>
            <a:off x="4556075" y="1924973"/>
            <a:ext cx="1004566" cy="251460"/>
          </a:xfrm>
          <a:prstGeom prst="rect">
            <a:avLst/>
          </a:prstGeom>
          <a:noFill/>
          <a:ln/>
        </p:spPr>
        <p:txBody>
          <a:bodyPr wrap="none" lIns="0" tIns="0" rIns="0" bIns="0" rtlCol="0" anchor="t"/>
          <a:lstStyle/>
          <a:p>
            <a:pPr algn="l" indent="0" marL="0">
              <a:lnSpc>
                <a:spcPts val="1980"/>
              </a:lnSpc>
              <a:buNone/>
            </a:pPr>
            <a:r>
              <a:rPr lang="en-US" sz="1650" b="1" dirty="0">
                <a:solidFill>
                  <a:srgbClr val="C4432C"/>
                </a:solidFill>
                <a:latin typeface="Source Serif 4" pitchFamily="34" charset="0"/>
                <a:ea typeface="Source Serif 4" pitchFamily="34" charset="-122"/>
                <a:cs typeface="Source Serif 4" pitchFamily="34" charset="-120"/>
              </a:rPr>
              <a:t>VPT-deep</a:t>
            </a:r>
            <a:endParaRPr lang="en-US" sz="1650" dirty="0"/>
          </a:p>
        </p:txBody>
      </p:sp>
      <p:sp>
        <p:nvSpPr>
          <p:cNvPr id="7" name="Text 5"/>
          <p:cNvSpPr txBox="1"/>
          <p:nvPr/>
        </p:nvSpPr>
        <p:spPr>
          <a:xfrm>
            <a:off x="7008763" y="1892588"/>
            <a:ext cx="709243" cy="297180"/>
          </a:xfrm>
          <a:prstGeom prst="rect">
            <a:avLst/>
          </a:prstGeom>
          <a:noFill/>
          <a:ln/>
        </p:spPr>
        <p:txBody>
          <a:bodyPr wrap="none" lIns="0" tIns="0" rIns="0" bIns="0" rtlCol="0" anchor="t"/>
          <a:lstStyle/>
          <a:p>
            <a:pPr algn="l" indent="0" marL="0">
              <a:lnSpc>
                <a:spcPts val="2340"/>
              </a:lnSpc>
              <a:buNone/>
            </a:pPr>
            <a:r>
              <a:rPr lang="en-US" sz="1950" b="1" dirty="0">
                <a:solidFill>
                  <a:srgbClr val="C4432C"/>
                </a:solidFill>
                <a:latin typeface="Source Serif 4" pitchFamily="34" charset="0"/>
                <a:ea typeface="Source Serif 4" pitchFamily="34" charset="-122"/>
                <a:cs typeface="Source Serif 4" pitchFamily="34" charset="-120"/>
              </a:rPr>
              <a:t>78.1</a:t>
            </a:r>
            <a:pPr algn="l" indent="0" marL="0">
              <a:lnSpc>
                <a:spcPts val="2340"/>
              </a:lnSpc>
              <a:buNone/>
            </a:pPr>
            <a:r>
              <a:rPr lang="en-US" sz="1425" b="1" dirty="0">
                <a:solidFill>
                  <a:srgbClr val="C4432C"/>
                </a:solidFill>
                <a:latin typeface="Source Serif 4" pitchFamily="34" charset="0"/>
                <a:ea typeface="Source Serif 4" pitchFamily="34" charset="-122"/>
                <a:cs typeface="Source Serif 4" pitchFamily="34" charset="-120"/>
              </a:rPr>
              <a:t>%</a:t>
            </a:r>
            <a:endParaRPr lang="en-US" sz="1950" dirty="0"/>
          </a:p>
        </p:txBody>
      </p:sp>
      <p:sp>
        <p:nvSpPr>
          <p:cNvPr id="8" name="Text 6"/>
          <p:cNvSpPr txBox="1"/>
          <p:nvPr/>
        </p:nvSpPr>
        <p:spPr>
          <a:xfrm>
            <a:off x="4556075" y="2239298"/>
            <a:ext cx="2549283" cy="194310"/>
          </a:xfrm>
          <a:prstGeom prst="rect">
            <a:avLst/>
          </a:prstGeom>
          <a:noFill/>
          <a:ln/>
        </p:spPr>
        <p:txBody>
          <a:bodyPr wrap="none" lIns="0" tIns="0" rIns="0" bIns="0" rtlCol="0" anchor="t"/>
          <a:lstStyle/>
          <a:p>
            <a:pPr algn="l" indent="0" marL="0">
              <a:lnSpc>
                <a:spcPts val="1530"/>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same frozen network, with prompts</a:t>
            </a:r>
            <a:endParaRPr lang="en-US" sz="1275" dirty="0"/>
          </a:p>
        </p:txBody>
      </p:sp>
      <p:sp>
        <p:nvSpPr>
          <p:cNvPr id="9" name="Text 7"/>
          <p:cNvSpPr txBox="1"/>
          <p:nvPr/>
        </p:nvSpPr>
        <p:spPr>
          <a:xfrm>
            <a:off x="8188226" y="1924973"/>
            <a:ext cx="1587937" cy="251460"/>
          </a:xfrm>
          <a:prstGeom prst="rect">
            <a:avLst/>
          </a:prstGeom>
          <a:noFill/>
          <a:ln/>
        </p:spPr>
        <p:txBody>
          <a:bodyPr wrap="none" lIns="0" tIns="0" rIns="0" bIns="0" rtlCol="0" anchor="t"/>
          <a:lstStyle/>
          <a:p>
            <a:pPr algn="l" indent="0" marL="0">
              <a:lnSpc>
                <a:spcPts val="1980"/>
              </a:lnSpc>
              <a:buNone/>
            </a:pPr>
            <a:r>
              <a:rPr lang="en-US" sz="1650" b="1" dirty="0">
                <a:solidFill>
                  <a:srgbClr val="474D54"/>
                </a:solidFill>
                <a:latin typeface="Source Serif 4" pitchFamily="34" charset="0"/>
                <a:ea typeface="Source Serif 4" pitchFamily="34" charset="-122"/>
                <a:cs typeface="Source Serif 4" pitchFamily="34" charset="-120"/>
              </a:rPr>
              <a:t>Full fine-tuning</a:t>
            </a:r>
            <a:endParaRPr lang="en-US" sz="1650" dirty="0"/>
          </a:p>
        </p:txBody>
      </p:sp>
      <p:sp>
        <p:nvSpPr>
          <p:cNvPr id="10" name="Text 8"/>
          <p:cNvSpPr txBox="1"/>
          <p:nvPr/>
        </p:nvSpPr>
        <p:spPr>
          <a:xfrm>
            <a:off x="10641062" y="1892588"/>
            <a:ext cx="709243" cy="297180"/>
          </a:xfrm>
          <a:prstGeom prst="rect">
            <a:avLst/>
          </a:prstGeom>
          <a:noFill/>
          <a:ln/>
        </p:spPr>
        <p:txBody>
          <a:bodyPr wrap="none" lIns="0" tIns="0" rIns="0" bIns="0" rtlCol="0" anchor="t"/>
          <a:lstStyle/>
          <a:p>
            <a:pPr algn="l" indent="0" marL="0">
              <a:lnSpc>
                <a:spcPts val="2340"/>
              </a:lnSpc>
              <a:buNone/>
            </a:pPr>
            <a:r>
              <a:rPr lang="en-US" sz="1950" b="1" dirty="0">
                <a:solidFill>
                  <a:srgbClr val="474D54"/>
                </a:solidFill>
                <a:latin typeface="Source Serif 4" pitchFamily="34" charset="0"/>
                <a:ea typeface="Source Serif 4" pitchFamily="34" charset="-122"/>
                <a:cs typeface="Source Serif 4" pitchFamily="34" charset="-120"/>
              </a:rPr>
              <a:t>87.4</a:t>
            </a:r>
            <a:pPr algn="l" indent="0" marL="0">
              <a:lnSpc>
                <a:spcPts val="2340"/>
              </a:lnSpc>
              <a:buNone/>
            </a:pPr>
            <a:r>
              <a:rPr lang="en-US" sz="1425" b="1" dirty="0">
                <a:solidFill>
                  <a:srgbClr val="474D54"/>
                </a:solidFill>
                <a:latin typeface="Source Serif 4" pitchFamily="34" charset="0"/>
                <a:ea typeface="Source Serif 4" pitchFamily="34" charset="-122"/>
                <a:cs typeface="Source Serif 4" pitchFamily="34" charset="-120"/>
              </a:rPr>
              <a:t>%</a:t>
            </a:r>
            <a:endParaRPr lang="en-US" sz="1950" dirty="0"/>
          </a:p>
        </p:txBody>
      </p:sp>
      <p:sp>
        <p:nvSpPr>
          <p:cNvPr id="11" name="Text 9"/>
          <p:cNvSpPr txBox="1"/>
          <p:nvPr/>
        </p:nvSpPr>
        <p:spPr>
          <a:xfrm>
            <a:off x="8188226" y="2239298"/>
            <a:ext cx="1636383" cy="194310"/>
          </a:xfrm>
          <a:prstGeom prst="rect">
            <a:avLst/>
          </a:prstGeom>
          <a:noFill/>
          <a:ln/>
        </p:spPr>
        <p:txBody>
          <a:bodyPr wrap="none" lIns="0" tIns="0" rIns="0" bIns="0" rtlCol="0" anchor="t"/>
          <a:lstStyle/>
          <a:p>
            <a:pPr algn="l" indent="0" marL="0">
              <a:lnSpc>
                <a:spcPts val="1530"/>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every weight retrained</a:t>
            </a:r>
            <a:endParaRPr lang="en-US" sz="1275" dirty="0"/>
          </a:p>
        </p:txBody>
      </p:sp>
      <p:sp>
        <p:nvSpPr>
          <p:cNvPr id="12" name="Text 10"/>
          <p:cNvSpPr txBox="1"/>
          <p:nvPr/>
        </p:nvSpPr>
        <p:spPr>
          <a:xfrm>
            <a:off x="762000" y="5597783"/>
            <a:ext cx="10785193" cy="524828"/>
          </a:xfrm>
          <a:prstGeom prst="rect">
            <a:avLst/>
          </a:prstGeom>
          <a:noFill/>
          <a:ln/>
        </p:spPr>
        <p:txBody>
          <a:bodyPr wrap="none" lIns="0" tIns="0" rIns="0" bIns="0" rtlCol="0" anchor="t"/>
          <a:lstStyle/>
          <a:p>
            <a:pPr algn="l" indent="0" marL="0">
              <a:lnSpc>
                <a:spcPts val="2066"/>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Each dot is one test image, coloured by its true class; the number is test accuracy. With the frozen features alone, the classes overlap. With</a:t>
            </a:r>
            <a:br/>
            <a:pPr algn="l" indent="0" marL="0">
              <a:lnSpc>
                <a:spcPts val="2066"/>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prompts, the same frozen network produces clearly separated groups, so a simple linear head can tell them apart.</a:t>
            </a:r>
            <a:endParaRPr lang="en-US" sz="1425" dirty="0"/>
          </a:p>
        </p:txBody>
      </p:sp>
      <p:sp>
        <p:nvSpPr>
          <p:cNvPr id="13" name="Text 11"/>
          <p:cNvSpPr txBox="1"/>
          <p:nvPr/>
        </p:nvSpPr>
        <p:spPr>
          <a:xfrm>
            <a:off x="762000" y="6296025"/>
            <a:ext cx="662312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t-SNE maps of the final [CLS] vector, test set, from Jia et al. 2022, Fig. 9. Accuracies from Fig. 9 and Table 13.</a:t>
            </a:r>
            <a:endParaRPr lang="en-US" sz="1125" dirty="0"/>
          </a:p>
        </p:txBody>
      </p:sp>
      <p:sp>
        <p:nvSpPr>
          <p:cNvPr id="14" name="Text 12"/>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18</a:t>
            </a:r>
            <a:endParaRPr lang="en-US" sz="1125"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9096685"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With prompts, the same frozen network separates the classes</a:t>
            </a:r>
            <a:endParaRPr lang="en-US" sz="2625" dirty="0"/>
          </a:p>
        </p:txBody>
      </p:sp>
      <p:sp>
        <p:nvSpPr>
          <p:cNvPr id="3" name="Text 1"/>
          <p:cNvSpPr txBox="1"/>
          <p:nvPr/>
        </p:nvSpPr>
        <p:spPr>
          <a:xfrm>
            <a:off x="923925" y="1924973"/>
            <a:ext cx="1333786" cy="251460"/>
          </a:xfrm>
          <a:prstGeom prst="rect">
            <a:avLst/>
          </a:prstGeom>
          <a:noFill/>
          <a:ln/>
        </p:spPr>
        <p:txBody>
          <a:bodyPr wrap="none" lIns="0" tIns="0" rIns="0" bIns="0" rtlCol="0" anchor="t"/>
          <a:lstStyle/>
          <a:p>
            <a:pPr algn="l" indent="0" marL="0">
              <a:lnSpc>
                <a:spcPts val="1980"/>
              </a:lnSpc>
              <a:buNone/>
            </a:pPr>
            <a:r>
              <a:rPr lang="en-US" sz="1650" b="1" dirty="0">
                <a:solidFill>
                  <a:srgbClr val="2D5D92"/>
                </a:solidFill>
                <a:latin typeface="Source Serif 4" pitchFamily="34" charset="0"/>
                <a:ea typeface="Source Serif 4" pitchFamily="34" charset="-122"/>
                <a:cs typeface="Source Serif 4" pitchFamily="34" charset="-120"/>
              </a:rPr>
              <a:t>Linear probe</a:t>
            </a:r>
            <a:endParaRPr lang="en-US" sz="1650" dirty="0"/>
          </a:p>
        </p:txBody>
      </p:sp>
      <p:sp>
        <p:nvSpPr>
          <p:cNvPr id="4" name="Text 2"/>
          <p:cNvSpPr txBox="1"/>
          <p:nvPr/>
        </p:nvSpPr>
        <p:spPr>
          <a:xfrm>
            <a:off x="3376612" y="1892588"/>
            <a:ext cx="709243" cy="297180"/>
          </a:xfrm>
          <a:prstGeom prst="rect">
            <a:avLst/>
          </a:prstGeom>
          <a:noFill/>
          <a:ln/>
        </p:spPr>
        <p:txBody>
          <a:bodyPr wrap="none" lIns="0" tIns="0" rIns="0" bIns="0" rtlCol="0" anchor="t"/>
          <a:lstStyle/>
          <a:p>
            <a:pPr algn="l" indent="0" marL="0">
              <a:lnSpc>
                <a:spcPts val="2340"/>
              </a:lnSpc>
              <a:buNone/>
            </a:pPr>
            <a:r>
              <a:rPr lang="en-US" sz="1950" b="1" dirty="0">
                <a:solidFill>
                  <a:srgbClr val="1B1E22"/>
                </a:solidFill>
                <a:latin typeface="Source Serif 4" pitchFamily="34" charset="0"/>
                <a:ea typeface="Source Serif 4" pitchFamily="34" charset="-122"/>
                <a:cs typeface="Source Serif 4" pitchFamily="34" charset="-120"/>
              </a:rPr>
              <a:t>87.5</a:t>
            </a:r>
            <a:pPr algn="l" indent="0" marL="0">
              <a:lnSpc>
                <a:spcPts val="2340"/>
              </a:lnSpc>
              <a:buNone/>
            </a:pPr>
            <a:r>
              <a:rPr lang="en-US" sz="1425" b="1" dirty="0">
                <a:solidFill>
                  <a:srgbClr val="1B1E22"/>
                </a:solidFill>
                <a:latin typeface="Source Serif 4" pitchFamily="34" charset="0"/>
                <a:ea typeface="Source Serif 4" pitchFamily="34" charset="-122"/>
                <a:cs typeface="Source Serif 4" pitchFamily="34" charset="-120"/>
              </a:rPr>
              <a:t>%</a:t>
            </a:r>
            <a:endParaRPr lang="en-US" sz="1950" dirty="0"/>
          </a:p>
        </p:txBody>
      </p:sp>
      <p:sp>
        <p:nvSpPr>
          <p:cNvPr id="5" name="Text 3"/>
          <p:cNvSpPr txBox="1"/>
          <p:nvPr/>
        </p:nvSpPr>
        <p:spPr>
          <a:xfrm>
            <a:off x="923925" y="2239298"/>
            <a:ext cx="2009251" cy="194310"/>
          </a:xfrm>
          <a:prstGeom prst="rect">
            <a:avLst/>
          </a:prstGeom>
          <a:noFill/>
          <a:ln/>
        </p:spPr>
        <p:txBody>
          <a:bodyPr wrap="none" lIns="0" tIns="0" rIns="0" bIns="0" rtlCol="0" anchor="t"/>
          <a:lstStyle/>
          <a:p>
            <a:pPr algn="l" indent="0" marL="0">
              <a:lnSpc>
                <a:spcPts val="1530"/>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frozen network, no prompts</a:t>
            </a:r>
            <a:endParaRPr lang="en-US" sz="1275" dirty="0"/>
          </a:p>
        </p:txBody>
      </p:sp>
      <p:sp>
        <p:nvSpPr>
          <p:cNvPr id="6" name="Text 4"/>
          <p:cNvSpPr txBox="1"/>
          <p:nvPr/>
        </p:nvSpPr>
        <p:spPr>
          <a:xfrm>
            <a:off x="4556075" y="1924973"/>
            <a:ext cx="1004566" cy="251460"/>
          </a:xfrm>
          <a:prstGeom prst="rect">
            <a:avLst/>
          </a:prstGeom>
          <a:noFill/>
          <a:ln/>
        </p:spPr>
        <p:txBody>
          <a:bodyPr wrap="none" lIns="0" tIns="0" rIns="0" bIns="0" rtlCol="0" anchor="t"/>
          <a:lstStyle/>
          <a:p>
            <a:pPr algn="l" indent="0" marL="0">
              <a:lnSpc>
                <a:spcPts val="1980"/>
              </a:lnSpc>
              <a:buNone/>
            </a:pPr>
            <a:r>
              <a:rPr lang="en-US" sz="1650" b="1" dirty="0">
                <a:solidFill>
                  <a:srgbClr val="C4432C"/>
                </a:solidFill>
                <a:latin typeface="Source Serif 4" pitchFamily="34" charset="0"/>
                <a:ea typeface="Source Serif 4" pitchFamily="34" charset="-122"/>
                <a:cs typeface="Source Serif 4" pitchFamily="34" charset="-120"/>
              </a:rPr>
              <a:t>VPT-deep</a:t>
            </a:r>
            <a:endParaRPr lang="en-US" sz="1650" dirty="0"/>
          </a:p>
        </p:txBody>
      </p:sp>
      <p:sp>
        <p:nvSpPr>
          <p:cNvPr id="7" name="Text 5"/>
          <p:cNvSpPr txBox="1"/>
          <p:nvPr/>
        </p:nvSpPr>
        <p:spPr>
          <a:xfrm>
            <a:off x="7008763" y="1892588"/>
            <a:ext cx="709243" cy="297180"/>
          </a:xfrm>
          <a:prstGeom prst="rect">
            <a:avLst/>
          </a:prstGeom>
          <a:noFill/>
          <a:ln/>
        </p:spPr>
        <p:txBody>
          <a:bodyPr wrap="none" lIns="0" tIns="0" rIns="0" bIns="0" rtlCol="0" anchor="t"/>
          <a:lstStyle/>
          <a:p>
            <a:pPr algn="l" indent="0" marL="0">
              <a:lnSpc>
                <a:spcPts val="2340"/>
              </a:lnSpc>
              <a:buNone/>
            </a:pPr>
            <a:r>
              <a:rPr lang="en-US" sz="1950" b="1" dirty="0">
                <a:solidFill>
                  <a:srgbClr val="C4432C"/>
                </a:solidFill>
                <a:latin typeface="Source Serif 4" pitchFamily="34" charset="0"/>
                <a:ea typeface="Source Serif 4" pitchFamily="34" charset="-122"/>
                <a:cs typeface="Source Serif 4" pitchFamily="34" charset="-120"/>
              </a:rPr>
              <a:t>96.1</a:t>
            </a:r>
            <a:pPr algn="l" indent="0" marL="0">
              <a:lnSpc>
                <a:spcPts val="2340"/>
              </a:lnSpc>
              <a:buNone/>
            </a:pPr>
            <a:r>
              <a:rPr lang="en-US" sz="1425" b="1" dirty="0">
                <a:solidFill>
                  <a:srgbClr val="C4432C"/>
                </a:solidFill>
                <a:latin typeface="Source Serif 4" pitchFamily="34" charset="0"/>
                <a:ea typeface="Source Serif 4" pitchFamily="34" charset="-122"/>
                <a:cs typeface="Source Serif 4" pitchFamily="34" charset="-120"/>
              </a:rPr>
              <a:t>%</a:t>
            </a:r>
            <a:endParaRPr lang="en-US" sz="1950" dirty="0"/>
          </a:p>
        </p:txBody>
      </p:sp>
      <p:sp>
        <p:nvSpPr>
          <p:cNvPr id="8" name="Text 6"/>
          <p:cNvSpPr txBox="1"/>
          <p:nvPr/>
        </p:nvSpPr>
        <p:spPr>
          <a:xfrm>
            <a:off x="4556075" y="2239298"/>
            <a:ext cx="2549283" cy="194310"/>
          </a:xfrm>
          <a:prstGeom prst="rect">
            <a:avLst/>
          </a:prstGeom>
          <a:noFill/>
          <a:ln/>
        </p:spPr>
        <p:txBody>
          <a:bodyPr wrap="none" lIns="0" tIns="0" rIns="0" bIns="0" rtlCol="0" anchor="t"/>
          <a:lstStyle/>
          <a:p>
            <a:pPr algn="l" indent="0" marL="0">
              <a:lnSpc>
                <a:spcPts val="1530"/>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same frozen network, with prompts</a:t>
            </a:r>
            <a:endParaRPr lang="en-US" sz="1275" dirty="0"/>
          </a:p>
        </p:txBody>
      </p:sp>
      <p:sp>
        <p:nvSpPr>
          <p:cNvPr id="9" name="Text 7"/>
          <p:cNvSpPr txBox="1"/>
          <p:nvPr/>
        </p:nvSpPr>
        <p:spPr>
          <a:xfrm>
            <a:off x="8188226" y="1924973"/>
            <a:ext cx="1587937" cy="251460"/>
          </a:xfrm>
          <a:prstGeom prst="rect">
            <a:avLst/>
          </a:prstGeom>
          <a:noFill/>
          <a:ln/>
        </p:spPr>
        <p:txBody>
          <a:bodyPr wrap="none" lIns="0" tIns="0" rIns="0" bIns="0" rtlCol="0" anchor="t"/>
          <a:lstStyle/>
          <a:p>
            <a:pPr algn="l" indent="0" marL="0">
              <a:lnSpc>
                <a:spcPts val="1980"/>
              </a:lnSpc>
              <a:buNone/>
            </a:pPr>
            <a:r>
              <a:rPr lang="en-US" sz="1650" b="1" dirty="0">
                <a:solidFill>
                  <a:srgbClr val="474D54"/>
                </a:solidFill>
                <a:latin typeface="Source Serif 4" pitchFamily="34" charset="0"/>
                <a:ea typeface="Source Serif 4" pitchFamily="34" charset="-122"/>
                <a:cs typeface="Source Serif 4" pitchFamily="34" charset="-120"/>
              </a:rPr>
              <a:t>Full fine-tuning</a:t>
            </a:r>
            <a:endParaRPr lang="en-US" sz="1650" dirty="0"/>
          </a:p>
        </p:txBody>
      </p:sp>
      <p:sp>
        <p:nvSpPr>
          <p:cNvPr id="10" name="Text 8"/>
          <p:cNvSpPr txBox="1"/>
          <p:nvPr/>
        </p:nvSpPr>
        <p:spPr>
          <a:xfrm>
            <a:off x="10641062" y="1892588"/>
            <a:ext cx="709243" cy="297180"/>
          </a:xfrm>
          <a:prstGeom prst="rect">
            <a:avLst/>
          </a:prstGeom>
          <a:noFill/>
          <a:ln/>
        </p:spPr>
        <p:txBody>
          <a:bodyPr wrap="none" lIns="0" tIns="0" rIns="0" bIns="0" rtlCol="0" anchor="t"/>
          <a:lstStyle/>
          <a:p>
            <a:pPr algn="l" indent="0" marL="0">
              <a:lnSpc>
                <a:spcPts val="2340"/>
              </a:lnSpc>
              <a:buNone/>
            </a:pPr>
            <a:r>
              <a:rPr lang="en-US" sz="1950" b="1" dirty="0">
                <a:solidFill>
                  <a:srgbClr val="474D54"/>
                </a:solidFill>
                <a:latin typeface="Source Serif 4" pitchFamily="34" charset="0"/>
                <a:ea typeface="Source Serif 4" pitchFamily="34" charset="-122"/>
                <a:cs typeface="Source Serif 4" pitchFamily="34" charset="-120"/>
              </a:rPr>
              <a:t>95.7</a:t>
            </a:r>
            <a:pPr algn="l" indent="0" marL="0">
              <a:lnSpc>
                <a:spcPts val="2340"/>
              </a:lnSpc>
              <a:buNone/>
            </a:pPr>
            <a:r>
              <a:rPr lang="en-US" sz="1425" b="1" dirty="0">
                <a:solidFill>
                  <a:srgbClr val="474D54"/>
                </a:solidFill>
                <a:latin typeface="Source Serif 4" pitchFamily="34" charset="0"/>
                <a:ea typeface="Source Serif 4" pitchFamily="34" charset="-122"/>
                <a:cs typeface="Source Serif 4" pitchFamily="34" charset="-120"/>
              </a:rPr>
              <a:t>%</a:t>
            </a:r>
            <a:endParaRPr lang="en-US" sz="1950" dirty="0"/>
          </a:p>
        </p:txBody>
      </p:sp>
      <p:sp>
        <p:nvSpPr>
          <p:cNvPr id="11" name="Text 9"/>
          <p:cNvSpPr txBox="1"/>
          <p:nvPr/>
        </p:nvSpPr>
        <p:spPr>
          <a:xfrm>
            <a:off x="8188226" y="2239298"/>
            <a:ext cx="1636383" cy="194310"/>
          </a:xfrm>
          <a:prstGeom prst="rect">
            <a:avLst/>
          </a:prstGeom>
          <a:noFill/>
          <a:ln/>
        </p:spPr>
        <p:txBody>
          <a:bodyPr wrap="none" lIns="0" tIns="0" rIns="0" bIns="0" rtlCol="0" anchor="t"/>
          <a:lstStyle/>
          <a:p>
            <a:pPr algn="l" indent="0" marL="0">
              <a:lnSpc>
                <a:spcPts val="1530"/>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every weight retrained</a:t>
            </a:r>
            <a:endParaRPr lang="en-US" sz="1275" dirty="0"/>
          </a:p>
        </p:txBody>
      </p:sp>
      <p:sp>
        <p:nvSpPr>
          <p:cNvPr id="12" name="Text 10"/>
          <p:cNvSpPr txBox="1"/>
          <p:nvPr/>
        </p:nvSpPr>
        <p:spPr>
          <a:xfrm>
            <a:off x="762000" y="5597783"/>
            <a:ext cx="10785193" cy="524828"/>
          </a:xfrm>
          <a:prstGeom prst="rect">
            <a:avLst/>
          </a:prstGeom>
          <a:noFill/>
          <a:ln/>
        </p:spPr>
        <p:txBody>
          <a:bodyPr wrap="none" lIns="0" tIns="0" rIns="0" bIns="0" rtlCol="0" anchor="t"/>
          <a:lstStyle/>
          <a:p>
            <a:pPr algn="l" indent="0" marL="0">
              <a:lnSpc>
                <a:spcPts val="2066"/>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Each dot is one test image, coloured by its true class; the number is test accuracy. With the frozen features alone, the classes overlap. With</a:t>
            </a:r>
            <a:br/>
            <a:pPr algn="l" indent="0" marL="0">
              <a:lnSpc>
                <a:spcPts val="2066"/>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prompts, the same frozen network produces clearly separated groups, so a simple linear head can tell them apart.</a:t>
            </a:r>
            <a:endParaRPr lang="en-US" sz="1425" dirty="0"/>
          </a:p>
        </p:txBody>
      </p:sp>
      <p:sp>
        <p:nvSpPr>
          <p:cNvPr id="13" name="Text 11"/>
          <p:cNvSpPr txBox="1"/>
          <p:nvPr/>
        </p:nvSpPr>
        <p:spPr>
          <a:xfrm>
            <a:off x="762000" y="6296025"/>
            <a:ext cx="662312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t-SNE maps of the final [CLS] vector, test set, from Jia et al. 2022, Fig. 9. Accuracies from Fig. 9 and Table 13.</a:t>
            </a:r>
            <a:endParaRPr lang="en-US" sz="1125" dirty="0"/>
          </a:p>
        </p:txBody>
      </p:sp>
      <p:sp>
        <p:nvSpPr>
          <p:cNvPr id="14" name="Text 12"/>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18</a:t>
            </a:r>
            <a:endParaRPr lang="en-US" sz="1125"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9096685"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With prompts, the same frozen network separates the classes</a:t>
            </a:r>
            <a:endParaRPr lang="en-US" sz="2625" dirty="0"/>
          </a:p>
        </p:txBody>
      </p:sp>
      <p:sp>
        <p:nvSpPr>
          <p:cNvPr id="3" name="Text 1"/>
          <p:cNvSpPr txBox="1"/>
          <p:nvPr/>
        </p:nvSpPr>
        <p:spPr>
          <a:xfrm>
            <a:off x="923925" y="1924973"/>
            <a:ext cx="1333786" cy="251460"/>
          </a:xfrm>
          <a:prstGeom prst="rect">
            <a:avLst/>
          </a:prstGeom>
          <a:noFill/>
          <a:ln/>
        </p:spPr>
        <p:txBody>
          <a:bodyPr wrap="none" lIns="0" tIns="0" rIns="0" bIns="0" rtlCol="0" anchor="t"/>
          <a:lstStyle/>
          <a:p>
            <a:pPr algn="l" indent="0" marL="0">
              <a:lnSpc>
                <a:spcPts val="1980"/>
              </a:lnSpc>
              <a:buNone/>
            </a:pPr>
            <a:r>
              <a:rPr lang="en-US" sz="1650" b="1" dirty="0">
                <a:solidFill>
                  <a:srgbClr val="2D5D92"/>
                </a:solidFill>
                <a:latin typeface="Source Serif 4" pitchFamily="34" charset="0"/>
                <a:ea typeface="Source Serif 4" pitchFamily="34" charset="-122"/>
                <a:cs typeface="Source Serif 4" pitchFamily="34" charset="-120"/>
              </a:rPr>
              <a:t>Linear probe</a:t>
            </a:r>
            <a:endParaRPr lang="en-US" sz="1650" dirty="0"/>
          </a:p>
        </p:txBody>
      </p:sp>
      <p:sp>
        <p:nvSpPr>
          <p:cNvPr id="4" name="Text 2"/>
          <p:cNvSpPr txBox="1"/>
          <p:nvPr/>
        </p:nvSpPr>
        <p:spPr>
          <a:xfrm>
            <a:off x="3376612" y="1892588"/>
            <a:ext cx="709243" cy="297180"/>
          </a:xfrm>
          <a:prstGeom prst="rect">
            <a:avLst/>
          </a:prstGeom>
          <a:noFill/>
          <a:ln/>
        </p:spPr>
        <p:txBody>
          <a:bodyPr wrap="none" lIns="0" tIns="0" rIns="0" bIns="0" rtlCol="0" anchor="t"/>
          <a:lstStyle/>
          <a:p>
            <a:pPr algn="l" indent="0" marL="0">
              <a:lnSpc>
                <a:spcPts val="2340"/>
              </a:lnSpc>
              <a:buNone/>
            </a:pPr>
            <a:r>
              <a:rPr lang="en-US" sz="1950" b="1" dirty="0">
                <a:solidFill>
                  <a:srgbClr val="1B1E22"/>
                </a:solidFill>
                <a:latin typeface="Source Serif 4" pitchFamily="34" charset="0"/>
                <a:ea typeface="Source Serif 4" pitchFamily="34" charset="-122"/>
                <a:cs typeface="Source Serif 4" pitchFamily="34" charset="-120"/>
              </a:rPr>
              <a:t>34.3</a:t>
            </a:r>
            <a:pPr algn="l" indent="0" marL="0">
              <a:lnSpc>
                <a:spcPts val="2340"/>
              </a:lnSpc>
              <a:buNone/>
            </a:pPr>
            <a:r>
              <a:rPr lang="en-US" sz="1425" b="1" dirty="0">
                <a:solidFill>
                  <a:srgbClr val="1B1E22"/>
                </a:solidFill>
                <a:latin typeface="Source Serif 4" pitchFamily="34" charset="0"/>
                <a:ea typeface="Source Serif 4" pitchFamily="34" charset="-122"/>
                <a:cs typeface="Source Serif 4" pitchFamily="34" charset="-120"/>
              </a:rPr>
              <a:t>%</a:t>
            </a:r>
            <a:endParaRPr lang="en-US" sz="1950" dirty="0"/>
          </a:p>
        </p:txBody>
      </p:sp>
      <p:sp>
        <p:nvSpPr>
          <p:cNvPr id="5" name="Text 3"/>
          <p:cNvSpPr txBox="1"/>
          <p:nvPr/>
        </p:nvSpPr>
        <p:spPr>
          <a:xfrm>
            <a:off x="923925" y="2239298"/>
            <a:ext cx="2009251" cy="194310"/>
          </a:xfrm>
          <a:prstGeom prst="rect">
            <a:avLst/>
          </a:prstGeom>
          <a:noFill/>
          <a:ln/>
        </p:spPr>
        <p:txBody>
          <a:bodyPr wrap="none" lIns="0" tIns="0" rIns="0" bIns="0" rtlCol="0" anchor="t"/>
          <a:lstStyle/>
          <a:p>
            <a:pPr algn="l" indent="0" marL="0">
              <a:lnSpc>
                <a:spcPts val="1530"/>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frozen network, no prompts</a:t>
            </a:r>
            <a:endParaRPr lang="en-US" sz="1275" dirty="0"/>
          </a:p>
        </p:txBody>
      </p:sp>
      <p:sp>
        <p:nvSpPr>
          <p:cNvPr id="6" name="Text 4"/>
          <p:cNvSpPr txBox="1"/>
          <p:nvPr/>
        </p:nvSpPr>
        <p:spPr>
          <a:xfrm>
            <a:off x="4556075" y="1924973"/>
            <a:ext cx="1004566" cy="251460"/>
          </a:xfrm>
          <a:prstGeom prst="rect">
            <a:avLst/>
          </a:prstGeom>
          <a:noFill/>
          <a:ln/>
        </p:spPr>
        <p:txBody>
          <a:bodyPr wrap="none" lIns="0" tIns="0" rIns="0" bIns="0" rtlCol="0" anchor="t"/>
          <a:lstStyle/>
          <a:p>
            <a:pPr algn="l" indent="0" marL="0">
              <a:lnSpc>
                <a:spcPts val="1980"/>
              </a:lnSpc>
              <a:buNone/>
            </a:pPr>
            <a:r>
              <a:rPr lang="en-US" sz="1650" b="1" dirty="0">
                <a:solidFill>
                  <a:srgbClr val="C4432C"/>
                </a:solidFill>
                <a:latin typeface="Source Serif 4" pitchFamily="34" charset="0"/>
                <a:ea typeface="Source Serif 4" pitchFamily="34" charset="-122"/>
                <a:cs typeface="Source Serif 4" pitchFamily="34" charset="-120"/>
              </a:rPr>
              <a:t>VPT-deep</a:t>
            </a:r>
            <a:endParaRPr lang="en-US" sz="1650" dirty="0"/>
          </a:p>
        </p:txBody>
      </p:sp>
      <p:sp>
        <p:nvSpPr>
          <p:cNvPr id="7" name="Text 5"/>
          <p:cNvSpPr txBox="1"/>
          <p:nvPr/>
        </p:nvSpPr>
        <p:spPr>
          <a:xfrm>
            <a:off x="7008763" y="1892588"/>
            <a:ext cx="709243" cy="297180"/>
          </a:xfrm>
          <a:prstGeom prst="rect">
            <a:avLst/>
          </a:prstGeom>
          <a:noFill/>
          <a:ln/>
        </p:spPr>
        <p:txBody>
          <a:bodyPr wrap="none" lIns="0" tIns="0" rIns="0" bIns="0" rtlCol="0" anchor="t"/>
          <a:lstStyle/>
          <a:p>
            <a:pPr algn="l" indent="0" marL="0">
              <a:lnSpc>
                <a:spcPts val="2340"/>
              </a:lnSpc>
              <a:buNone/>
            </a:pPr>
            <a:r>
              <a:rPr lang="en-US" sz="1950" b="1" dirty="0">
                <a:solidFill>
                  <a:srgbClr val="C4432C"/>
                </a:solidFill>
                <a:latin typeface="Source Serif 4" pitchFamily="34" charset="0"/>
                <a:ea typeface="Source Serif 4" pitchFamily="34" charset="-122"/>
                <a:cs typeface="Source Serif 4" pitchFamily="34" charset="-120"/>
              </a:rPr>
              <a:t>68.5</a:t>
            </a:r>
            <a:pPr algn="l" indent="0" marL="0">
              <a:lnSpc>
                <a:spcPts val="2340"/>
              </a:lnSpc>
              <a:buNone/>
            </a:pPr>
            <a:r>
              <a:rPr lang="en-US" sz="1425" b="1" dirty="0">
                <a:solidFill>
                  <a:srgbClr val="C4432C"/>
                </a:solidFill>
                <a:latin typeface="Source Serif 4" pitchFamily="34" charset="0"/>
                <a:ea typeface="Source Serif 4" pitchFamily="34" charset="-122"/>
                <a:cs typeface="Source Serif 4" pitchFamily="34" charset="-120"/>
              </a:rPr>
              <a:t>%</a:t>
            </a:r>
            <a:endParaRPr lang="en-US" sz="1950" dirty="0"/>
          </a:p>
        </p:txBody>
      </p:sp>
      <p:sp>
        <p:nvSpPr>
          <p:cNvPr id="8" name="Text 6"/>
          <p:cNvSpPr txBox="1"/>
          <p:nvPr/>
        </p:nvSpPr>
        <p:spPr>
          <a:xfrm>
            <a:off x="4556075" y="2239298"/>
            <a:ext cx="2549283" cy="194310"/>
          </a:xfrm>
          <a:prstGeom prst="rect">
            <a:avLst/>
          </a:prstGeom>
          <a:noFill/>
          <a:ln/>
        </p:spPr>
        <p:txBody>
          <a:bodyPr wrap="none" lIns="0" tIns="0" rIns="0" bIns="0" rtlCol="0" anchor="t"/>
          <a:lstStyle/>
          <a:p>
            <a:pPr algn="l" indent="0" marL="0">
              <a:lnSpc>
                <a:spcPts val="1530"/>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same frozen network, with prompts</a:t>
            </a:r>
            <a:endParaRPr lang="en-US" sz="1275" dirty="0"/>
          </a:p>
        </p:txBody>
      </p:sp>
      <p:sp>
        <p:nvSpPr>
          <p:cNvPr id="9" name="Text 7"/>
          <p:cNvSpPr txBox="1"/>
          <p:nvPr/>
        </p:nvSpPr>
        <p:spPr>
          <a:xfrm>
            <a:off x="8188226" y="1924973"/>
            <a:ext cx="1587937" cy="251460"/>
          </a:xfrm>
          <a:prstGeom prst="rect">
            <a:avLst/>
          </a:prstGeom>
          <a:noFill/>
          <a:ln/>
        </p:spPr>
        <p:txBody>
          <a:bodyPr wrap="none" lIns="0" tIns="0" rIns="0" bIns="0" rtlCol="0" anchor="t"/>
          <a:lstStyle/>
          <a:p>
            <a:pPr algn="l" indent="0" marL="0">
              <a:lnSpc>
                <a:spcPts val="1980"/>
              </a:lnSpc>
              <a:buNone/>
            </a:pPr>
            <a:r>
              <a:rPr lang="en-US" sz="1650" b="1" dirty="0">
                <a:solidFill>
                  <a:srgbClr val="474D54"/>
                </a:solidFill>
                <a:latin typeface="Source Serif 4" pitchFamily="34" charset="0"/>
                <a:ea typeface="Source Serif 4" pitchFamily="34" charset="-122"/>
                <a:cs typeface="Source Serif 4" pitchFamily="34" charset="-120"/>
              </a:rPr>
              <a:t>Full fine-tuning</a:t>
            </a:r>
            <a:endParaRPr lang="en-US" sz="1650" dirty="0"/>
          </a:p>
        </p:txBody>
      </p:sp>
      <p:sp>
        <p:nvSpPr>
          <p:cNvPr id="10" name="Text 8"/>
          <p:cNvSpPr txBox="1"/>
          <p:nvPr/>
        </p:nvSpPr>
        <p:spPr>
          <a:xfrm>
            <a:off x="10641062" y="1892588"/>
            <a:ext cx="709243" cy="297180"/>
          </a:xfrm>
          <a:prstGeom prst="rect">
            <a:avLst/>
          </a:prstGeom>
          <a:noFill/>
          <a:ln/>
        </p:spPr>
        <p:txBody>
          <a:bodyPr wrap="none" lIns="0" tIns="0" rIns="0" bIns="0" rtlCol="0" anchor="t"/>
          <a:lstStyle/>
          <a:p>
            <a:pPr algn="l" indent="0" marL="0">
              <a:lnSpc>
                <a:spcPts val="2340"/>
              </a:lnSpc>
              <a:buNone/>
            </a:pPr>
            <a:r>
              <a:rPr lang="en-US" sz="1950" b="1" dirty="0">
                <a:solidFill>
                  <a:srgbClr val="474D54"/>
                </a:solidFill>
                <a:latin typeface="Source Serif 4" pitchFamily="34" charset="0"/>
                <a:ea typeface="Source Serif 4" pitchFamily="34" charset="-122"/>
                <a:cs typeface="Source Serif 4" pitchFamily="34" charset="-120"/>
              </a:rPr>
              <a:t>56.3</a:t>
            </a:r>
            <a:pPr algn="l" indent="0" marL="0">
              <a:lnSpc>
                <a:spcPts val="2340"/>
              </a:lnSpc>
              <a:buNone/>
            </a:pPr>
            <a:r>
              <a:rPr lang="en-US" sz="1425" b="1" dirty="0">
                <a:solidFill>
                  <a:srgbClr val="474D54"/>
                </a:solidFill>
                <a:latin typeface="Source Serif 4" pitchFamily="34" charset="0"/>
                <a:ea typeface="Source Serif 4" pitchFamily="34" charset="-122"/>
                <a:cs typeface="Source Serif 4" pitchFamily="34" charset="-120"/>
              </a:rPr>
              <a:t>%</a:t>
            </a:r>
            <a:endParaRPr lang="en-US" sz="1950" dirty="0"/>
          </a:p>
        </p:txBody>
      </p:sp>
      <p:sp>
        <p:nvSpPr>
          <p:cNvPr id="11" name="Text 9"/>
          <p:cNvSpPr txBox="1"/>
          <p:nvPr/>
        </p:nvSpPr>
        <p:spPr>
          <a:xfrm>
            <a:off x="8188226" y="2239298"/>
            <a:ext cx="1636383" cy="194310"/>
          </a:xfrm>
          <a:prstGeom prst="rect">
            <a:avLst/>
          </a:prstGeom>
          <a:noFill/>
          <a:ln/>
        </p:spPr>
        <p:txBody>
          <a:bodyPr wrap="none" lIns="0" tIns="0" rIns="0" bIns="0" rtlCol="0" anchor="t"/>
          <a:lstStyle/>
          <a:p>
            <a:pPr algn="l" indent="0" marL="0">
              <a:lnSpc>
                <a:spcPts val="1530"/>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every weight retrained</a:t>
            </a:r>
            <a:endParaRPr lang="en-US" sz="1275" dirty="0"/>
          </a:p>
        </p:txBody>
      </p:sp>
      <p:sp>
        <p:nvSpPr>
          <p:cNvPr id="12" name="Text 10"/>
          <p:cNvSpPr txBox="1"/>
          <p:nvPr/>
        </p:nvSpPr>
        <p:spPr>
          <a:xfrm>
            <a:off x="762000" y="5597783"/>
            <a:ext cx="10785193" cy="524828"/>
          </a:xfrm>
          <a:prstGeom prst="rect">
            <a:avLst/>
          </a:prstGeom>
          <a:noFill/>
          <a:ln/>
        </p:spPr>
        <p:txBody>
          <a:bodyPr wrap="none" lIns="0" tIns="0" rIns="0" bIns="0" rtlCol="0" anchor="t"/>
          <a:lstStyle/>
          <a:p>
            <a:pPr algn="l" indent="0" marL="0">
              <a:lnSpc>
                <a:spcPts val="2066"/>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Each dot is one test image, coloured by its true class; the number is test accuracy. With the frozen features alone, the classes overlap. With</a:t>
            </a:r>
            <a:br/>
            <a:pPr algn="l" indent="0" marL="0">
              <a:lnSpc>
                <a:spcPts val="2066"/>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prompts, the same frozen network produces clearly separated groups, so a simple linear head can tell them apart.</a:t>
            </a:r>
            <a:endParaRPr lang="en-US" sz="1425" dirty="0"/>
          </a:p>
        </p:txBody>
      </p:sp>
      <p:sp>
        <p:nvSpPr>
          <p:cNvPr id="13" name="Text 11"/>
          <p:cNvSpPr txBox="1"/>
          <p:nvPr/>
        </p:nvSpPr>
        <p:spPr>
          <a:xfrm>
            <a:off x="762000" y="6296025"/>
            <a:ext cx="662312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t-SNE maps of the final [CLS] vector, test set, from Jia et al. 2022, Fig. 9. Accuracies from Fig. 9 and Table 13.</a:t>
            </a:r>
            <a:endParaRPr lang="en-US" sz="1125" dirty="0"/>
          </a:p>
        </p:txBody>
      </p:sp>
      <p:sp>
        <p:nvSpPr>
          <p:cNvPr id="14" name="Text 12"/>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18</a:t>
            </a:r>
            <a:endParaRPr lang="en-US" sz="1125"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299043"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Where VPT falls short</a:t>
            </a:r>
            <a:endParaRPr lang="en-US" sz="2625" dirty="0"/>
          </a:p>
        </p:txBody>
      </p:sp>
      <p:sp>
        <p:nvSpPr>
          <p:cNvPr id="3" name="Text 1"/>
          <p:cNvSpPr txBox="1"/>
          <p:nvPr/>
        </p:nvSpPr>
        <p:spPr>
          <a:xfrm>
            <a:off x="2190750" y="1663988"/>
            <a:ext cx="1869019"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Mean VTAB-1k accuracy (%)</a:t>
            </a:r>
            <a:endParaRPr lang="en-US" sz="1200" dirty="0"/>
          </a:p>
        </p:txBody>
      </p:sp>
      <p:sp>
        <p:nvSpPr>
          <p:cNvPr id="4" name="Text 2"/>
          <p:cNvSpPr txBox="1"/>
          <p:nvPr/>
        </p:nvSpPr>
        <p:spPr>
          <a:xfrm>
            <a:off x="762000" y="2058323"/>
            <a:ext cx="3005268"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Supervised on ImageNet-21k, with labels</a:t>
            </a:r>
            <a:endParaRPr lang="en-US" sz="1275" dirty="0"/>
          </a:p>
        </p:txBody>
      </p:sp>
      <p:sp>
        <p:nvSpPr>
          <p:cNvPr id="5" name="Text 3"/>
          <p:cNvSpPr txBox="1"/>
          <p:nvPr/>
        </p:nvSpPr>
        <p:spPr>
          <a:xfrm>
            <a:off x="762000" y="2317403"/>
            <a:ext cx="1195102"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13" dirty="0"/>
          </a:p>
        </p:txBody>
      </p:sp>
      <p:sp>
        <p:nvSpPr>
          <p:cNvPr id="6" name="Text 4"/>
          <p:cNvSpPr txBox="1"/>
          <p:nvPr/>
        </p:nvSpPr>
        <p:spPr>
          <a:xfrm>
            <a:off x="5945386" y="2317403"/>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69.0</a:t>
            </a:r>
            <a:endParaRPr lang="en-US" sz="1313" dirty="0"/>
          </a:p>
        </p:txBody>
      </p:sp>
      <p:sp>
        <p:nvSpPr>
          <p:cNvPr id="7" name="Text 5"/>
          <p:cNvSpPr txBox="1"/>
          <p:nvPr/>
        </p:nvSpPr>
        <p:spPr>
          <a:xfrm>
            <a:off x="762000" y="2574578"/>
            <a:ext cx="757845"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13" dirty="0"/>
          </a:p>
        </p:txBody>
      </p:sp>
      <p:sp>
        <p:nvSpPr>
          <p:cNvPr id="8" name="Text 6"/>
          <p:cNvSpPr txBox="1"/>
          <p:nvPr/>
        </p:nvSpPr>
        <p:spPr>
          <a:xfrm>
            <a:off x="6105525" y="2574578"/>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72.0</a:t>
            </a:r>
            <a:endParaRPr lang="en-US" sz="1313" dirty="0"/>
          </a:p>
        </p:txBody>
      </p:sp>
      <p:sp>
        <p:nvSpPr>
          <p:cNvPr id="9" name="Text 7"/>
          <p:cNvSpPr txBox="1"/>
          <p:nvPr/>
        </p:nvSpPr>
        <p:spPr>
          <a:xfrm>
            <a:off x="762000" y="2831753"/>
            <a:ext cx="694849"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Partial-1</a:t>
            </a:r>
            <a:endParaRPr lang="en-US" sz="1313" dirty="0"/>
          </a:p>
        </p:txBody>
      </p:sp>
      <p:sp>
        <p:nvSpPr>
          <p:cNvPr id="10" name="Text 8"/>
          <p:cNvSpPr txBox="1"/>
          <p:nvPr/>
        </p:nvSpPr>
        <p:spPr>
          <a:xfrm>
            <a:off x="5505450" y="2831753"/>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60.7</a:t>
            </a:r>
            <a:endParaRPr lang="en-US" sz="1313" dirty="0"/>
          </a:p>
        </p:txBody>
      </p:sp>
      <p:sp>
        <p:nvSpPr>
          <p:cNvPr id="11" name="Text 9"/>
          <p:cNvSpPr txBox="1"/>
          <p:nvPr/>
        </p:nvSpPr>
        <p:spPr>
          <a:xfrm>
            <a:off x="762000" y="3088928"/>
            <a:ext cx="1002709"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13" dirty="0"/>
          </a:p>
        </p:txBody>
      </p:sp>
      <p:sp>
        <p:nvSpPr>
          <p:cNvPr id="12" name="Text 10"/>
          <p:cNvSpPr txBox="1"/>
          <p:nvPr/>
        </p:nvSpPr>
        <p:spPr>
          <a:xfrm>
            <a:off x="5341590" y="3088928"/>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57.6</a:t>
            </a:r>
            <a:endParaRPr lang="en-US" sz="1313" dirty="0"/>
          </a:p>
        </p:txBody>
      </p:sp>
      <p:sp>
        <p:nvSpPr>
          <p:cNvPr id="13" name="Text 11"/>
          <p:cNvSpPr txBox="1"/>
          <p:nvPr/>
        </p:nvSpPr>
        <p:spPr>
          <a:xfrm>
            <a:off x="762000" y="3429923"/>
            <a:ext cx="1784354"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MoCo v3, without labels</a:t>
            </a:r>
            <a:endParaRPr lang="en-US" sz="1275" dirty="0"/>
          </a:p>
        </p:txBody>
      </p:sp>
      <p:sp>
        <p:nvSpPr>
          <p:cNvPr id="14" name="Text 12"/>
          <p:cNvSpPr txBox="1"/>
          <p:nvPr/>
        </p:nvSpPr>
        <p:spPr>
          <a:xfrm>
            <a:off x="762000" y="3689003"/>
            <a:ext cx="1195102"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13" dirty="0"/>
          </a:p>
        </p:txBody>
      </p:sp>
      <p:sp>
        <p:nvSpPr>
          <p:cNvPr id="15" name="Text 13"/>
          <p:cNvSpPr txBox="1"/>
          <p:nvPr/>
        </p:nvSpPr>
        <p:spPr>
          <a:xfrm>
            <a:off x="5976938" y="3689003"/>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69.6</a:t>
            </a:r>
            <a:endParaRPr lang="en-US" sz="1313" dirty="0"/>
          </a:p>
        </p:txBody>
      </p:sp>
      <p:sp>
        <p:nvSpPr>
          <p:cNvPr id="16" name="Text 14"/>
          <p:cNvSpPr txBox="1"/>
          <p:nvPr/>
        </p:nvSpPr>
        <p:spPr>
          <a:xfrm>
            <a:off x="762000" y="3946178"/>
            <a:ext cx="757845"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13" dirty="0"/>
          </a:p>
        </p:txBody>
      </p:sp>
      <p:sp>
        <p:nvSpPr>
          <p:cNvPr id="17" name="Text 15"/>
          <p:cNvSpPr txBox="1"/>
          <p:nvPr/>
        </p:nvSpPr>
        <p:spPr>
          <a:xfrm>
            <a:off x="5746403" y="3946178"/>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65.2</a:t>
            </a:r>
            <a:endParaRPr lang="en-US" sz="1313" dirty="0"/>
          </a:p>
        </p:txBody>
      </p:sp>
      <p:sp>
        <p:nvSpPr>
          <p:cNvPr id="18" name="Text 16"/>
          <p:cNvSpPr txBox="1"/>
          <p:nvPr/>
        </p:nvSpPr>
        <p:spPr>
          <a:xfrm>
            <a:off x="762000" y="4203353"/>
            <a:ext cx="694849"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Partial-1</a:t>
            </a:r>
            <a:endParaRPr lang="en-US" sz="1313" dirty="0"/>
          </a:p>
        </p:txBody>
      </p:sp>
      <p:sp>
        <p:nvSpPr>
          <p:cNvPr id="19" name="Text 17"/>
          <p:cNvSpPr txBox="1"/>
          <p:nvPr/>
        </p:nvSpPr>
        <p:spPr>
          <a:xfrm>
            <a:off x="5908328" y="4203353"/>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68.3</a:t>
            </a:r>
            <a:endParaRPr lang="en-US" sz="1313" dirty="0"/>
          </a:p>
        </p:txBody>
      </p:sp>
      <p:sp>
        <p:nvSpPr>
          <p:cNvPr id="20" name="Text 18"/>
          <p:cNvSpPr txBox="1"/>
          <p:nvPr/>
        </p:nvSpPr>
        <p:spPr>
          <a:xfrm>
            <a:off x="762000" y="4460528"/>
            <a:ext cx="1002709"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13" dirty="0"/>
          </a:p>
        </p:txBody>
      </p:sp>
      <p:sp>
        <p:nvSpPr>
          <p:cNvPr id="21" name="Text 19"/>
          <p:cNvSpPr txBox="1"/>
          <p:nvPr/>
        </p:nvSpPr>
        <p:spPr>
          <a:xfrm>
            <a:off x="5447258" y="4460528"/>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59.6</a:t>
            </a:r>
            <a:endParaRPr lang="en-US" sz="1313" dirty="0"/>
          </a:p>
        </p:txBody>
      </p:sp>
      <p:sp>
        <p:nvSpPr>
          <p:cNvPr id="22" name="Text 20"/>
          <p:cNvSpPr txBox="1"/>
          <p:nvPr/>
        </p:nvSpPr>
        <p:spPr>
          <a:xfrm>
            <a:off x="762000" y="4801523"/>
            <a:ext cx="1483614"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MAE, without labels</a:t>
            </a:r>
            <a:endParaRPr lang="en-US" sz="1275" dirty="0"/>
          </a:p>
        </p:txBody>
      </p:sp>
      <p:sp>
        <p:nvSpPr>
          <p:cNvPr id="23" name="Text 21"/>
          <p:cNvSpPr txBox="1"/>
          <p:nvPr/>
        </p:nvSpPr>
        <p:spPr>
          <a:xfrm>
            <a:off x="762000" y="5060603"/>
            <a:ext cx="1195102"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13" dirty="0"/>
          </a:p>
        </p:txBody>
      </p:sp>
      <p:sp>
        <p:nvSpPr>
          <p:cNvPr id="24" name="Text 22"/>
          <p:cNvSpPr txBox="1"/>
          <p:nvPr/>
        </p:nvSpPr>
        <p:spPr>
          <a:xfrm>
            <a:off x="5694908" y="5060603"/>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64.3</a:t>
            </a:r>
            <a:endParaRPr lang="en-US" sz="1313" dirty="0"/>
          </a:p>
        </p:txBody>
      </p:sp>
      <p:sp>
        <p:nvSpPr>
          <p:cNvPr id="25" name="Text 23"/>
          <p:cNvSpPr txBox="1"/>
          <p:nvPr/>
        </p:nvSpPr>
        <p:spPr>
          <a:xfrm>
            <a:off x="762000" y="5317778"/>
            <a:ext cx="757845"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13" dirty="0"/>
          </a:p>
        </p:txBody>
      </p:sp>
      <p:sp>
        <p:nvSpPr>
          <p:cNvPr id="26" name="Text 24"/>
          <p:cNvSpPr txBox="1"/>
          <p:nvPr/>
        </p:nvSpPr>
        <p:spPr>
          <a:xfrm>
            <a:off x="4457700" y="5317778"/>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41.1</a:t>
            </a:r>
            <a:endParaRPr lang="en-US" sz="1313" dirty="0"/>
          </a:p>
        </p:txBody>
      </p:sp>
      <p:sp>
        <p:nvSpPr>
          <p:cNvPr id="27" name="Text 25"/>
          <p:cNvSpPr txBox="1"/>
          <p:nvPr/>
        </p:nvSpPr>
        <p:spPr>
          <a:xfrm>
            <a:off x="762000" y="5574953"/>
            <a:ext cx="694849"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Partial-1</a:t>
            </a:r>
            <a:endParaRPr lang="en-US" sz="1313" dirty="0"/>
          </a:p>
        </p:txBody>
      </p:sp>
      <p:sp>
        <p:nvSpPr>
          <p:cNvPr id="28" name="Text 26"/>
          <p:cNvSpPr txBox="1"/>
          <p:nvPr/>
        </p:nvSpPr>
        <p:spPr>
          <a:xfrm>
            <a:off x="5544443" y="5574953"/>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61.5</a:t>
            </a:r>
            <a:endParaRPr lang="en-US" sz="1313" dirty="0"/>
          </a:p>
        </p:txBody>
      </p:sp>
      <p:sp>
        <p:nvSpPr>
          <p:cNvPr id="29" name="Text 27"/>
          <p:cNvSpPr txBox="1"/>
          <p:nvPr/>
        </p:nvSpPr>
        <p:spPr>
          <a:xfrm>
            <a:off x="762000" y="5832128"/>
            <a:ext cx="1002709"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13" dirty="0"/>
          </a:p>
        </p:txBody>
      </p:sp>
      <p:sp>
        <p:nvSpPr>
          <p:cNvPr id="30" name="Text 28"/>
          <p:cNvSpPr txBox="1"/>
          <p:nvPr/>
        </p:nvSpPr>
        <p:spPr>
          <a:xfrm>
            <a:off x="3978473" y="5832128"/>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32.1</a:t>
            </a:r>
            <a:endParaRPr lang="en-US" sz="1313" dirty="0"/>
          </a:p>
        </p:txBody>
      </p:sp>
      <p:sp>
        <p:nvSpPr>
          <p:cNvPr id="31" name="Text 29"/>
          <p:cNvSpPr txBox="1"/>
          <p:nvPr/>
        </p:nvSpPr>
        <p:spPr>
          <a:xfrm>
            <a:off x="8286750" y="2024509"/>
            <a:ext cx="3319474" cy="1085850"/>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Everything so far used a ViT pretrained</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with labels. The paper also tries the same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ViT-B pretrained without labels, and there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VPT loses its lead.</a:t>
            </a:r>
            <a:endParaRPr lang="en-US" sz="1425" dirty="0"/>
          </a:p>
        </p:txBody>
      </p:sp>
      <p:sp>
        <p:nvSpPr>
          <p:cNvPr id="32" name="Text 30"/>
          <p:cNvSpPr txBox="1"/>
          <p:nvPr/>
        </p:nvSpPr>
        <p:spPr>
          <a:xfrm>
            <a:off x="8286750" y="3243709"/>
            <a:ext cx="3240846" cy="1628775"/>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With MoCo v3 it ends four points behind</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full fine-tuning. With MAE it drops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towards the linear probe, while Partial-1,</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which retrains only the last block, stays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close to full fine-tuning. The authors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leave the reason open.</a:t>
            </a:r>
            <a:endParaRPr lang="en-US" sz="1425" dirty="0"/>
          </a:p>
        </p:txBody>
      </p:sp>
      <p:sp>
        <p:nvSpPr>
          <p:cNvPr id="33" name="Text 31"/>
          <p:cNvSpPr txBox="1"/>
          <p:nvPr/>
        </p:nvSpPr>
        <p:spPr>
          <a:xfrm>
            <a:off x="762000" y="6296025"/>
            <a:ext cx="7218878"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Table 1 (with labels) and Table 4 (MoCo v3, MAE): ViT-B/16, mean of the three VTAB-1k group averages.</a:t>
            </a:r>
            <a:endParaRPr lang="en-US" sz="1125" dirty="0"/>
          </a:p>
        </p:txBody>
      </p:sp>
      <p:sp>
        <p:nvSpPr>
          <p:cNvPr id="34" name="Text 32"/>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19</a:t>
            </a:r>
            <a:endParaRPr lang="en-US" sz="1125"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299043"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Where VPT falls short</a:t>
            </a:r>
            <a:endParaRPr lang="en-US" sz="2625" dirty="0"/>
          </a:p>
        </p:txBody>
      </p:sp>
      <p:sp>
        <p:nvSpPr>
          <p:cNvPr id="3" name="Text 1"/>
          <p:cNvSpPr txBox="1"/>
          <p:nvPr/>
        </p:nvSpPr>
        <p:spPr>
          <a:xfrm>
            <a:off x="2190750" y="1663988"/>
            <a:ext cx="1291221"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Mean accuracy (%)</a:t>
            </a:r>
            <a:endParaRPr lang="en-US" sz="1200" dirty="0"/>
          </a:p>
        </p:txBody>
      </p:sp>
      <p:sp>
        <p:nvSpPr>
          <p:cNvPr id="4" name="Text 2"/>
          <p:cNvSpPr txBox="1"/>
          <p:nvPr/>
        </p:nvSpPr>
        <p:spPr>
          <a:xfrm>
            <a:off x="762000" y="2058323"/>
            <a:ext cx="1174825"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Natural, 7 tasks</a:t>
            </a:r>
            <a:endParaRPr lang="en-US" sz="1275" dirty="0"/>
          </a:p>
        </p:txBody>
      </p:sp>
      <p:sp>
        <p:nvSpPr>
          <p:cNvPr id="5" name="Text 3"/>
          <p:cNvSpPr txBox="1"/>
          <p:nvPr/>
        </p:nvSpPr>
        <p:spPr>
          <a:xfrm>
            <a:off x="762000" y="2317403"/>
            <a:ext cx="1195102"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13" dirty="0"/>
          </a:p>
        </p:txBody>
      </p:sp>
      <p:sp>
        <p:nvSpPr>
          <p:cNvPr id="6" name="Text 4"/>
          <p:cNvSpPr txBox="1"/>
          <p:nvPr/>
        </p:nvSpPr>
        <p:spPr>
          <a:xfrm>
            <a:off x="6486525" y="2317403"/>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79.1</a:t>
            </a:r>
            <a:endParaRPr lang="en-US" sz="1313" dirty="0"/>
          </a:p>
        </p:txBody>
      </p:sp>
      <p:sp>
        <p:nvSpPr>
          <p:cNvPr id="7" name="Text 5"/>
          <p:cNvSpPr txBox="1"/>
          <p:nvPr/>
        </p:nvSpPr>
        <p:spPr>
          <a:xfrm>
            <a:off x="762000" y="2574578"/>
            <a:ext cx="757845"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13" dirty="0"/>
          </a:p>
        </p:txBody>
      </p:sp>
      <p:sp>
        <p:nvSpPr>
          <p:cNvPr id="8" name="Text 6"/>
          <p:cNvSpPr txBox="1"/>
          <p:nvPr/>
        </p:nvSpPr>
        <p:spPr>
          <a:xfrm>
            <a:off x="6362700" y="2574578"/>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76.8</a:t>
            </a:r>
            <a:endParaRPr lang="en-US" sz="1313" dirty="0"/>
          </a:p>
        </p:txBody>
      </p:sp>
      <p:sp>
        <p:nvSpPr>
          <p:cNvPr id="9" name="Text 7"/>
          <p:cNvSpPr txBox="1"/>
          <p:nvPr/>
        </p:nvSpPr>
        <p:spPr>
          <a:xfrm>
            <a:off x="762000" y="2831753"/>
            <a:ext cx="370272"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Bias</a:t>
            </a:r>
            <a:endParaRPr lang="en-US" sz="1313" dirty="0"/>
          </a:p>
        </p:txBody>
      </p:sp>
      <p:sp>
        <p:nvSpPr>
          <p:cNvPr id="10" name="Text 8"/>
          <p:cNvSpPr txBox="1"/>
          <p:nvPr/>
        </p:nvSpPr>
        <p:spPr>
          <a:xfrm>
            <a:off x="6224587" y="2831753"/>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74.2</a:t>
            </a:r>
            <a:endParaRPr lang="en-US" sz="1313" dirty="0"/>
          </a:p>
        </p:txBody>
      </p:sp>
      <p:sp>
        <p:nvSpPr>
          <p:cNvPr id="11" name="Text 9"/>
          <p:cNvSpPr txBox="1"/>
          <p:nvPr/>
        </p:nvSpPr>
        <p:spPr>
          <a:xfrm>
            <a:off x="762000" y="3088928"/>
            <a:ext cx="1002709"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13" dirty="0"/>
          </a:p>
        </p:txBody>
      </p:sp>
      <p:sp>
        <p:nvSpPr>
          <p:cNvPr id="12" name="Text 10"/>
          <p:cNvSpPr txBox="1"/>
          <p:nvPr/>
        </p:nvSpPr>
        <p:spPr>
          <a:xfrm>
            <a:off x="6188273" y="3088928"/>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73.5</a:t>
            </a:r>
            <a:endParaRPr lang="en-US" sz="1313" dirty="0"/>
          </a:p>
        </p:txBody>
      </p:sp>
      <p:sp>
        <p:nvSpPr>
          <p:cNvPr id="13" name="Text 11"/>
          <p:cNvSpPr txBox="1"/>
          <p:nvPr/>
        </p:nvSpPr>
        <p:spPr>
          <a:xfrm>
            <a:off x="762000" y="3429923"/>
            <a:ext cx="1458539"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Specialized, 4 tasks</a:t>
            </a:r>
            <a:endParaRPr lang="en-US" sz="1275" dirty="0"/>
          </a:p>
        </p:txBody>
      </p:sp>
      <p:sp>
        <p:nvSpPr>
          <p:cNvPr id="14" name="Text 12"/>
          <p:cNvSpPr txBox="1"/>
          <p:nvPr/>
        </p:nvSpPr>
        <p:spPr>
          <a:xfrm>
            <a:off x="762000" y="3689003"/>
            <a:ext cx="1195102"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13" dirty="0"/>
          </a:p>
        </p:txBody>
      </p:sp>
      <p:sp>
        <p:nvSpPr>
          <p:cNvPr id="15" name="Text 13"/>
          <p:cNvSpPr txBox="1"/>
          <p:nvPr/>
        </p:nvSpPr>
        <p:spPr>
          <a:xfrm>
            <a:off x="6865590" y="3689003"/>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86.2</a:t>
            </a:r>
            <a:endParaRPr lang="en-US" sz="1313" dirty="0"/>
          </a:p>
        </p:txBody>
      </p:sp>
      <p:sp>
        <p:nvSpPr>
          <p:cNvPr id="16" name="Text 14"/>
          <p:cNvSpPr txBox="1"/>
          <p:nvPr/>
        </p:nvSpPr>
        <p:spPr>
          <a:xfrm>
            <a:off x="762000" y="3946178"/>
            <a:ext cx="757845"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13" dirty="0"/>
          </a:p>
        </p:txBody>
      </p:sp>
      <p:sp>
        <p:nvSpPr>
          <p:cNvPr id="17" name="Text 15"/>
          <p:cNvSpPr txBox="1"/>
          <p:nvPr/>
        </p:nvSpPr>
        <p:spPr>
          <a:xfrm>
            <a:off x="6775996" y="3946178"/>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84.5</a:t>
            </a:r>
            <a:endParaRPr lang="en-US" sz="1313" dirty="0"/>
          </a:p>
        </p:txBody>
      </p:sp>
      <p:sp>
        <p:nvSpPr>
          <p:cNvPr id="18" name="Text 16"/>
          <p:cNvSpPr txBox="1"/>
          <p:nvPr/>
        </p:nvSpPr>
        <p:spPr>
          <a:xfrm>
            <a:off x="762000" y="4203353"/>
            <a:ext cx="370272"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Bias</a:t>
            </a:r>
            <a:endParaRPr lang="en-US" sz="1313" dirty="0"/>
          </a:p>
        </p:txBody>
      </p:sp>
      <p:sp>
        <p:nvSpPr>
          <p:cNvPr id="19" name="Text 17"/>
          <p:cNvSpPr txBox="1"/>
          <p:nvPr/>
        </p:nvSpPr>
        <p:spPr>
          <a:xfrm>
            <a:off x="6541740" y="4203353"/>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80.1</a:t>
            </a:r>
            <a:endParaRPr lang="en-US" sz="1313" dirty="0"/>
          </a:p>
        </p:txBody>
      </p:sp>
      <p:sp>
        <p:nvSpPr>
          <p:cNvPr id="20" name="Text 18"/>
          <p:cNvSpPr txBox="1"/>
          <p:nvPr/>
        </p:nvSpPr>
        <p:spPr>
          <a:xfrm>
            <a:off x="762000" y="4460528"/>
            <a:ext cx="1002709"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13" dirty="0"/>
          </a:p>
        </p:txBody>
      </p:sp>
      <p:sp>
        <p:nvSpPr>
          <p:cNvPr id="21" name="Text 19"/>
          <p:cNvSpPr txBox="1"/>
          <p:nvPr/>
        </p:nvSpPr>
        <p:spPr>
          <a:xfrm>
            <a:off x="6575078" y="4460528"/>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80.8</a:t>
            </a:r>
            <a:endParaRPr lang="en-US" sz="1313" dirty="0"/>
          </a:p>
        </p:txBody>
      </p:sp>
      <p:sp>
        <p:nvSpPr>
          <p:cNvPr id="22" name="Text 20"/>
          <p:cNvSpPr txBox="1"/>
          <p:nvPr/>
        </p:nvSpPr>
        <p:spPr>
          <a:xfrm>
            <a:off x="762000" y="4801523"/>
            <a:ext cx="1411176"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Structured, 8 tasks</a:t>
            </a:r>
            <a:endParaRPr lang="en-US" sz="1275" dirty="0"/>
          </a:p>
        </p:txBody>
      </p:sp>
      <p:sp>
        <p:nvSpPr>
          <p:cNvPr id="23" name="Text 21"/>
          <p:cNvSpPr txBox="1"/>
          <p:nvPr/>
        </p:nvSpPr>
        <p:spPr>
          <a:xfrm>
            <a:off x="762000" y="5060603"/>
            <a:ext cx="1195102"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13" dirty="0"/>
          </a:p>
        </p:txBody>
      </p:sp>
      <p:sp>
        <p:nvSpPr>
          <p:cNvPr id="24" name="Text 22"/>
          <p:cNvSpPr txBox="1"/>
          <p:nvPr/>
        </p:nvSpPr>
        <p:spPr>
          <a:xfrm>
            <a:off x="5448300" y="5060603"/>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59.7</a:t>
            </a:r>
            <a:endParaRPr lang="en-US" sz="1313" dirty="0"/>
          </a:p>
        </p:txBody>
      </p:sp>
      <p:sp>
        <p:nvSpPr>
          <p:cNvPr id="25" name="Text 23"/>
          <p:cNvSpPr txBox="1"/>
          <p:nvPr/>
        </p:nvSpPr>
        <p:spPr>
          <a:xfrm>
            <a:off x="762000" y="5317778"/>
            <a:ext cx="757845"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13" dirty="0"/>
          </a:p>
        </p:txBody>
      </p:sp>
      <p:sp>
        <p:nvSpPr>
          <p:cNvPr id="26" name="Text 24"/>
          <p:cNvSpPr txBox="1"/>
          <p:nvPr/>
        </p:nvSpPr>
        <p:spPr>
          <a:xfrm>
            <a:off x="5112990" y="5317778"/>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53.4</a:t>
            </a:r>
            <a:endParaRPr lang="en-US" sz="1313" dirty="0"/>
          </a:p>
        </p:txBody>
      </p:sp>
      <p:sp>
        <p:nvSpPr>
          <p:cNvPr id="27" name="Text 25"/>
          <p:cNvSpPr txBox="1"/>
          <p:nvPr/>
        </p:nvSpPr>
        <p:spPr>
          <a:xfrm>
            <a:off x="762000" y="5574953"/>
            <a:ext cx="370272"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Bias</a:t>
            </a:r>
            <a:endParaRPr lang="en-US" sz="1313" dirty="0"/>
          </a:p>
        </p:txBody>
      </p:sp>
      <p:sp>
        <p:nvSpPr>
          <p:cNvPr id="28" name="Text 26"/>
          <p:cNvSpPr txBox="1"/>
          <p:nvPr/>
        </p:nvSpPr>
        <p:spPr>
          <a:xfrm>
            <a:off x="4530030" y="5574953"/>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42.4</a:t>
            </a:r>
            <a:endParaRPr lang="en-US" sz="1313" dirty="0"/>
          </a:p>
        </p:txBody>
      </p:sp>
      <p:sp>
        <p:nvSpPr>
          <p:cNvPr id="29" name="Text 27"/>
          <p:cNvSpPr txBox="1"/>
          <p:nvPr/>
        </p:nvSpPr>
        <p:spPr>
          <a:xfrm>
            <a:off x="762000" y="5832128"/>
            <a:ext cx="1002709"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13" dirty="0"/>
          </a:p>
        </p:txBody>
      </p:sp>
      <p:sp>
        <p:nvSpPr>
          <p:cNvPr id="30" name="Text 28"/>
          <p:cNvSpPr txBox="1"/>
          <p:nvPr/>
        </p:nvSpPr>
        <p:spPr>
          <a:xfrm>
            <a:off x="4054673" y="5832128"/>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33.5</a:t>
            </a:r>
            <a:endParaRPr lang="en-US" sz="1313" dirty="0"/>
          </a:p>
        </p:txBody>
      </p:sp>
      <p:sp>
        <p:nvSpPr>
          <p:cNvPr id="31" name="Text 29"/>
          <p:cNvSpPr txBox="1"/>
          <p:nvPr/>
        </p:nvSpPr>
        <p:spPr>
          <a:xfrm>
            <a:off x="8286750" y="2024509"/>
            <a:ext cx="3257562"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Swin is a vision Transformer that looks at</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small windows of the image and merges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patches as it goes deeper.</a:t>
            </a:r>
            <a:endParaRPr lang="en-US" sz="1425" dirty="0"/>
          </a:p>
        </p:txBody>
      </p:sp>
      <p:sp>
        <p:nvSpPr>
          <p:cNvPr id="32" name="Text 30"/>
          <p:cNvSpPr txBox="1"/>
          <p:nvPr/>
        </p:nvSpPr>
        <p:spPr>
          <a:xfrm>
            <a:off x="8286750" y="2972246"/>
            <a:ext cx="3194566" cy="1085850"/>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On Swin, VPT still beats the other cheap</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methods. But full fine-tuning is ahead of</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VPT-deep in all three groups, by 6.3</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points on Structured.</a:t>
            </a:r>
            <a:endParaRPr lang="en-US" sz="1425" dirty="0"/>
          </a:p>
        </p:txBody>
      </p:sp>
      <p:sp>
        <p:nvSpPr>
          <p:cNvPr id="33" name="Text 31"/>
          <p:cNvSpPr txBox="1"/>
          <p:nvPr/>
        </p:nvSpPr>
        <p:spPr>
          <a:xfrm>
            <a:off x="762000" y="6296025"/>
            <a:ext cx="6851428"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Table 2: Swin-B pretrained on ImageNet-21k with labels, mean test accuracy per VTAB-1k group.</a:t>
            </a:r>
            <a:endParaRPr lang="en-US" sz="1125" dirty="0"/>
          </a:p>
        </p:txBody>
      </p:sp>
      <p:sp>
        <p:nvSpPr>
          <p:cNvPr id="34" name="Text 32"/>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19</a:t>
            </a:r>
            <a:endParaRPr lang="en-US" sz="1125"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299043"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Where VPT falls short</a:t>
            </a:r>
            <a:endParaRPr lang="en-US" sz="2625" dirty="0"/>
          </a:p>
        </p:txBody>
      </p:sp>
      <p:sp>
        <p:nvSpPr>
          <p:cNvPr id="3" name="Text 1"/>
          <p:cNvSpPr txBox="1"/>
          <p:nvPr/>
        </p:nvSpPr>
        <p:spPr>
          <a:xfrm>
            <a:off x="2667000" y="1663988"/>
            <a:ext cx="1429131"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mIoU on ADE20K (%)</a:t>
            </a:r>
            <a:endParaRPr lang="en-US" sz="1200" dirty="0"/>
          </a:p>
        </p:txBody>
      </p:sp>
      <p:sp>
        <p:nvSpPr>
          <p:cNvPr id="4" name="Text 2"/>
          <p:cNvSpPr txBox="1"/>
          <p:nvPr/>
        </p:nvSpPr>
        <p:spPr>
          <a:xfrm>
            <a:off x="6871692" y="1663988"/>
            <a:ext cx="1092946"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Weights trained</a:t>
            </a:r>
            <a:endParaRPr lang="en-US" sz="1200" dirty="0"/>
          </a:p>
        </p:txBody>
      </p:sp>
      <p:sp>
        <p:nvSpPr>
          <p:cNvPr id="5" name="Text 3"/>
          <p:cNvSpPr txBox="1"/>
          <p:nvPr/>
        </p:nvSpPr>
        <p:spPr>
          <a:xfrm>
            <a:off x="762000" y="2134523"/>
            <a:ext cx="2474833"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ViT-L pretrained on ImageNet-21k</a:t>
            </a:r>
            <a:endParaRPr lang="en-US" sz="1275" dirty="0"/>
          </a:p>
        </p:txBody>
      </p:sp>
      <p:sp>
        <p:nvSpPr>
          <p:cNvPr id="6" name="Text 4"/>
          <p:cNvSpPr txBox="1"/>
          <p:nvPr/>
        </p:nvSpPr>
        <p:spPr>
          <a:xfrm>
            <a:off x="762000" y="2455515"/>
            <a:ext cx="1195102"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13" dirty="0"/>
          </a:p>
        </p:txBody>
      </p:sp>
      <p:sp>
        <p:nvSpPr>
          <p:cNvPr id="7" name="Text 5"/>
          <p:cNvSpPr txBox="1"/>
          <p:nvPr/>
        </p:nvSpPr>
        <p:spPr>
          <a:xfrm>
            <a:off x="5964436" y="2455515"/>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48.3</a:t>
            </a:r>
            <a:endParaRPr lang="en-US" sz="1313" dirty="0"/>
          </a:p>
        </p:txBody>
      </p:sp>
      <p:sp>
        <p:nvSpPr>
          <p:cNvPr id="8" name="Text 6"/>
          <p:cNvSpPr txBox="1"/>
          <p:nvPr/>
        </p:nvSpPr>
        <p:spPr>
          <a:xfrm>
            <a:off x="7340203" y="2455515"/>
            <a:ext cx="605695"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318.3 M</a:t>
            </a:r>
            <a:endParaRPr lang="en-US" sz="1313" dirty="0"/>
          </a:p>
        </p:txBody>
      </p:sp>
      <p:sp>
        <p:nvSpPr>
          <p:cNvPr id="9" name="Text 7"/>
          <p:cNvSpPr txBox="1"/>
          <p:nvPr/>
        </p:nvSpPr>
        <p:spPr>
          <a:xfrm>
            <a:off x="762000" y="2836515"/>
            <a:ext cx="757845"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13" dirty="0"/>
          </a:p>
        </p:txBody>
      </p:sp>
      <p:sp>
        <p:nvSpPr>
          <p:cNvPr id="10" name="Text 8"/>
          <p:cNvSpPr txBox="1"/>
          <p:nvPr/>
        </p:nvSpPr>
        <p:spPr>
          <a:xfrm>
            <a:off x="5551140" y="2836515"/>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42.1</a:t>
            </a:r>
            <a:endParaRPr lang="en-US" sz="1313" dirty="0"/>
          </a:p>
        </p:txBody>
      </p:sp>
      <p:sp>
        <p:nvSpPr>
          <p:cNvPr id="11" name="Text 9"/>
          <p:cNvSpPr txBox="1"/>
          <p:nvPr/>
        </p:nvSpPr>
        <p:spPr>
          <a:xfrm>
            <a:off x="7422952" y="2836515"/>
            <a:ext cx="519636"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13.4 M</a:t>
            </a:r>
            <a:endParaRPr lang="en-US" sz="1313" dirty="0"/>
          </a:p>
        </p:txBody>
      </p:sp>
      <p:sp>
        <p:nvSpPr>
          <p:cNvPr id="12" name="Text 10"/>
          <p:cNvSpPr txBox="1"/>
          <p:nvPr/>
        </p:nvSpPr>
        <p:spPr>
          <a:xfrm>
            <a:off x="762000" y="3217515"/>
            <a:ext cx="813721"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VPT + Bias</a:t>
            </a:r>
            <a:endParaRPr lang="en-US" sz="1313" dirty="0"/>
          </a:p>
        </p:txBody>
      </p:sp>
      <p:sp>
        <p:nvSpPr>
          <p:cNvPr id="13" name="Text 11"/>
          <p:cNvSpPr txBox="1"/>
          <p:nvPr/>
        </p:nvSpPr>
        <p:spPr>
          <a:xfrm>
            <a:off x="5679728" y="3217515"/>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44.0</a:t>
            </a:r>
            <a:endParaRPr lang="en-US" sz="1313" dirty="0"/>
          </a:p>
        </p:txBody>
      </p:sp>
      <p:sp>
        <p:nvSpPr>
          <p:cNvPr id="14" name="Text 12"/>
          <p:cNvSpPr txBox="1"/>
          <p:nvPr/>
        </p:nvSpPr>
        <p:spPr>
          <a:xfrm>
            <a:off x="7422952" y="3217515"/>
            <a:ext cx="519636"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15.8 M</a:t>
            </a:r>
            <a:endParaRPr lang="en-US" sz="1313" dirty="0"/>
          </a:p>
        </p:txBody>
      </p:sp>
      <p:sp>
        <p:nvSpPr>
          <p:cNvPr id="15" name="Text 13"/>
          <p:cNvSpPr txBox="1"/>
          <p:nvPr/>
        </p:nvSpPr>
        <p:spPr>
          <a:xfrm>
            <a:off x="762000" y="3598515"/>
            <a:ext cx="370272"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Bias</a:t>
            </a:r>
            <a:endParaRPr lang="en-US" sz="1313" dirty="0"/>
          </a:p>
        </p:txBody>
      </p:sp>
      <p:sp>
        <p:nvSpPr>
          <p:cNvPr id="16" name="Text 14"/>
          <p:cNvSpPr txBox="1"/>
          <p:nvPr/>
        </p:nvSpPr>
        <p:spPr>
          <a:xfrm>
            <a:off x="5636865" y="3598515"/>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43.4</a:t>
            </a:r>
            <a:endParaRPr lang="en-US" sz="1313" dirty="0"/>
          </a:p>
        </p:txBody>
      </p:sp>
      <p:sp>
        <p:nvSpPr>
          <p:cNvPr id="17" name="Text 15"/>
          <p:cNvSpPr txBox="1"/>
          <p:nvPr/>
        </p:nvSpPr>
        <p:spPr>
          <a:xfrm>
            <a:off x="7422952" y="3598515"/>
            <a:ext cx="519636"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13.5 M</a:t>
            </a:r>
            <a:endParaRPr lang="en-US" sz="1313" dirty="0"/>
          </a:p>
        </p:txBody>
      </p:sp>
      <p:sp>
        <p:nvSpPr>
          <p:cNvPr id="18" name="Text 16"/>
          <p:cNvSpPr txBox="1"/>
          <p:nvPr/>
        </p:nvSpPr>
        <p:spPr>
          <a:xfrm>
            <a:off x="762000" y="3979515"/>
            <a:ext cx="804898"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Head only</a:t>
            </a:r>
            <a:endParaRPr lang="en-US" sz="1313" dirty="0"/>
          </a:p>
        </p:txBody>
      </p:sp>
      <p:sp>
        <p:nvSpPr>
          <p:cNvPr id="19" name="Text 17"/>
          <p:cNvSpPr txBox="1"/>
          <p:nvPr/>
        </p:nvSpPr>
        <p:spPr>
          <a:xfrm>
            <a:off x="5084415" y="3979515"/>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35.1</a:t>
            </a:r>
            <a:endParaRPr lang="en-US" sz="1313" dirty="0"/>
          </a:p>
        </p:txBody>
      </p:sp>
      <p:sp>
        <p:nvSpPr>
          <p:cNvPr id="20" name="Text 18"/>
          <p:cNvSpPr txBox="1"/>
          <p:nvPr/>
        </p:nvSpPr>
        <p:spPr>
          <a:xfrm>
            <a:off x="7422952" y="3979515"/>
            <a:ext cx="519636"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13.2 M</a:t>
            </a:r>
            <a:endParaRPr lang="en-US" sz="1313" dirty="0"/>
          </a:p>
        </p:txBody>
      </p:sp>
      <p:sp>
        <p:nvSpPr>
          <p:cNvPr id="21" name="Text 19"/>
          <p:cNvSpPr txBox="1"/>
          <p:nvPr/>
        </p:nvSpPr>
        <p:spPr>
          <a:xfrm>
            <a:off x="762000" y="4458623"/>
            <a:ext cx="1699224"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ResNet-101, a ConvNet</a:t>
            </a:r>
            <a:endParaRPr lang="en-US" sz="1275" dirty="0"/>
          </a:p>
        </p:txBody>
      </p:sp>
      <p:sp>
        <p:nvSpPr>
          <p:cNvPr id="22" name="Text 20"/>
          <p:cNvSpPr txBox="1"/>
          <p:nvPr/>
        </p:nvSpPr>
        <p:spPr>
          <a:xfrm>
            <a:off x="762000" y="4779615"/>
            <a:ext cx="1195102"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13" dirty="0"/>
          </a:p>
        </p:txBody>
      </p:sp>
      <p:sp>
        <p:nvSpPr>
          <p:cNvPr id="23" name="Text 21"/>
          <p:cNvSpPr txBox="1"/>
          <p:nvPr/>
        </p:nvSpPr>
        <p:spPr>
          <a:xfrm>
            <a:off x="5774978" y="4779615"/>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45.5</a:t>
            </a:r>
            <a:endParaRPr lang="en-US" sz="1313" dirty="0"/>
          </a:p>
        </p:txBody>
      </p:sp>
      <p:sp>
        <p:nvSpPr>
          <p:cNvPr id="24" name="Text 22"/>
          <p:cNvSpPr txBox="1"/>
          <p:nvPr/>
        </p:nvSpPr>
        <p:spPr>
          <a:xfrm>
            <a:off x="7422952" y="4779615"/>
            <a:ext cx="519636"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63.0 M</a:t>
            </a:r>
            <a:endParaRPr lang="en-US" sz="1313" dirty="0"/>
          </a:p>
        </p:txBody>
      </p:sp>
      <p:sp>
        <p:nvSpPr>
          <p:cNvPr id="25" name="Text 23"/>
          <p:cNvSpPr txBox="1"/>
          <p:nvPr/>
        </p:nvSpPr>
        <p:spPr>
          <a:xfrm>
            <a:off x="8286750" y="2024509"/>
            <a:ext cx="3076004" cy="1085850"/>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Segmentation labels every pixel of a</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scene. The score, mIoU, measures how</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well the predicted regions overlap the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true ones.</a:t>
            </a:r>
            <a:endParaRPr lang="en-US" sz="1425" dirty="0"/>
          </a:p>
        </p:txBody>
      </p:sp>
      <p:sp>
        <p:nvSpPr>
          <p:cNvPr id="26" name="Text 24"/>
          <p:cNvSpPr txBox="1"/>
          <p:nvPr/>
        </p:nvSpPr>
        <p:spPr>
          <a:xfrm>
            <a:off x="8286750" y="3243709"/>
            <a:ext cx="3268551" cy="1357313"/>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Here VPT-deep reaches 42.1 against 48.3</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for full fine-tuning, about the same as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tuning only the biases. Prompts and</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biases together come within 1.5 points of</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 fully fine-tuned ResNet-101.</a:t>
            </a:r>
            <a:endParaRPr lang="en-US" sz="1425" dirty="0"/>
          </a:p>
        </p:txBody>
      </p:sp>
      <p:sp>
        <p:nvSpPr>
          <p:cNvPr id="27" name="Text 25"/>
          <p:cNvSpPr txBox="1"/>
          <p:nvPr/>
        </p:nvSpPr>
        <p:spPr>
          <a:xfrm>
            <a:off x="762000" y="6296025"/>
            <a:ext cx="7452443"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Table 3: ADE20K validation, SETR decoder, single-scale mIoU. ResNet-101: DeepLab v3+ (Chen et al. 2018).</a:t>
            </a:r>
            <a:endParaRPr lang="en-US" sz="1125" dirty="0"/>
          </a:p>
        </p:txBody>
      </p:sp>
      <p:sp>
        <p:nvSpPr>
          <p:cNvPr id="28" name="Text 26"/>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19</a:t>
            </a:r>
            <a:endParaRPr lang="en-US" sz="1125"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8608040"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 saves storage, not training memory or inference time</a:t>
            </a:r>
            <a:endParaRPr lang="en-US" sz="2625" dirty="0"/>
          </a:p>
        </p:txBody>
      </p:sp>
      <p:sp>
        <p:nvSpPr>
          <p:cNvPr id="3" name="Text 1"/>
          <p:cNvSpPr txBox="1"/>
          <p:nvPr/>
        </p:nvSpPr>
        <p:spPr>
          <a:xfrm>
            <a:off x="2571750" y="1683038"/>
            <a:ext cx="1391519"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Stored per task (MB)</a:t>
            </a:r>
            <a:endParaRPr lang="en-US" sz="1200" dirty="0"/>
          </a:p>
        </p:txBody>
      </p:sp>
      <p:sp>
        <p:nvSpPr>
          <p:cNvPr id="4" name="Text 2"/>
          <p:cNvSpPr txBox="1"/>
          <p:nvPr/>
        </p:nvSpPr>
        <p:spPr>
          <a:xfrm>
            <a:off x="762000" y="2071658"/>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5" name="Text 3"/>
          <p:cNvSpPr txBox="1"/>
          <p:nvPr/>
        </p:nvSpPr>
        <p:spPr>
          <a:xfrm>
            <a:off x="7029450" y="2071658"/>
            <a:ext cx="60662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343 MB</a:t>
            </a:r>
            <a:endParaRPr lang="en-US" sz="1350" dirty="0"/>
          </a:p>
        </p:txBody>
      </p:sp>
      <p:sp>
        <p:nvSpPr>
          <p:cNvPr id="6" name="Text 4"/>
          <p:cNvSpPr txBox="1"/>
          <p:nvPr/>
        </p:nvSpPr>
        <p:spPr>
          <a:xfrm>
            <a:off x="762000" y="2452658"/>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7" name="Text 5"/>
          <p:cNvSpPr txBox="1"/>
          <p:nvPr/>
        </p:nvSpPr>
        <p:spPr>
          <a:xfrm>
            <a:off x="2667000" y="2452658"/>
            <a:ext cx="655689"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0.31 MB</a:t>
            </a:r>
            <a:endParaRPr lang="en-US" sz="1350" dirty="0"/>
          </a:p>
        </p:txBody>
      </p:sp>
      <p:sp>
        <p:nvSpPr>
          <p:cNvPr id="8" name="Text 6"/>
          <p:cNvSpPr txBox="1"/>
          <p:nvPr/>
        </p:nvSpPr>
        <p:spPr>
          <a:xfrm>
            <a:off x="762000" y="2833658"/>
            <a:ext cx="37925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Bias</a:t>
            </a:r>
            <a:endParaRPr lang="en-US" sz="1350" dirty="0"/>
          </a:p>
        </p:txBody>
      </p:sp>
      <p:sp>
        <p:nvSpPr>
          <p:cNvPr id="9" name="Text 7"/>
          <p:cNvSpPr txBox="1"/>
          <p:nvPr/>
        </p:nvSpPr>
        <p:spPr>
          <a:xfrm>
            <a:off x="2667000" y="2833658"/>
            <a:ext cx="655689"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0.72 MB</a:t>
            </a:r>
            <a:endParaRPr lang="en-US" sz="1350" dirty="0"/>
          </a:p>
        </p:txBody>
      </p:sp>
      <p:sp>
        <p:nvSpPr>
          <p:cNvPr id="10" name="Text 8"/>
          <p:cNvSpPr txBox="1"/>
          <p:nvPr/>
        </p:nvSpPr>
        <p:spPr>
          <a:xfrm>
            <a:off x="762000" y="3214658"/>
            <a:ext cx="66435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a:t>
            </a:r>
            <a:endParaRPr lang="en-US" sz="1350" dirty="0"/>
          </a:p>
        </p:txBody>
      </p:sp>
      <p:sp>
        <p:nvSpPr>
          <p:cNvPr id="11" name="Text 9"/>
          <p:cNvSpPr txBox="1"/>
          <p:nvPr/>
        </p:nvSpPr>
        <p:spPr>
          <a:xfrm>
            <a:off x="2667000" y="3214658"/>
            <a:ext cx="56421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1.2 MB</a:t>
            </a:r>
            <a:endParaRPr lang="en-US" sz="1350" dirty="0"/>
          </a:p>
        </p:txBody>
      </p:sp>
      <p:sp>
        <p:nvSpPr>
          <p:cNvPr id="12" name="Text 10"/>
          <p:cNvSpPr txBox="1"/>
          <p:nvPr/>
        </p:nvSpPr>
        <p:spPr>
          <a:xfrm>
            <a:off x="762000" y="3639473"/>
            <a:ext cx="3484471"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VPT-deep, with this many prompts at each layer</a:t>
            </a:r>
            <a:endParaRPr lang="en-US" sz="1275" dirty="0"/>
          </a:p>
        </p:txBody>
      </p:sp>
      <p:sp>
        <p:nvSpPr>
          <p:cNvPr id="13" name="Text 11"/>
          <p:cNvSpPr txBox="1"/>
          <p:nvPr/>
        </p:nvSpPr>
        <p:spPr>
          <a:xfrm>
            <a:off x="762000" y="3948083"/>
            <a:ext cx="758928"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1 prompt</a:t>
            </a:r>
            <a:endParaRPr lang="en-US" sz="1350" dirty="0"/>
          </a:p>
        </p:txBody>
      </p:sp>
      <p:sp>
        <p:nvSpPr>
          <p:cNvPr id="14" name="Text 12"/>
          <p:cNvSpPr txBox="1"/>
          <p:nvPr/>
        </p:nvSpPr>
        <p:spPr>
          <a:xfrm>
            <a:off x="2667000" y="3948083"/>
            <a:ext cx="655689"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0.35 MB</a:t>
            </a:r>
            <a:endParaRPr lang="en-US" sz="1350" dirty="0"/>
          </a:p>
        </p:txBody>
      </p:sp>
      <p:sp>
        <p:nvSpPr>
          <p:cNvPr id="15" name="Text 13"/>
          <p:cNvSpPr txBox="1"/>
          <p:nvPr/>
        </p:nvSpPr>
        <p:spPr>
          <a:xfrm>
            <a:off x="762000" y="4329083"/>
            <a:ext cx="92547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50 prompts</a:t>
            </a:r>
            <a:endParaRPr lang="en-US" sz="1350" dirty="0"/>
          </a:p>
        </p:txBody>
      </p:sp>
      <p:sp>
        <p:nvSpPr>
          <p:cNvPr id="16" name="Text 14"/>
          <p:cNvSpPr txBox="1"/>
          <p:nvPr/>
        </p:nvSpPr>
        <p:spPr>
          <a:xfrm>
            <a:off x="2675483" y="4329083"/>
            <a:ext cx="56421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2.2 MB</a:t>
            </a:r>
            <a:endParaRPr lang="en-US" sz="1350" dirty="0"/>
          </a:p>
        </p:txBody>
      </p:sp>
      <p:sp>
        <p:nvSpPr>
          <p:cNvPr id="17" name="Text 15"/>
          <p:cNvSpPr txBox="1"/>
          <p:nvPr/>
        </p:nvSpPr>
        <p:spPr>
          <a:xfrm>
            <a:off x="762000" y="4710083"/>
            <a:ext cx="1016949"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100 prompts</a:t>
            </a:r>
            <a:endParaRPr lang="en-US" sz="1350" dirty="0"/>
          </a:p>
        </p:txBody>
      </p:sp>
      <p:sp>
        <p:nvSpPr>
          <p:cNvPr id="18" name="Text 16"/>
          <p:cNvSpPr txBox="1"/>
          <p:nvPr/>
        </p:nvSpPr>
        <p:spPr>
          <a:xfrm>
            <a:off x="2699296" y="4710083"/>
            <a:ext cx="56421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4.0 MB</a:t>
            </a:r>
            <a:endParaRPr lang="en-US" sz="1350" dirty="0"/>
          </a:p>
        </p:txBody>
      </p:sp>
      <p:sp>
        <p:nvSpPr>
          <p:cNvPr id="19" name="Text 17"/>
          <p:cNvSpPr txBox="1"/>
          <p:nvPr/>
        </p:nvSpPr>
        <p:spPr>
          <a:xfrm>
            <a:off x="762000" y="5091083"/>
            <a:ext cx="1016949"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200 prompts</a:t>
            </a:r>
            <a:endParaRPr lang="en-US" sz="1350" dirty="0"/>
          </a:p>
        </p:txBody>
      </p:sp>
      <p:sp>
        <p:nvSpPr>
          <p:cNvPr id="20" name="Text 18"/>
          <p:cNvSpPr txBox="1"/>
          <p:nvPr/>
        </p:nvSpPr>
        <p:spPr>
          <a:xfrm>
            <a:off x="2746028" y="5091083"/>
            <a:ext cx="56421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7.7 MB</a:t>
            </a:r>
            <a:endParaRPr lang="en-US" sz="1350" dirty="0"/>
          </a:p>
        </p:txBody>
      </p:sp>
      <p:sp>
        <p:nvSpPr>
          <p:cNvPr id="21" name="Text 19"/>
          <p:cNvSpPr txBox="1"/>
          <p:nvPr/>
        </p:nvSpPr>
        <p:spPr>
          <a:xfrm>
            <a:off x="8286750" y="1795909"/>
            <a:ext cx="3194411" cy="1357313"/>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 task trained with VPT-deep keeps only</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its prompts and its head: 0.35 MB with</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one prompt per layer, 7.7 MB with 200. A</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fully fine-tuned copy is 343 MB for every</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task.</a:t>
            </a:r>
            <a:endParaRPr lang="en-US" sz="1425" dirty="0"/>
          </a:p>
        </p:txBody>
      </p:sp>
      <p:sp>
        <p:nvSpPr>
          <p:cNvPr id="22" name="Text 20"/>
          <p:cNvSpPr txBox="1"/>
          <p:nvPr/>
        </p:nvSpPr>
        <p:spPr>
          <a:xfrm>
            <a:off x="8286750" y="3286571"/>
            <a:ext cx="3118259"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All tasks share one frozen backbone, so</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this is the real saving, and it grows with</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every task.</a:t>
            </a:r>
            <a:endParaRPr lang="en-US" sz="1425" dirty="0"/>
          </a:p>
        </p:txBody>
      </p:sp>
      <p:sp>
        <p:nvSpPr>
          <p:cNvPr id="23" name="Text 21"/>
          <p:cNvSpPr txBox="1"/>
          <p:nvPr/>
        </p:nvSpPr>
        <p:spPr>
          <a:xfrm>
            <a:off x="762000" y="6290816"/>
            <a:ext cx="10923877"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Trained numbers at 4 bytes each. Bias and adapter (</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64): their share of tuned weights in Jia et al. 2022, Table 12. VPT-deep: 12 ×</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p</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768 prompt numbers plus a 102-class head.</a:t>
            </a:r>
            <a:endParaRPr lang="en-US" sz="1125" dirty="0"/>
          </a:p>
        </p:txBody>
      </p:sp>
      <p:sp>
        <p:nvSpPr>
          <p:cNvPr id="24" name="Text 22"/>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20</a:t>
            </a:r>
            <a:endParaRPr lang="en-US" sz="1125"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8608040"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 saves storage, not training memory or inference time</a:t>
            </a:r>
            <a:endParaRPr lang="en-US" sz="2625" dirty="0"/>
          </a:p>
        </p:txBody>
      </p:sp>
      <p:sp>
        <p:nvSpPr>
          <p:cNvPr id="3" name="Text 1"/>
          <p:cNvSpPr txBox="1"/>
          <p:nvPr/>
        </p:nvSpPr>
        <p:spPr>
          <a:xfrm>
            <a:off x="2571750" y="1683038"/>
            <a:ext cx="2315563"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Peak GPU memory in training (GB)</a:t>
            </a:r>
            <a:endParaRPr lang="en-US" sz="1200" dirty="0"/>
          </a:p>
        </p:txBody>
      </p:sp>
      <p:sp>
        <p:nvSpPr>
          <p:cNvPr id="4" name="Text 2"/>
          <p:cNvSpPr txBox="1"/>
          <p:nvPr/>
        </p:nvSpPr>
        <p:spPr>
          <a:xfrm>
            <a:off x="762000" y="2071658"/>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5" name="Text 3"/>
          <p:cNvSpPr txBox="1"/>
          <p:nvPr/>
        </p:nvSpPr>
        <p:spPr>
          <a:xfrm>
            <a:off x="4634805" y="2071658"/>
            <a:ext cx="634794"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11.7 GB</a:t>
            </a:r>
            <a:endParaRPr lang="en-US" sz="1350" dirty="0"/>
          </a:p>
        </p:txBody>
      </p:sp>
      <p:sp>
        <p:nvSpPr>
          <p:cNvPr id="6" name="Text 4"/>
          <p:cNvSpPr txBox="1"/>
          <p:nvPr/>
        </p:nvSpPr>
        <p:spPr>
          <a:xfrm>
            <a:off x="762000" y="2452658"/>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7" name="Text 5"/>
          <p:cNvSpPr txBox="1"/>
          <p:nvPr/>
        </p:nvSpPr>
        <p:spPr>
          <a:xfrm>
            <a:off x="2800350" y="2452658"/>
            <a:ext cx="543318"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0.9 GB</a:t>
            </a:r>
            <a:endParaRPr lang="en-US" sz="1350" dirty="0"/>
          </a:p>
        </p:txBody>
      </p:sp>
      <p:sp>
        <p:nvSpPr>
          <p:cNvPr id="8" name="Text 6"/>
          <p:cNvSpPr txBox="1"/>
          <p:nvPr/>
        </p:nvSpPr>
        <p:spPr>
          <a:xfrm>
            <a:off x="762000" y="2833658"/>
            <a:ext cx="37925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Bias</a:t>
            </a:r>
            <a:endParaRPr lang="en-US" sz="1350" dirty="0"/>
          </a:p>
        </p:txBody>
      </p:sp>
      <p:sp>
        <p:nvSpPr>
          <p:cNvPr id="9" name="Text 7"/>
          <p:cNvSpPr txBox="1"/>
          <p:nvPr/>
        </p:nvSpPr>
        <p:spPr>
          <a:xfrm>
            <a:off x="4363343" y="2833658"/>
            <a:ext cx="634794"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10.1 GB</a:t>
            </a:r>
            <a:endParaRPr lang="en-US" sz="1350" dirty="0"/>
          </a:p>
        </p:txBody>
      </p:sp>
      <p:sp>
        <p:nvSpPr>
          <p:cNvPr id="10" name="Text 8"/>
          <p:cNvSpPr txBox="1"/>
          <p:nvPr/>
        </p:nvSpPr>
        <p:spPr>
          <a:xfrm>
            <a:off x="762000" y="3214658"/>
            <a:ext cx="66435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a:t>
            </a:r>
            <a:endParaRPr lang="en-US" sz="1350" dirty="0"/>
          </a:p>
        </p:txBody>
      </p:sp>
      <p:sp>
        <p:nvSpPr>
          <p:cNvPr id="11" name="Text 9"/>
          <p:cNvSpPr txBox="1"/>
          <p:nvPr/>
        </p:nvSpPr>
        <p:spPr>
          <a:xfrm>
            <a:off x="4311848" y="3214658"/>
            <a:ext cx="543318"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9.8 GB</a:t>
            </a:r>
            <a:endParaRPr lang="en-US" sz="1350" dirty="0"/>
          </a:p>
        </p:txBody>
      </p:sp>
      <p:sp>
        <p:nvSpPr>
          <p:cNvPr id="12" name="Text 10"/>
          <p:cNvSpPr txBox="1"/>
          <p:nvPr/>
        </p:nvSpPr>
        <p:spPr>
          <a:xfrm>
            <a:off x="762000" y="3639473"/>
            <a:ext cx="3484471"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VPT-deep, with this many prompts at each layer</a:t>
            </a:r>
            <a:endParaRPr lang="en-US" sz="1275" dirty="0"/>
          </a:p>
        </p:txBody>
      </p:sp>
      <p:sp>
        <p:nvSpPr>
          <p:cNvPr id="13" name="Text 11"/>
          <p:cNvSpPr txBox="1"/>
          <p:nvPr/>
        </p:nvSpPr>
        <p:spPr>
          <a:xfrm>
            <a:off x="762000" y="3948083"/>
            <a:ext cx="758928"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1 prompt</a:t>
            </a:r>
            <a:endParaRPr lang="en-US" sz="1350" dirty="0"/>
          </a:p>
        </p:txBody>
      </p:sp>
      <p:sp>
        <p:nvSpPr>
          <p:cNvPr id="14" name="Text 12"/>
          <p:cNvSpPr txBox="1"/>
          <p:nvPr/>
        </p:nvSpPr>
        <p:spPr>
          <a:xfrm>
            <a:off x="4396680" y="3948083"/>
            <a:ext cx="634794"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10.3 GB</a:t>
            </a:r>
            <a:endParaRPr lang="en-US" sz="1350" dirty="0"/>
          </a:p>
        </p:txBody>
      </p:sp>
      <p:sp>
        <p:nvSpPr>
          <p:cNvPr id="15" name="Text 13"/>
          <p:cNvSpPr txBox="1"/>
          <p:nvPr/>
        </p:nvSpPr>
        <p:spPr>
          <a:xfrm>
            <a:off x="762000" y="4329083"/>
            <a:ext cx="92547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50 prompts</a:t>
            </a:r>
            <a:endParaRPr lang="en-US" sz="1350" dirty="0"/>
          </a:p>
        </p:txBody>
      </p:sp>
      <p:sp>
        <p:nvSpPr>
          <p:cNvPr id="16" name="Text 14"/>
          <p:cNvSpPr txBox="1"/>
          <p:nvPr/>
        </p:nvSpPr>
        <p:spPr>
          <a:xfrm>
            <a:off x="4940498" y="4329083"/>
            <a:ext cx="634794"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13.5 GB</a:t>
            </a:r>
            <a:endParaRPr lang="en-US" sz="1350" dirty="0"/>
          </a:p>
        </p:txBody>
      </p:sp>
      <p:sp>
        <p:nvSpPr>
          <p:cNvPr id="17" name="Text 15"/>
          <p:cNvSpPr txBox="1"/>
          <p:nvPr/>
        </p:nvSpPr>
        <p:spPr>
          <a:xfrm>
            <a:off x="762000" y="4710083"/>
            <a:ext cx="1016949"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100 prompts</a:t>
            </a:r>
            <a:endParaRPr lang="en-US" sz="1350" dirty="0"/>
          </a:p>
        </p:txBody>
      </p:sp>
      <p:sp>
        <p:nvSpPr>
          <p:cNvPr id="18" name="Text 16"/>
          <p:cNvSpPr txBox="1"/>
          <p:nvPr/>
        </p:nvSpPr>
        <p:spPr>
          <a:xfrm>
            <a:off x="5569148" y="4710083"/>
            <a:ext cx="634794"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17.2 GB</a:t>
            </a:r>
            <a:endParaRPr lang="en-US" sz="1350" dirty="0"/>
          </a:p>
        </p:txBody>
      </p:sp>
      <p:sp>
        <p:nvSpPr>
          <p:cNvPr id="19" name="Text 17"/>
          <p:cNvSpPr txBox="1"/>
          <p:nvPr/>
        </p:nvSpPr>
        <p:spPr>
          <a:xfrm>
            <a:off x="762000" y="5091083"/>
            <a:ext cx="1016949"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200 prompts</a:t>
            </a:r>
            <a:endParaRPr lang="en-US" sz="1350" dirty="0"/>
          </a:p>
        </p:txBody>
      </p:sp>
      <p:sp>
        <p:nvSpPr>
          <p:cNvPr id="20" name="Text 18"/>
          <p:cNvSpPr txBox="1"/>
          <p:nvPr/>
        </p:nvSpPr>
        <p:spPr>
          <a:xfrm>
            <a:off x="7029450" y="5091083"/>
            <a:ext cx="634794"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25.8 GB</a:t>
            </a:r>
            <a:endParaRPr lang="en-US" sz="1350" dirty="0"/>
          </a:p>
        </p:txBody>
      </p:sp>
      <p:sp>
        <p:nvSpPr>
          <p:cNvPr id="21" name="Text 19"/>
          <p:cNvSpPr txBox="1"/>
          <p:nvPr/>
        </p:nvSpPr>
        <p:spPr>
          <a:xfrm>
            <a:off x="8286750" y="1795909"/>
            <a:ext cx="3292078" cy="1085850"/>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In training, VPT-deep needs about as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much GPU memory as full fine-tuning,</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and with 200 prompts more than twice as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much.</a:t>
            </a:r>
            <a:endParaRPr lang="en-US" sz="1425" dirty="0"/>
          </a:p>
        </p:txBody>
      </p:sp>
      <p:sp>
        <p:nvSpPr>
          <p:cNvPr id="22" name="Text 20"/>
          <p:cNvSpPr txBox="1"/>
          <p:nvPr/>
        </p:nvSpPr>
        <p:spPr>
          <a:xfrm>
            <a:off x="8286750" y="3015109"/>
            <a:ext cx="3242393" cy="1357313"/>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To train the prompts in the first layer, the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gradient has to travel back through all</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twelve frozen layers, so their activations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must be kept, as in full fine-tuning. Only</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the linear probe avoids this.</a:t>
            </a:r>
            <a:endParaRPr lang="en-US" sz="1425" dirty="0"/>
          </a:p>
        </p:txBody>
      </p:sp>
      <p:sp>
        <p:nvSpPr>
          <p:cNvPr id="23" name="Text 21"/>
          <p:cNvSpPr txBox="1"/>
          <p:nvPr/>
        </p:nvSpPr>
        <p:spPr>
          <a:xfrm>
            <a:off x="762000" y="6296025"/>
            <a:ext cx="957712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Appendix Table 12: ViT-B/16 on one A100 GPU, batch 64. The table has no rows for 50 and 100 prompts; those values are read from its Fig. 18.</a:t>
            </a:r>
            <a:endParaRPr lang="en-US" sz="1125" dirty="0"/>
          </a:p>
        </p:txBody>
      </p:sp>
      <p:sp>
        <p:nvSpPr>
          <p:cNvPr id="24" name="Text 22"/>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20</a:t>
            </a:r>
            <a:endParaRPr lang="en-US" sz="1125"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8608040"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 saves storage, not training memory or inference time</a:t>
            </a:r>
            <a:endParaRPr lang="en-US" sz="2625" dirty="0"/>
          </a:p>
        </p:txBody>
      </p:sp>
      <p:sp>
        <p:nvSpPr>
          <p:cNvPr id="3" name="Text 1"/>
          <p:cNvSpPr txBox="1"/>
          <p:nvPr/>
        </p:nvSpPr>
        <p:spPr>
          <a:xfrm>
            <a:off x="2571750" y="1683038"/>
            <a:ext cx="1678793"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Test time per image (ms)</a:t>
            </a:r>
            <a:endParaRPr lang="en-US" sz="1200" dirty="0"/>
          </a:p>
        </p:txBody>
      </p:sp>
      <p:sp>
        <p:nvSpPr>
          <p:cNvPr id="4" name="Text 2"/>
          <p:cNvSpPr txBox="1"/>
          <p:nvPr/>
        </p:nvSpPr>
        <p:spPr>
          <a:xfrm>
            <a:off x="762000" y="2071658"/>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5" name="Text 3"/>
          <p:cNvSpPr txBox="1"/>
          <p:nvPr/>
        </p:nvSpPr>
        <p:spPr>
          <a:xfrm>
            <a:off x="4816673" y="2071658"/>
            <a:ext cx="50292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70 ms</a:t>
            </a:r>
            <a:endParaRPr lang="en-US" sz="1350" dirty="0"/>
          </a:p>
        </p:txBody>
      </p:sp>
      <p:sp>
        <p:nvSpPr>
          <p:cNvPr id="6" name="Text 4"/>
          <p:cNvSpPr txBox="1"/>
          <p:nvPr/>
        </p:nvSpPr>
        <p:spPr>
          <a:xfrm>
            <a:off x="762000" y="2452658"/>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7" name="Text 5"/>
          <p:cNvSpPr txBox="1"/>
          <p:nvPr/>
        </p:nvSpPr>
        <p:spPr>
          <a:xfrm>
            <a:off x="4651921" y="2452658"/>
            <a:ext cx="50292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64 ms</a:t>
            </a:r>
            <a:endParaRPr lang="en-US" sz="1350" dirty="0"/>
          </a:p>
        </p:txBody>
      </p:sp>
      <p:sp>
        <p:nvSpPr>
          <p:cNvPr id="8" name="Text 6"/>
          <p:cNvSpPr txBox="1"/>
          <p:nvPr/>
        </p:nvSpPr>
        <p:spPr>
          <a:xfrm>
            <a:off x="762000" y="2833658"/>
            <a:ext cx="37925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Bias</a:t>
            </a:r>
            <a:endParaRPr lang="en-US" sz="1350" dirty="0"/>
          </a:p>
        </p:txBody>
      </p:sp>
      <p:sp>
        <p:nvSpPr>
          <p:cNvPr id="9" name="Text 7"/>
          <p:cNvSpPr txBox="1"/>
          <p:nvPr/>
        </p:nvSpPr>
        <p:spPr>
          <a:xfrm>
            <a:off x="4689128" y="2833658"/>
            <a:ext cx="50292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66 ms</a:t>
            </a:r>
            <a:endParaRPr lang="en-US" sz="1350" dirty="0"/>
          </a:p>
        </p:txBody>
      </p:sp>
      <p:sp>
        <p:nvSpPr>
          <p:cNvPr id="10" name="Text 8"/>
          <p:cNvSpPr txBox="1"/>
          <p:nvPr/>
        </p:nvSpPr>
        <p:spPr>
          <a:xfrm>
            <a:off x="762000" y="3214658"/>
            <a:ext cx="66435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a:t>
            </a:r>
            <a:endParaRPr lang="en-US" sz="1350" dirty="0"/>
          </a:p>
        </p:txBody>
      </p:sp>
      <p:sp>
        <p:nvSpPr>
          <p:cNvPr id="11" name="Text 9"/>
          <p:cNvSpPr txBox="1"/>
          <p:nvPr/>
        </p:nvSpPr>
        <p:spPr>
          <a:xfrm>
            <a:off x="4772918" y="3214658"/>
            <a:ext cx="50292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68 ms</a:t>
            </a:r>
            <a:endParaRPr lang="en-US" sz="1350" dirty="0"/>
          </a:p>
        </p:txBody>
      </p:sp>
      <p:sp>
        <p:nvSpPr>
          <p:cNvPr id="12" name="Text 10"/>
          <p:cNvSpPr txBox="1"/>
          <p:nvPr/>
        </p:nvSpPr>
        <p:spPr>
          <a:xfrm>
            <a:off x="762000" y="3639473"/>
            <a:ext cx="3484471"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VPT-deep, with this many prompts at each layer</a:t>
            </a:r>
            <a:endParaRPr lang="en-US" sz="1275" dirty="0"/>
          </a:p>
        </p:txBody>
      </p:sp>
      <p:sp>
        <p:nvSpPr>
          <p:cNvPr id="13" name="Text 11"/>
          <p:cNvSpPr txBox="1"/>
          <p:nvPr/>
        </p:nvSpPr>
        <p:spPr>
          <a:xfrm>
            <a:off x="762000" y="3948083"/>
            <a:ext cx="758928"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1 prompt</a:t>
            </a:r>
            <a:endParaRPr lang="en-US" sz="1350" dirty="0"/>
          </a:p>
        </p:txBody>
      </p:sp>
      <p:sp>
        <p:nvSpPr>
          <p:cNvPr id="14" name="Text 12"/>
          <p:cNvSpPr txBox="1"/>
          <p:nvPr/>
        </p:nvSpPr>
        <p:spPr>
          <a:xfrm>
            <a:off x="4807148" y="3948083"/>
            <a:ext cx="50292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69 ms</a:t>
            </a:r>
            <a:endParaRPr lang="en-US" sz="1350" dirty="0"/>
          </a:p>
        </p:txBody>
      </p:sp>
      <p:sp>
        <p:nvSpPr>
          <p:cNvPr id="15" name="Text 13"/>
          <p:cNvSpPr txBox="1"/>
          <p:nvPr/>
        </p:nvSpPr>
        <p:spPr>
          <a:xfrm>
            <a:off x="762000" y="4329083"/>
            <a:ext cx="92547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50 prompts</a:t>
            </a:r>
            <a:endParaRPr lang="en-US" sz="1350" dirty="0"/>
          </a:p>
        </p:txBody>
      </p:sp>
      <p:sp>
        <p:nvSpPr>
          <p:cNvPr id="16" name="Text 14"/>
          <p:cNvSpPr txBox="1"/>
          <p:nvPr/>
        </p:nvSpPr>
        <p:spPr>
          <a:xfrm>
            <a:off x="5206305" y="4329083"/>
            <a:ext cx="50292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82 ms</a:t>
            </a:r>
            <a:endParaRPr lang="en-US" sz="1350" dirty="0"/>
          </a:p>
        </p:txBody>
      </p:sp>
      <p:sp>
        <p:nvSpPr>
          <p:cNvPr id="17" name="Text 15"/>
          <p:cNvSpPr txBox="1"/>
          <p:nvPr/>
        </p:nvSpPr>
        <p:spPr>
          <a:xfrm>
            <a:off x="762000" y="4710083"/>
            <a:ext cx="1016949"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100 prompts</a:t>
            </a:r>
            <a:endParaRPr lang="en-US" sz="1350" dirty="0"/>
          </a:p>
        </p:txBody>
      </p:sp>
      <p:sp>
        <p:nvSpPr>
          <p:cNvPr id="18" name="Text 16"/>
          <p:cNvSpPr txBox="1"/>
          <p:nvPr/>
        </p:nvSpPr>
        <p:spPr>
          <a:xfrm>
            <a:off x="5803553" y="4710083"/>
            <a:ext cx="594396"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101 ms</a:t>
            </a:r>
            <a:endParaRPr lang="en-US" sz="1350" dirty="0"/>
          </a:p>
        </p:txBody>
      </p:sp>
      <p:sp>
        <p:nvSpPr>
          <p:cNvPr id="19" name="Text 17"/>
          <p:cNvSpPr txBox="1"/>
          <p:nvPr/>
        </p:nvSpPr>
        <p:spPr>
          <a:xfrm>
            <a:off x="762000" y="5091083"/>
            <a:ext cx="1016949"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200 prompts</a:t>
            </a:r>
            <a:endParaRPr lang="en-US" sz="1350" dirty="0"/>
          </a:p>
        </p:txBody>
      </p:sp>
      <p:sp>
        <p:nvSpPr>
          <p:cNvPr id="20" name="Text 18"/>
          <p:cNvSpPr txBox="1"/>
          <p:nvPr/>
        </p:nvSpPr>
        <p:spPr>
          <a:xfrm>
            <a:off x="7029450" y="5091083"/>
            <a:ext cx="594396"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141 ms</a:t>
            </a:r>
            <a:endParaRPr lang="en-US" sz="1350" dirty="0"/>
          </a:p>
        </p:txBody>
      </p:sp>
      <p:sp>
        <p:nvSpPr>
          <p:cNvPr id="21" name="Text 19"/>
          <p:cNvSpPr txBox="1"/>
          <p:nvPr/>
        </p:nvSpPr>
        <p:spPr>
          <a:xfrm>
            <a:off x="8286750" y="1795909"/>
            <a:ext cx="3249978" cy="1357313"/>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At test time every image carries the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prompts through all twelve layers, so the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sequence is longer. Fifty prompts make it</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82 ms instead of 70, and 200 prompts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double it.</a:t>
            </a:r>
            <a:endParaRPr lang="en-US" sz="1425" dirty="0"/>
          </a:p>
        </p:txBody>
      </p:sp>
      <p:sp>
        <p:nvSpPr>
          <p:cNvPr id="22" name="Text 20"/>
          <p:cNvSpPr txBox="1"/>
          <p:nvPr/>
        </p:nvSpPr>
        <p:spPr>
          <a:xfrm>
            <a:off x="8286750" y="3286571"/>
            <a:ext cx="3261586"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The prompts cannot be folded into the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weights, so this cost stays. LoRA, the next</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paper, avoids it.</a:t>
            </a:r>
            <a:endParaRPr lang="en-US" sz="1425" dirty="0"/>
          </a:p>
        </p:txBody>
      </p:sp>
      <p:sp>
        <p:nvSpPr>
          <p:cNvPr id="23" name="Text 21"/>
          <p:cNvSpPr txBox="1"/>
          <p:nvPr/>
        </p:nvSpPr>
        <p:spPr>
          <a:xfrm>
            <a:off x="762000" y="6296025"/>
            <a:ext cx="957712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Appendix Table 12: ViT-B/16 on one A100 GPU, batch 64. The table has no rows for 50 and 100 prompts; those values are read from its Fig. 18.</a:t>
            </a:r>
            <a:endParaRPr lang="en-US" sz="1125" dirty="0"/>
          </a:p>
        </p:txBody>
      </p:sp>
      <p:sp>
        <p:nvSpPr>
          <p:cNvPr id="24" name="Text 22"/>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20</a:t>
            </a:r>
            <a:endParaRPr lang="en-US" sz="1125"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1641306"/>
            <a:ext cx="4390715" cy="680085"/>
          </a:xfrm>
          <a:prstGeom prst="rect">
            <a:avLst/>
          </a:prstGeom>
          <a:noFill/>
          <a:ln/>
        </p:spPr>
        <p:txBody>
          <a:bodyPr wrap="none" lIns="0" tIns="0" rIns="0" bIns="0" rtlCol="0" anchor="t"/>
          <a:lstStyle/>
          <a:p>
            <a:pPr algn="l" indent="0" marL="0">
              <a:lnSpc>
                <a:spcPts val="5355"/>
              </a:lnSpc>
              <a:buNone/>
            </a:pPr>
            <a:r>
              <a:rPr lang="en-US" sz="5100" b="1" dirty="0">
                <a:solidFill>
                  <a:srgbClr val="1B1E22"/>
                </a:solidFill>
                <a:latin typeface="Source Serif 4" pitchFamily="34" charset="0"/>
                <a:ea typeface="Source Serif 4" pitchFamily="34" charset="-122"/>
                <a:cs typeface="Source Serif 4" pitchFamily="34" charset="-120"/>
              </a:rPr>
              <a:t>My experiments</a:t>
            </a:r>
            <a:endParaRPr lang="en-US" sz="5100" dirty="0"/>
          </a:p>
        </p:txBody>
      </p:sp>
      <p:sp>
        <p:nvSpPr>
          <p:cNvPr id="3" name="Text 1"/>
          <p:cNvSpPr txBox="1"/>
          <p:nvPr/>
        </p:nvSpPr>
        <p:spPr>
          <a:xfrm>
            <a:off x="762000" y="2606100"/>
            <a:ext cx="4905518" cy="1280160"/>
          </a:xfrm>
          <a:prstGeom prst="rect">
            <a:avLst/>
          </a:prstGeom>
          <a:noFill/>
          <a:ln/>
        </p:spPr>
        <p:txBody>
          <a:bodyPr wrap="none" lIns="0" tIns="0" rIns="0" bIns="0" rtlCol="0" anchor="t"/>
          <a:lstStyle/>
          <a:p>
            <a:pPr algn="l" indent="0" marL="0">
              <a:lnSpc>
                <a:spcPts val="2520"/>
              </a:lnSpc>
              <a:buNone/>
            </a:pPr>
            <a:r>
              <a:rPr lang="en-US" sz="1800" dirty="0">
                <a:solidFill>
                  <a:srgbClr val="474D54"/>
                </a:solidFill>
                <a:latin typeface="Source Serif 4" pitchFamily="34" charset="0"/>
                <a:ea typeface="Source Serif 4" pitchFamily="34" charset="-122"/>
                <a:cs typeface="Source Serif 4" pitchFamily="34" charset="-120"/>
              </a:rPr>
              <a:t>I re-implemented VPT and trained it on three</a:t>
            </a:r>
            <a:br/>
            <a:pPr algn="l" indent="0" marL="0">
              <a:lnSpc>
                <a:spcPts val="2520"/>
              </a:lnSpc>
              <a:buNone/>
            </a:pPr>
            <a:r>
              <a:rPr lang="en-US" sz="1800" dirty="0">
                <a:solidFill>
                  <a:srgbClr val="474D54"/>
                </a:solidFill>
                <a:latin typeface="Source Serif 4" pitchFamily="34" charset="0"/>
                <a:ea typeface="Source Serif 4" pitchFamily="34" charset="-122"/>
                <a:cs typeface="Source Serif 4" pitchFamily="34" charset="-120"/>
              </a:rPr>
              <a:t>medical imaging datasets from MedMNIST. A</a:t>
            </a:r>
            <a:br/>
            <a:pPr algn="l" indent="0" marL="0">
              <a:lnSpc>
                <a:spcPts val="2520"/>
              </a:lnSpc>
              <a:buNone/>
            </a:pPr>
            <a:r>
              <a:rPr lang="en-US" sz="1800" dirty="0">
                <a:solidFill>
                  <a:srgbClr val="474D54"/>
                </a:solidFill>
                <a:latin typeface="Source Serif 4" pitchFamily="34" charset="0"/>
                <a:ea typeface="Source Serif 4" pitchFamily="34" charset="-122"/>
                <a:cs typeface="Source Serif 4" pitchFamily="34" charset="-120"/>
              </a:rPr>
              <a:t>linear probe and full fine-tuning ran next to it,</a:t>
            </a:r>
            <a:br/>
            <a:pPr algn="l" indent="0" marL="0">
              <a:lnSpc>
                <a:spcPts val="2520"/>
              </a:lnSpc>
              <a:buNone/>
            </a:pPr>
            <a:r>
              <a:rPr lang="en-US" sz="1800" dirty="0">
                <a:solidFill>
                  <a:srgbClr val="474D54"/>
                </a:solidFill>
                <a:latin typeface="Source Serif 4" pitchFamily="34" charset="0"/>
                <a:ea typeface="Source Serif 4" pitchFamily="34" charset="-122"/>
                <a:cs typeface="Source Serif 4" pitchFamily="34" charset="-120"/>
              </a:rPr>
              <a:t>all three starting from the paper's ViT-B/16.</a:t>
            </a:r>
            <a:endParaRPr lang="en-US" sz="1800" dirty="0"/>
          </a:p>
        </p:txBody>
      </p:sp>
      <p:sp>
        <p:nvSpPr>
          <p:cNvPr id="4" name="Text 2"/>
          <p:cNvSpPr txBox="1"/>
          <p:nvPr/>
        </p:nvSpPr>
        <p:spPr>
          <a:xfrm>
            <a:off x="762000" y="4038421"/>
            <a:ext cx="4952571" cy="640080"/>
          </a:xfrm>
          <a:prstGeom prst="rect">
            <a:avLst/>
          </a:prstGeom>
          <a:noFill/>
          <a:ln/>
        </p:spPr>
        <p:txBody>
          <a:bodyPr wrap="none" lIns="0" tIns="0" rIns="0" bIns="0" rtlCol="0" anchor="t"/>
          <a:lstStyle/>
          <a:p>
            <a:pPr algn="l" indent="0" marL="0">
              <a:lnSpc>
                <a:spcPts val="2520"/>
              </a:lnSpc>
              <a:buNone/>
            </a:pPr>
            <a:r>
              <a:rPr lang="en-US" sz="1800" dirty="0">
                <a:solidFill>
                  <a:srgbClr val="474D54"/>
                </a:solidFill>
                <a:latin typeface="Source Serif 4" pitchFamily="34" charset="0"/>
                <a:ea typeface="Source Serif 4" pitchFamily="34" charset="-122"/>
                <a:cs typeface="Source Serif 4" pitchFamily="34" charset="-120"/>
              </a:rPr>
              <a:t>First the results, then all three models running</a:t>
            </a:r>
            <a:br/>
            <a:pPr algn="l" indent="0" marL="0">
              <a:lnSpc>
                <a:spcPts val="2520"/>
              </a:lnSpc>
              <a:buNone/>
            </a:pPr>
            <a:r>
              <a:rPr lang="en-US" sz="1800" dirty="0">
                <a:solidFill>
                  <a:srgbClr val="474D54"/>
                </a:solidFill>
                <a:latin typeface="Source Serif 4" pitchFamily="34" charset="0"/>
                <a:ea typeface="Source Serif 4" pitchFamily="34" charset="-122"/>
                <a:cs typeface="Source Serif 4" pitchFamily="34" charset="-120"/>
              </a:rPr>
              <a:t>live in this browser.</a:t>
            </a:r>
            <a:endParaRPr lang="en-US" sz="1800" dirty="0"/>
          </a:p>
        </p:txBody>
      </p:sp>
      <p:sp>
        <p:nvSpPr>
          <p:cNvPr id="5" name="Text 3"/>
          <p:cNvSpPr txBox="1"/>
          <p:nvPr/>
        </p:nvSpPr>
        <p:spPr>
          <a:xfrm>
            <a:off x="6134100" y="4002405"/>
            <a:ext cx="939558"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Skin lesions</a:t>
            </a:r>
            <a:endParaRPr lang="en-US" sz="1350" dirty="0"/>
          </a:p>
        </p:txBody>
      </p:sp>
      <p:sp>
        <p:nvSpPr>
          <p:cNvPr id="6" name="Text 4"/>
          <p:cNvSpPr txBox="1"/>
          <p:nvPr/>
        </p:nvSpPr>
        <p:spPr>
          <a:xfrm>
            <a:off x="7962900" y="4002405"/>
            <a:ext cx="867120"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Blood cells</a:t>
            </a:r>
            <a:endParaRPr lang="en-US" sz="1350" dirty="0"/>
          </a:p>
        </p:txBody>
      </p:sp>
      <p:sp>
        <p:nvSpPr>
          <p:cNvPr id="7" name="Text 5"/>
          <p:cNvSpPr txBox="1"/>
          <p:nvPr/>
        </p:nvSpPr>
        <p:spPr>
          <a:xfrm>
            <a:off x="9791700" y="4002405"/>
            <a:ext cx="959060"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Chest X-rays</a:t>
            </a:r>
            <a:endParaRPr lang="en-US" sz="1350" dirty="0"/>
          </a:p>
        </p:txBody>
      </p:sp>
      <p:sp>
        <p:nvSpPr>
          <p:cNvPr id="8" name="Text 6"/>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21</a:t>
            </a:r>
            <a:endParaRPr lang="en-US" sz="1125"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5689794"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I tested VPT on three medical datasets</a:t>
            </a:r>
            <a:endParaRPr lang="en-US" sz="2625" dirty="0"/>
          </a:p>
        </p:txBody>
      </p:sp>
      <p:sp>
        <p:nvSpPr>
          <p:cNvPr id="3" name="Text 1"/>
          <p:cNvSpPr txBox="1"/>
          <p:nvPr/>
        </p:nvSpPr>
        <p:spPr>
          <a:xfrm>
            <a:off x="762000" y="975568"/>
            <a:ext cx="8299252" cy="292894"/>
          </a:xfrm>
          <a:prstGeom prst="rect">
            <a:avLst/>
          </a:prstGeom>
          <a:noFill/>
          <a:ln/>
        </p:spPr>
        <p:txBody>
          <a:bodyPr wrap="none" lIns="0" tIns="0" rIns="0" bIns="0" rtlCol="0" anchor="t"/>
          <a:lstStyle/>
          <a:p>
            <a:pPr algn="l" indent="0" marL="0">
              <a:lnSpc>
                <a:spcPts val="2306"/>
              </a:lnSpc>
              <a:buNone/>
            </a:pPr>
            <a:r>
              <a:rPr lang="en-US" sz="1538" dirty="0">
                <a:solidFill>
                  <a:srgbClr val="474D54"/>
                </a:solidFill>
                <a:latin typeface="Source Sans 3 ExtraLight" pitchFamily="34" charset="0"/>
                <a:ea typeface="Source Sans 3 ExtraLight" pitchFamily="34" charset="-122"/>
                <a:cs typeface="Source Sans 3 ExtraLight" pitchFamily="34" charset="-120"/>
              </a:rPr>
              <a:t>Each one was trained twice: on 1,000 images, as in the paper's VTAB-1k, and on its full training set.</a:t>
            </a:r>
            <a:endParaRPr lang="en-US" sz="1538" dirty="0"/>
          </a:p>
        </p:txBody>
      </p:sp>
      <p:sp>
        <p:nvSpPr>
          <p:cNvPr id="4" name="Text 2"/>
          <p:cNvSpPr txBox="1"/>
          <p:nvPr/>
        </p:nvSpPr>
        <p:spPr>
          <a:xfrm>
            <a:off x="762000" y="2873186"/>
            <a:ext cx="771465"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melanoma</a:t>
            </a:r>
            <a:endParaRPr lang="en-US" sz="1200" dirty="0"/>
          </a:p>
        </p:txBody>
      </p:sp>
      <p:sp>
        <p:nvSpPr>
          <p:cNvPr id="5" name="Text 3"/>
          <p:cNvSpPr txBox="1"/>
          <p:nvPr/>
        </p:nvSpPr>
        <p:spPr>
          <a:xfrm>
            <a:off x="2305050" y="2873186"/>
            <a:ext cx="449985"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nevus</a:t>
            </a:r>
            <a:endParaRPr lang="en-US" sz="1200" dirty="0"/>
          </a:p>
        </p:txBody>
      </p:sp>
      <p:sp>
        <p:nvSpPr>
          <p:cNvPr id="6" name="Text 4"/>
          <p:cNvSpPr txBox="1"/>
          <p:nvPr/>
        </p:nvSpPr>
        <p:spPr>
          <a:xfrm>
            <a:off x="762000" y="3144143"/>
            <a:ext cx="1231321"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Skin lesions</a:t>
            </a:r>
            <a:endParaRPr lang="en-US" sz="1650" dirty="0"/>
          </a:p>
        </p:txBody>
      </p:sp>
      <p:sp>
        <p:nvSpPr>
          <p:cNvPr id="7" name="Text 5"/>
          <p:cNvSpPr txBox="1"/>
          <p:nvPr/>
        </p:nvSpPr>
        <p:spPr>
          <a:xfrm>
            <a:off x="762000" y="3412272"/>
            <a:ext cx="1719191"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Dermoscopy, 7 classes</a:t>
            </a:r>
            <a:endParaRPr lang="en-US" sz="1350" dirty="0"/>
          </a:p>
        </p:txBody>
      </p:sp>
      <p:sp>
        <p:nvSpPr>
          <p:cNvPr id="8" name="Text 6"/>
          <p:cNvSpPr txBox="1"/>
          <p:nvPr/>
        </p:nvSpPr>
        <p:spPr>
          <a:xfrm>
            <a:off x="762000" y="3804583"/>
            <a:ext cx="2518017" cy="240030"/>
          </a:xfrm>
          <a:prstGeom prst="rect">
            <a:avLst/>
          </a:prstGeom>
          <a:noFill/>
          <a:ln/>
        </p:spPr>
        <p:txBody>
          <a:bodyPr wrap="none" lIns="0" tIns="0" rIns="0" bIns="0" rtlCol="0" anchor="t"/>
          <a:lstStyle/>
          <a:p>
            <a:pPr algn="l" indent="0" marL="0">
              <a:lnSpc>
                <a:spcPts val="189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1,000</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or all</a:t>
            </a:r>
            <a:pPr algn="l" indent="0" marL="0">
              <a:lnSpc>
                <a:spcPts val="189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 7,007</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training images</a:t>
            </a:r>
            <a:endParaRPr lang="en-US" sz="1350" dirty="0"/>
          </a:p>
        </p:txBody>
      </p:sp>
      <p:sp>
        <p:nvSpPr>
          <p:cNvPr id="9" name="Text 7"/>
          <p:cNvSpPr txBox="1"/>
          <p:nvPr/>
        </p:nvSpPr>
        <p:spPr>
          <a:xfrm>
            <a:off x="4470350" y="2873186"/>
            <a:ext cx="755368"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neutrophil</a:t>
            </a:r>
            <a:endParaRPr lang="en-US" sz="1200" dirty="0"/>
          </a:p>
        </p:txBody>
      </p:sp>
      <p:sp>
        <p:nvSpPr>
          <p:cNvPr id="10" name="Text 8"/>
          <p:cNvSpPr txBox="1"/>
          <p:nvPr/>
        </p:nvSpPr>
        <p:spPr>
          <a:xfrm>
            <a:off x="6013400" y="2873186"/>
            <a:ext cx="564368"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platelet</a:t>
            </a:r>
            <a:endParaRPr lang="en-US" sz="1200" dirty="0"/>
          </a:p>
        </p:txBody>
      </p:sp>
      <p:sp>
        <p:nvSpPr>
          <p:cNvPr id="11" name="Text 9"/>
          <p:cNvSpPr txBox="1"/>
          <p:nvPr/>
        </p:nvSpPr>
        <p:spPr>
          <a:xfrm>
            <a:off x="4470350" y="3144143"/>
            <a:ext cx="1124986"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Blood cells</a:t>
            </a:r>
            <a:endParaRPr lang="en-US" sz="1650" dirty="0"/>
          </a:p>
        </p:txBody>
      </p:sp>
      <p:sp>
        <p:nvSpPr>
          <p:cNvPr id="12" name="Text 10"/>
          <p:cNvSpPr txBox="1"/>
          <p:nvPr/>
        </p:nvSpPr>
        <p:spPr>
          <a:xfrm>
            <a:off x="4470350" y="3412272"/>
            <a:ext cx="1795343"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Microscopy, 8 cell types</a:t>
            </a:r>
            <a:endParaRPr lang="en-US" sz="1350" dirty="0"/>
          </a:p>
        </p:txBody>
      </p:sp>
      <p:sp>
        <p:nvSpPr>
          <p:cNvPr id="13" name="Text 11"/>
          <p:cNvSpPr txBox="1"/>
          <p:nvPr/>
        </p:nvSpPr>
        <p:spPr>
          <a:xfrm>
            <a:off x="4470350" y="3804583"/>
            <a:ext cx="2609493" cy="240030"/>
          </a:xfrm>
          <a:prstGeom prst="rect">
            <a:avLst/>
          </a:prstGeom>
          <a:noFill/>
          <a:ln/>
        </p:spPr>
        <p:txBody>
          <a:bodyPr wrap="none" lIns="0" tIns="0" rIns="0" bIns="0" rtlCol="0" anchor="t"/>
          <a:lstStyle/>
          <a:p>
            <a:pPr algn="l" indent="0" marL="0">
              <a:lnSpc>
                <a:spcPts val="189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1,000</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or all</a:t>
            </a:r>
            <a:pPr algn="l" indent="0" marL="0">
              <a:lnSpc>
                <a:spcPts val="189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 11,959</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training images</a:t>
            </a:r>
            <a:endParaRPr lang="en-US" sz="1350" dirty="0"/>
          </a:p>
        </p:txBody>
      </p:sp>
      <p:sp>
        <p:nvSpPr>
          <p:cNvPr id="14" name="Text 12"/>
          <p:cNvSpPr txBox="1"/>
          <p:nvPr/>
        </p:nvSpPr>
        <p:spPr>
          <a:xfrm>
            <a:off x="8178701" y="2873186"/>
            <a:ext cx="536508"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normal</a:t>
            </a:r>
            <a:endParaRPr lang="en-US" sz="1200" dirty="0"/>
          </a:p>
        </p:txBody>
      </p:sp>
      <p:sp>
        <p:nvSpPr>
          <p:cNvPr id="15" name="Text 13"/>
          <p:cNvSpPr txBox="1"/>
          <p:nvPr/>
        </p:nvSpPr>
        <p:spPr>
          <a:xfrm>
            <a:off x="9721751" y="2873186"/>
            <a:ext cx="819757"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pneumonia</a:t>
            </a:r>
            <a:endParaRPr lang="en-US" sz="1200" dirty="0"/>
          </a:p>
        </p:txBody>
      </p:sp>
      <p:sp>
        <p:nvSpPr>
          <p:cNvPr id="16" name="Text 14"/>
          <p:cNvSpPr txBox="1"/>
          <p:nvPr/>
        </p:nvSpPr>
        <p:spPr>
          <a:xfrm>
            <a:off x="8178701" y="3144143"/>
            <a:ext cx="1266456"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Chest X-rays</a:t>
            </a:r>
            <a:endParaRPr lang="en-US" sz="1650" dirty="0"/>
          </a:p>
        </p:txBody>
      </p:sp>
      <p:sp>
        <p:nvSpPr>
          <p:cNvPr id="17" name="Text 15"/>
          <p:cNvSpPr txBox="1"/>
          <p:nvPr/>
        </p:nvSpPr>
        <p:spPr>
          <a:xfrm>
            <a:off x="8178701" y="3412272"/>
            <a:ext cx="2702516"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Radiographs, pneumonia or normal</a:t>
            </a:r>
            <a:endParaRPr lang="en-US" sz="1350" dirty="0"/>
          </a:p>
        </p:txBody>
      </p:sp>
      <p:sp>
        <p:nvSpPr>
          <p:cNvPr id="18" name="Text 16"/>
          <p:cNvSpPr txBox="1"/>
          <p:nvPr/>
        </p:nvSpPr>
        <p:spPr>
          <a:xfrm>
            <a:off x="8178701" y="3804583"/>
            <a:ext cx="2518017" cy="240030"/>
          </a:xfrm>
          <a:prstGeom prst="rect">
            <a:avLst/>
          </a:prstGeom>
          <a:noFill/>
          <a:ln/>
        </p:spPr>
        <p:txBody>
          <a:bodyPr wrap="none" lIns="0" tIns="0" rIns="0" bIns="0" rtlCol="0" anchor="t"/>
          <a:lstStyle/>
          <a:p>
            <a:pPr algn="l" indent="0" marL="0">
              <a:lnSpc>
                <a:spcPts val="189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1,000</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or all</a:t>
            </a:r>
            <a:pPr algn="l" indent="0" marL="0">
              <a:lnSpc>
                <a:spcPts val="189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 4,708</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training images</a:t>
            </a:r>
            <a:endParaRPr lang="en-US" sz="1350" dirty="0"/>
          </a:p>
        </p:txBody>
      </p:sp>
      <p:sp>
        <p:nvSpPr>
          <p:cNvPr id="19" name="Text 17"/>
          <p:cNvSpPr txBox="1"/>
          <p:nvPr/>
        </p:nvSpPr>
        <p:spPr>
          <a:xfrm>
            <a:off x="762000" y="6096000"/>
            <a:ext cx="10895243"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MedMNIST+ at 224 × 224 (Yang et al. 2023); skin lesions from HAM10000 (Tschandl et al. 2018). Trained on an RTX 5070 Ti laptop GPU with the paper's recipe: SGD for linear probe</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and VPT, AdamW for full fine-tuning, learning rate picked on validation.</a:t>
            </a:r>
            <a:endParaRPr lang="en-US" sz="1125" dirty="0"/>
          </a:p>
        </p:txBody>
      </p:sp>
      <p:sp>
        <p:nvSpPr>
          <p:cNvPr id="20" name="Text 18"/>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22</a:t>
            </a:r>
            <a:endParaRPr lang="en-US" sz="1125"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5689794"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I tested VPT on three medical datasets</a:t>
            </a:r>
            <a:endParaRPr lang="en-US" sz="2625" dirty="0"/>
          </a:p>
        </p:txBody>
      </p:sp>
      <p:sp>
        <p:nvSpPr>
          <p:cNvPr id="3" name="Text 1"/>
          <p:cNvSpPr txBox="1"/>
          <p:nvPr/>
        </p:nvSpPr>
        <p:spPr>
          <a:xfrm>
            <a:off x="762000" y="975568"/>
            <a:ext cx="8299252" cy="292894"/>
          </a:xfrm>
          <a:prstGeom prst="rect">
            <a:avLst/>
          </a:prstGeom>
          <a:noFill/>
          <a:ln/>
        </p:spPr>
        <p:txBody>
          <a:bodyPr wrap="none" lIns="0" tIns="0" rIns="0" bIns="0" rtlCol="0" anchor="t"/>
          <a:lstStyle/>
          <a:p>
            <a:pPr algn="l" indent="0" marL="0">
              <a:lnSpc>
                <a:spcPts val="2306"/>
              </a:lnSpc>
              <a:buNone/>
            </a:pPr>
            <a:r>
              <a:rPr lang="en-US" sz="1538" dirty="0">
                <a:solidFill>
                  <a:srgbClr val="474D54"/>
                </a:solidFill>
                <a:latin typeface="Source Sans 3 ExtraLight" pitchFamily="34" charset="0"/>
                <a:ea typeface="Source Sans 3 ExtraLight" pitchFamily="34" charset="-122"/>
                <a:cs typeface="Source Sans 3 ExtraLight" pitchFamily="34" charset="-120"/>
              </a:rPr>
              <a:t>Each one was trained twice: on 1,000 images, as in the paper's VTAB-1k, and on its full training set.</a:t>
            </a:r>
            <a:endParaRPr lang="en-US" sz="1538" dirty="0"/>
          </a:p>
        </p:txBody>
      </p:sp>
      <p:sp>
        <p:nvSpPr>
          <p:cNvPr id="4" name="Text 2"/>
          <p:cNvSpPr txBox="1"/>
          <p:nvPr/>
        </p:nvSpPr>
        <p:spPr>
          <a:xfrm>
            <a:off x="762000" y="2873186"/>
            <a:ext cx="771465"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melanoma</a:t>
            </a:r>
            <a:endParaRPr lang="en-US" sz="1200" dirty="0"/>
          </a:p>
        </p:txBody>
      </p:sp>
      <p:sp>
        <p:nvSpPr>
          <p:cNvPr id="5" name="Text 3"/>
          <p:cNvSpPr txBox="1"/>
          <p:nvPr/>
        </p:nvSpPr>
        <p:spPr>
          <a:xfrm>
            <a:off x="2305050" y="2873186"/>
            <a:ext cx="449985"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nevus</a:t>
            </a:r>
            <a:endParaRPr lang="en-US" sz="1200" dirty="0"/>
          </a:p>
        </p:txBody>
      </p:sp>
      <p:sp>
        <p:nvSpPr>
          <p:cNvPr id="6" name="Text 4"/>
          <p:cNvSpPr txBox="1"/>
          <p:nvPr/>
        </p:nvSpPr>
        <p:spPr>
          <a:xfrm>
            <a:off x="762000" y="3144143"/>
            <a:ext cx="1231321"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Skin lesions</a:t>
            </a:r>
            <a:endParaRPr lang="en-US" sz="1650" dirty="0"/>
          </a:p>
        </p:txBody>
      </p:sp>
      <p:sp>
        <p:nvSpPr>
          <p:cNvPr id="7" name="Text 5"/>
          <p:cNvSpPr txBox="1"/>
          <p:nvPr/>
        </p:nvSpPr>
        <p:spPr>
          <a:xfrm>
            <a:off x="762000" y="3412272"/>
            <a:ext cx="1719191"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Dermoscopy, 7 classes</a:t>
            </a:r>
            <a:endParaRPr lang="en-US" sz="1350" dirty="0"/>
          </a:p>
        </p:txBody>
      </p:sp>
      <p:sp>
        <p:nvSpPr>
          <p:cNvPr id="8" name="Text 6"/>
          <p:cNvSpPr txBox="1"/>
          <p:nvPr/>
        </p:nvSpPr>
        <p:spPr>
          <a:xfrm>
            <a:off x="762000" y="3804583"/>
            <a:ext cx="2518017" cy="240030"/>
          </a:xfrm>
          <a:prstGeom prst="rect">
            <a:avLst/>
          </a:prstGeom>
          <a:noFill/>
          <a:ln/>
        </p:spPr>
        <p:txBody>
          <a:bodyPr wrap="none" lIns="0" tIns="0" rIns="0" bIns="0" rtlCol="0" anchor="t"/>
          <a:lstStyle/>
          <a:p>
            <a:pPr algn="l" indent="0" marL="0">
              <a:lnSpc>
                <a:spcPts val="189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1,000</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or all</a:t>
            </a:r>
            <a:pPr algn="l" indent="0" marL="0">
              <a:lnSpc>
                <a:spcPts val="189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 7,007</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training images</a:t>
            </a:r>
            <a:endParaRPr lang="en-US" sz="1350" dirty="0"/>
          </a:p>
        </p:txBody>
      </p:sp>
      <p:sp>
        <p:nvSpPr>
          <p:cNvPr id="9" name="Text 7"/>
          <p:cNvSpPr txBox="1"/>
          <p:nvPr/>
        </p:nvSpPr>
        <p:spPr>
          <a:xfrm>
            <a:off x="4470350" y="2873186"/>
            <a:ext cx="755368"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neutrophil</a:t>
            </a:r>
            <a:endParaRPr lang="en-US" sz="1200" dirty="0"/>
          </a:p>
        </p:txBody>
      </p:sp>
      <p:sp>
        <p:nvSpPr>
          <p:cNvPr id="10" name="Text 8"/>
          <p:cNvSpPr txBox="1"/>
          <p:nvPr/>
        </p:nvSpPr>
        <p:spPr>
          <a:xfrm>
            <a:off x="6013400" y="2873186"/>
            <a:ext cx="564368"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platelet</a:t>
            </a:r>
            <a:endParaRPr lang="en-US" sz="1200" dirty="0"/>
          </a:p>
        </p:txBody>
      </p:sp>
      <p:sp>
        <p:nvSpPr>
          <p:cNvPr id="11" name="Text 9"/>
          <p:cNvSpPr txBox="1"/>
          <p:nvPr/>
        </p:nvSpPr>
        <p:spPr>
          <a:xfrm>
            <a:off x="4470350" y="3144143"/>
            <a:ext cx="1124986"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Blood cells</a:t>
            </a:r>
            <a:endParaRPr lang="en-US" sz="1650" dirty="0"/>
          </a:p>
        </p:txBody>
      </p:sp>
      <p:sp>
        <p:nvSpPr>
          <p:cNvPr id="12" name="Text 10"/>
          <p:cNvSpPr txBox="1"/>
          <p:nvPr/>
        </p:nvSpPr>
        <p:spPr>
          <a:xfrm>
            <a:off x="4470350" y="3412272"/>
            <a:ext cx="1795343"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Microscopy, 8 cell types</a:t>
            </a:r>
            <a:endParaRPr lang="en-US" sz="1350" dirty="0"/>
          </a:p>
        </p:txBody>
      </p:sp>
      <p:sp>
        <p:nvSpPr>
          <p:cNvPr id="13" name="Text 11"/>
          <p:cNvSpPr txBox="1"/>
          <p:nvPr/>
        </p:nvSpPr>
        <p:spPr>
          <a:xfrm>
            <a:off x="4470350" y="3804583"/>
            <a:ext cx="2609493" cy="240030"/>
          </a:xfrm>
          <a:prstGeom prst="rect">
            <a:avLst/>
          </a:prstGeom>
          <a:noFill/>
          <a:ln/>
        </p:spPr>
        <p:txBody>
          <a:bodyPr wrap="none" lIns="0" tIns="0" rIns="0" bIns="0" rtlCol="0" anchor="t"/>
          <a:lstStyle/>
          <a:p>
            <a:pPr algn="l" indent="0" marL="0">
              <a:lnSpc>
                <a:spcPts val="189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1,000</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or all</a:t>
            </a:r>
            <a:pPr algn="l" indent="0" marL="0">
              <a:lnSpc>
                <a:spcPts val="189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 11,959</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training images</a:t>
            </a:r>
            <a:endParaRPr lang="en-US" sz="1350" dirty="0"/>
          </a:p>
        </p:txBody>
      </p:sp>
      <p:sp>
        <p:nvSpPr>
          <p:cNvPr id="14" name="Text 12"/>
          <p:cNvSpPr txBox="1"/>
          <p:nvPr/>
        </p:nvSpPr>
        <p:spPr>
          <a:xfrm>
            <a:off x="8178701" y="2873186"/>
            <a:ext cx="536508"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normal</a:t>
            </a:r>
            <a:endParaRPr lang="en-US" sz="1200" dirty="0"/>
          </a:p>
        </p:txBody>
      </p:sp>
      <p:sp>
        <p:nvSpPr>
          <p:cNvPr id="15" name="Text 13"/>
          <p:cNvSpPr txBox="1"/>
          <p:nvPr/>
        </p:nvSpPr>
        <p:spPr>
          <a:xfrm>
            <a:off x="9721751" y="2873186"/>
            <a:ext cx="819757"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pneumonia</a:t>
            </a:r>
            <a:endParaRPr lang="en-US" sz="1200" dirty="0"/>
          </a:p>
        </p:txBody>
      </p:sp>
      <p:sp>
        <p:nvSpPr>
          <p:cNvPr id="16" name="Text 14"/>
          <p:cNvSpPr txBox="1"/>
          <p:nvPr/>
        </p:nvSpPr>
        <p:spPr>
          <a:xfrm>
            <a:off x="8178701" y="3144143"/>
            <a:ext cx="1266456"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Chest X-rays</a:t>
            </a:r>
            <a:endParaRPr lang="en-US" sz="1650" dirty="0"/>
          </a:p>
        </p:txBody>
      </p:sp>
      <p:sp>
        <p:nvSpPr>
          <p:cNvPr id="17" name="Text 15"/>
          <p:cNvSpPr txBox="1"/>
          <p:nvPr/>
        </p:nvSpPr>
        <p:spPr>
          <a:xfrm>
            <a:off x="8178701" y="3412272"/>
            <a:ext cx="2702516"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Radiographs, pneumonia or normal</a:t>
            </a:r>
            <a:endParaRPr lang="en-US" sz="1350" dirty="0"/>
          </a:p>
        </p:txBody>
      </p:sp>
      <p:sp>
        <p:nvSpPr>
          <p:cNvPr id="18" name="Text 16"/>
          <p:cNvSpPr txBox="1"/>
          <p:nvPr/>
        </p:nvSpPr>
        <p:spPr>
          <a:xfrm>
            <a:off x="8178701" y="3804583"/>
            <a:ext cx="2518017" cy="240030"/>
          </a:xfrm>
          <a:prstGeom prst="rect">
            <a:avLst/>
          </a:prstGeom>
          <a:noFill/>
          <a:ln/>
        </p:spPr>
        <p:txBody>
          <a:bodyPr wrap="none" lIns="0" tIns="0" rIns="0" bIns="0" rtlCol="0" anchor="t"/>
          <a:lstStyle/>
          <a:p>
            <a:pPr algn="l" indent="0" marL="0">
              <a:lnSpc>
                <a:spcPts val="189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1,000</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or all</a:t>
            </a:r>
            <a:pPr algn="l" indent="0" marL="0">
              <a:lnSpc>
                <a:spcPts val="189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 4,708</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training images</a:t>
            </a:r>
            <a:endParaRPr lang="en-US" sz="1350" dirty="0"/>
          </a:p>
        </p:txBody>
      </p:sp>
      <p:sp>
        <p:nvSpPr>
          <p:cNvPr id="19" name="Text 17"/>
          <p:cNvSpPr txBox="1"/>
          <p:nvPr/>
        </p:nvSpPr>
        <p:spPr>
          <a:xfrm>
            <a:off x="1736348" y="4393109"/>
            <a:ext cx="432554" cy="209550"/>
          </a:xfrm>
          <a:prstGeom prst="rect">
            <a:avLst/>
          </a:prstGeom>
          <a:noFill/>
          <a:ln/>
        </p:spPr>
        <p:txBody>
          <a:bodyPr wrap="none" lIns="0" tIns="0" rIns="0" bIns="0" rtlCol="0" anchor="t"/>
          <a:lstStyle/>
          <a:p>
            <a:pPr algn="ctr" indent="0" marL="0">
              <a:lnSpc>
                <a:spcPts val="1650"/>
              </a:lnSpc>
              <a:buNone/>
            </a:pPr>
            <a:r>
              <a:rPr lang="en-US" sz="1088" b="1" dirty="0">
                <a:solidFill>
                  <a:srgbClr val="FFFFFF"/>
                </a:solidFill>
                <a:latin typeface="Source Sans 3 ExtraLight" pitchFamily="34" charset="0"/>
                <a:ea typeface="Source Sans 3 ExtraLight" pitchFamily="34" charset="-122"/>
                <a:cs typeface="Source Sans 3 ExtraLight" pitchFamily="34" charset="-120"/>
              </a:rPr>
              <a:t>head</a:t>
            </a:r>
            <a:endParaRPr lang="en-US" sz="1088" dirty="0"/>
          </a:p>
        </p:txBody>
      </p:sp>
      <p:sp>
        <p:nvSpPr>
          <p:cNvPr id="20" name="Text 18"/>
          <p:cNvSpPr txBox="1"/>
          <p:nvPr/>
        </p:nvSpPr>
        <p:spPr>
          <a:xfrm>
            <a:off x="1369558" y="4683621"/>
            <a:ext cx="1165985" cy="381000"/>
          </a:xfrm>
          <a:prstGeom prst="rect">
            <a:avLst/>
          </a:prstGeom>
          <a:noFill/>
          <a:ln/>
        </p:spPr>
        <p:txBody>
          <a:bodyPr wrap="none" lIns="0" tIns="0" rIns="0" bIns="0" rtlCol="0" anchor="t"/>
          <a:lstStyle/>
          <a:p>
            <a:pPr algn="ctr" indent="0" marL="0">
              <a:lnSpc>
                <a:spcPts val="3000"/>
              </a:lnSpc>
              <a:buNone/>
            </a:pPr>
            <a:r>
              <a:rPr lang="en-US" sz="1200" b="1" dirty="0">
                <a:solidFill>
                  <a:srgbClr val="FFFFFF"/>
                </a:solidFill>
                <a:latin typeface="Source Sans 3 ExtraLight" pitchFamily="34" charset="0"/>
                <a:ea typeface="Source Sans 3 ExtraLight" pitchFamily="34" charset="-122"/>
                <a:cs typeface="Source Sans 3 ExtraLight" pitchFamily="34" charset="-120"/>
              </a:rPr>
              <a:t>ViT-B/16</a:t>
            </a:r>
            <a:pPr algn="ctr" indent="0" marL="0">
              <a:lnSpc>
                <a:spcPts val="3000"/>
              </a:lnSpc>
              <a:buNone/>
            </a:pPr>
            <a:r>
              <a:rPr lang="en-US" sz="1200" dirty="0">
                <a:solidFill>
                  <a:srgbClr val="FFFFFF">
                    <a:alpha val="85000"/>
                  </a:srgbClr>
                </a:solidFill>
                <a:latin typeface="Source Sans 3 ExtraLight" pitchFamily="34" charset="0"/>
                <a:ea typeface="Source Sans 3 ExtraLight" pitchFamily="34" charset="-122"/>
                <a:cs typeface="Source Sans 3 ExtraLight" pitchFamily="34" charset="-120"/>
              </a:rPr>
              <a:t> frozen</a:t>
            </a:r>
            <a:endParaRPr lang="en-US" sz="1200" dirty="0"/>
          </a:p>
        </p:txBody>
      </p:sp>
      <p:sp>
        <p:nvSpPr>
          <p:cNvPr id="21" name="Text 19"/>
          <p:cNvSpPr txBox="1"/>
          <p:nvPr/>
        </p:nvSpPr>
        <p:spPr>
          <a:xfrm>
            <a:off x="762000" y="5343227"/>
            <a:ext cx="1333786"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Linear probe</a:t>
            </a:r>
            <a:endParaRPr lang="en-US" sz="1650" dirty="0"/>
          </a:p>
        </p:txBody>
      </p:sp>
      <p:sp>
        <p:nvSpPr>
          <p:cNvPr id="22" name="Text 20"/>
          <p:cNvSpPr txBox="1"/>
          <p:nvPr/>
        </p:nvSpPr>
        <p:spPr>
          <a:xfrm>
            <a:off x="762000" y="5611356"/>
            <a:ext cx="1795034"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Trains only a new head.</a:t>
            </a:r>
            <a:endParaRPr lang="en-US" sz="1350" dirty="0"/>
          </a:p>
        </p:txBody>
      </p:sp>
      <p:sp>
        <p:nvSpPr>
          <p:cNvPr id="23" name="Text 21"/>
          <p:cNvSpPr txBox="1"/>
          <p:nvPr/>
        </p:nvSpPr>
        <p:spPr>
          <a:xfrm>
            <a:off x="5444698" y="4393109"/>
            <a:ext cx="432554" cy="209550"/>
          </a:xfrm>
          <a:prstGeom prst="rect">
            <a:avLst/>
          </a:prstGeom>
          <a:noFill/>
          <a:ln/>
        </p:spPr>
        <p:txBody>
          <a:bodyPr wrap="none" lIns="0" tIns="0" rIns="0" bIns="0" rtlCol="0" anchor="t"/>
          <a:lstStyle/>
          <a:p>
            <a:pPr algn="ctr" indent="0" marL="0">
              <a:lnSpc>
                <a:spcPts val="1650"/>
              </a:lnSpc>
              <a:buNone/>
            </a:pPr>
            <a:r>
              <a:rPr lang="en-US" sz="1088" b="1" dirty="0">
                <a:solidFill>
                  <a:srgbClr val="FFFFFF"/>
                </a:solidFill>
                <a:latin typeface="Source Sans 3 ExtraLight" pitchFamily="34" charset="0"/>
                <a:ea typeface="Source Sans 3 ExtraLight" pitchFamily="34" charset="-122"/>
                <a:cs typeface="Source Sans 3 ExtraLight" pitchFamily="34" charset="-120"/>
              </a:rPr>
              <a:t>head</a:t>
            </a:r>
            <a:endParaRPr lang="en-US" sz="1088" dirty="0"/>
          </a:p>
        </p:txBody>
      </p:sp>
      <p:sp>
        <p:nvSpPr>
          <p:cNvPr id="24" name="Text 22"/>
          <p:cNvSpPr txBox="1"/>
          <p:nvPr/>
        </p:nvSpPr>
        <p:spPr>
          <a:xfrm>
            <a:off x="5077908" y="4683621"/>
            <a:ext cx="1165985" cy="381000"/>
          </a:xfrm>
          <a:prstGeom prst="rect">
            <a:avLst/>
          </a:prstGeom>
          <a:noFill/>
          <a:ln/>
        </p:spPr>
        <p:txBody>
          <a:bodyPr wrap="none" lIns="0" tIns="0" rIns="0" bIns="0" rtlCol="0" anchor="t"/>
          <a:lstStyle/>
          <a:p>
            <a:pPr algn="ctr" indent="0" marL="0">
              <a:lnSpc>
                <a:spcPts val="3000"/>
              </a:lnSpc>
              <a:buNone/>
            </a:pPr>
            <a:r>
              <a:rPr lang="en-US" sz="1200" b="1" dirty="0">
                <a:solidFill>
                  <a:srgbClr val="FFFFFF"/>
                </a:solidFill>
                <a:latin typeface="Source Sans 3 ExtraLight" pitchFamily="34" charset="0"/>
                <a:ea typeface="Source Sans 3 ExtraLight" pitchFamily="34" charset="-122"/>
                <a:cs typeface="Source Sans 3 ExtraLight" pitchFamily="34" charset="-120"/>
              </a:rPr>
              <a:t>ViT-B/16</a:t>
            </a:r>
            <a:pPr algn="ctr" indent="0" marL="0">
              <a:lnSpc>
                <a:spcPts val="3000"/>
              </a:lnSpc>
              <a:buNone/>
            </a:pPr>
            <a:r>
              <a:rPr lang="en-US" sz="1200" dirty="0">
                <a:solidFill>
                  <a:srgbClr val="FFFFFF">
                    <a:alpha val="85000"/>
                  </a:srgbClr>
                </a:solidFill>
                <a:latin typeface="Source Sans 3 ExtraLight" pitchFamily="34" charset="0"/>
                <a:ea typeface="Source Sans 3 ExtraLight" pitchFamily="34" charset="-122"/>
                <a:cs typeface="Source Sans 3 ExtraLight" pitchFamily="34" charset="-120"/>
              </a:rPr>
              <a:t> frozen</a:t>
            </a:r>
            <a:endParaRPr lang="en-US" sz="1200" dirty="0"/>
          </a:p>
        </p:txBody>
      </p:sp>
      <p:sp>
        <p:nvSpPr>
          <p:cNvPr id="25" name="Text 23"/>
          <p:cNvSpPr txBox="1"/>
          <p:nvPr/>
        </p:nvSpPr>
        <p:spPr>
          <a:xfrm>
            <a:off x="4470350" y="5343227"/>
            <a:ext cx="1004566" cy="261937"/>
          </a:xfrm>
          <a:prstGeom prst="rect">
            <a:avLst/>
          </a:prstGeom>
          <a:noFill/>
          <a:ln/>
        </p:spPr>
        <p:txBody>
          <a:bodyPr wrap="none" lIns="0" tIns="0" rIns="0" bIns="0" rtlCol="0" anchor="t"/>
          <a:lstStyle/>
          <a:p>
            <a:pPr algn="l" indent="0" marL="0">
              <a:lnSpc>
                <a:spcPts val="2063"/>
              </a:lnSpc>
              <a:buNone/>
            </a:pPr>
            <a:r>
              <a:rPr lang="en-US" sz="1650" b="1" dirty="0">
                <a:solidFill>
                  <a:srgbClr val="C4432C"/>
                </a:solidFill>
                <a:latin typeface="Source Serif 4" pitchFamily="34" charset="0"/>
                <a:ea typeface="Source Serif 4" pitchFamily="34" charset="-122"/>
                <a:cs typeface="Source Serif 4" pitchFamily="34" charset="-120"/>
              </a:rPr>
              <a:t>VPT-deep</a:t>
            </a:r>
            <a:endParaRPr lang="en-US" sz="1650" dirty="0"/>
          </a:p>
        </p:txBody>
      </p:sp>
      <p:sp>
        <p:nvSpPr>
          <p:cNvPr id="26" name="Text 24"/>
          <p:cNvSpPr txBox="1"/>
          <p:nvPr/>
        </p:nvSpPr>
        <p:spPr>
          <a:xfrm>
            <a:off x="4470350" y="5611356"/>
            <a:ext cx="2967657"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Trains a head and 50 prompts per layer.</a:t>
            </a:r>
            <a:endParaRPr lang="en-US" sz="1350" dirty="0"/>
          </a:p>
        </p:txBody>
      </p:sp>
      <p:sp>
        <p:nvSpPr>
          <p:cNvPr id="27" name="Text 25"/>
          <p:cNvSpPr txBox="1"/>
          <p:nvPr/>
        </p:nvSpPr>
        <p:spPr>
          <a:xfrm>
            <a:off x="9153049" y="4393109"/>
            <a:ext cx="432554" cy="209550"/>
          </a:xfrm>
          <a:prstGeom prst="rect">
            <a:avLst/>
          </a:prstGeom>
          <a:noFill/>
          <a:ln/>
        </p:spPr>
        <p:txBody>
          <a:bodyPr wrap="none" lIns="0" tIns="0" rIns="0" bIns="0" rtlCol="0" anchor="t"/>
          <a:lstStyle/>
          <a:p>
            <a:pPr algn="ctr" indent="0" marL="0">
              <a:lnSpc>
                <a:spcPts val="1650"/>
              </a:lnSpc>
              <a:buNone/>
            </a:pPr>
            <a:r>
              <a:rPr lang="en-US" sz="1088" b="1" dirty="0">
                <a:solidFill>
                  <a:srgbClr val="FFFFFF"/>
                </a:solidFill>
                <a:latin typeface="Source Sans 3 ExtraLight" pitchFamily="34" charset="0"/>
                <a:ea typeface="Source Sans 3 ExtraLight" pitchFamily="34" charset="-122"/>
                <a:cs typeface="Source Sans 3 ExtraLight" pitchFamily="34" charset="-120"/>
              </a:rPr>
              <a:t>head</a:t>
            </a:r>
            <a:endParaRPr lang="en-US" sz="1088" dirty="0"/>
          </a:p>
        </p:txBody>
      </p:sp>
      <p:sp>
        <p:nvSpPr>
          <p:cNvPr id="28" name="Text 26"/>
          <p:cNvSpPr txBox="1"/>
          <p:nvPr/>
        </p:nvSpPr>
        <p:spPr>
          <a:xfrm>
            <a:off x="8686758" y="4683621"/>
            <a:ext cx="1365135" cy="381000"/>
          </a:xfrm>
          <a:prstGeom prst="rect">
            <a:avLst/>
          </a:prstGeom>
          <a:noFill/>
          <a:ln/>
        </p:spPr>
        <p:txBody>
          <a:bodyPr wrap="none" lIns="0" tIns="0" rIns="0" bIns="0" rtlCol="0" anchor="t"/>
          <a:lstStyle/>
          <a:p>
            <a:pPr algn="ctr" indent="0" marL="0">
              <a:lnSpc>
                <a:spcPts val="3000"/>
              </a:lnSpc>
              <a:buNone/>
            </a:pPr>
            <a:r>
              <a:rPr lang="en-US" sz="1200" b="1" dirty="0">
                <a:solidFill>
                  <a:srgbClr val="FFFFFF"/>
                </a:solidFill>
                <a:latin typeface="Source Sans 3 ExtraLight" pitchFamily="34" charset="0"/>
                <a:ea typeface="Source Sans 3 ExtraLight" pitchFamily="34" charset="-122"/>
                <a:cs typeface="Source Sans 3 ExtraLight" pitchFamily="34" charset="-120"/>
              </a:rPr>
              <a:t>ViT-B/16</a:t>
            </a:r>
            <a:pPr algn="ctr" indent="0" marL="0">
              <a:lnSpc>
                <a:spcPts val="3000"/>
              </a:lnSpc>
              <a:buNone/>
            </a:pPr>
            <a:r>
              <a:rPr lang="en-US" sz="1200" dirty="0">
                <a:solidFill>
                  <a:srgbClr val="FFFFFF">
                    <a:alpha val="85000"/>
                  </a:srgbClr>
                </a:solidFill>
                <a:latin typeface="Source Sans 3 ExtraLight" pitchFamily="34" charset="0"/>
                <a:ea typeface="Source Sans 3 ExtraLight" pitchFamily="34" charset="-122"/>
                <a:cs typeface="Source Sans 3 ExtraLight" pitchFamily="34" charset="-120"/>
              </a:rPr>
              <a:t> retrained</a:t>
            </a:r>
            <a:endParaRPr lang="en-US" sz="1200" dirty="0"/>
          </a:p>
        </p:txBody>
      </p:sp>
      <p:sp>
        <p:nvSpPr>
          <p:cNvPr id="29" name="Text 27"/>
          <p:cNvSpPr txBox="1"/>
          <p:nvPr/>
        </p:nvSpPr>
        <p:spPr>
          <a:xfrm>
            <a:off x="8178701" y="5343227"/>
            <a:ext cx="1587937"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Full fine-tuning</a:t>
            </a:r>
            <a:endParaRPr lang="en-US" sz="1650" dirty="0"/>
          </a:p>
        </p:txBody>
      </p:sp>
      <p:sp>
        <p:nvSpPr>
          <p:cNvPr id="30" name="Text 28"/>
          <p:cNvSpPr txBox="1"/>
          <p:nvPr/>
        </p:nvSpPr>
        <p:spPr>
          <a:xfrm>
            <a:off x="8178701" y="5611356"/>
            <a:ext cx="2446818"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Retrains all 85.8 million weights.</a:t>
            </a:r>
            <a:endParaRPr lang="en-US" sz="1350" dirty="0"/>
          </a:p>
        </p:txBody>
      </p:sp>
      <p:sp>
        <p:nvSpPr>
          <p:cNvPr id="31" name="Text 29"/>
          <p:cNvSpPr txBox="1"/>
          <p:nvPr/>
        </p:nvSpPr>
        <p:spPr>
          <a:xfrm>
            <a:off x="762000" y="6096000"/>
            <a:ext cx="10895243"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MedMNIST+ at 224 × 224 (Yang et al. 2023); skin lesions from HAM10000 (Tschandl et al. 2018). Trained on an RTX 5070 Ti laptop GPU with the paper's recipe: SGD for linear probe</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and VPT, AdamW for full fine-tuning, learning rate picked on validation.</a:t>
            </a:r>
            <a:endParaRPr lang="en-US" sz="1125" dirty="0"/>
          </a:p>
        </p:txBody>
      </p:sp>
      <p:sp>
        <p:nvSpPr>
          <p:cNvPr id="32" name="Text 30"/>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22</a:t>
            </a:r>
            <a:endParaRPr lang="en-US" sz="1125"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9960983"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 always beat the linear probe and came close to full fine-tuning</a:t>
            </a:r>
            <a:endParaRPr lang="en-US" sz="2625" dirty="0"/>
          </a:p>
        </p:txBody>
      </p:sp>
      <p:sp>
        <p:nvSpPr>
          <p:cNvPr id="3" name="Text 1"/>
          <p:cNvSpPr txBox="1"/>
          <p:nvPr/>
        </p:nvSpPr>
        <p:spPr>
          <a:xfrm>
            <a:off x="2190750" y="1702088"/>
            <a:ext cx="2510278"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Balanced accuracy on the test set (%)</a:t>
            </a:r>
            <a:endParaRPr lang="en-US" sz="1200" dirty="0"/>
          </a:p>
        </p:txBody>
      </p:sp>
      <p:sp>
        <p:nvSpPr>
          <p:cNvPr id="4" name="Text 2"/>
          <p:cNvSpPr txBox="1"/>
          <p:nvPr/>
        </p:nvSpPr>
        <p:spPr>
          <a:xfrm>
            <a:off x="6701879" y="1686848"/>
            <a:ext cx="1269552"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Against VPT-deep</a:t>
            </a:r>
            <a:endParaRPr lang="en-US" sz="1275" dirty="0"/>
          </a:p>
        </p:txBody>
      </p:sp>
      <p:sp>
        <p:nvSpPr>
          <p:cNvPr id="5" name="Text 3"/>
          <p:cNvSpPr txBox="1"/>
          <p:nvPr/>
        </p:nvSpPr>
        <p:spPr>
          <a:xfrm>
            <a:off x="762000" y="2210723"/>
            <a:ext cx="1602796"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1,000 training images</a:t>
            </a:r>
            <a:endParaRPr lang="en-US" sz="1275" dirty="0"/>
          </a:p>
        </p:txBody>
      </p:sp>
      <p:sp>
        <p:nvSpPr>
          <p:cNvPr id="6" name="Text 4"/>
          <p:cNvSpPr txBox="1"/>
          <p:nvPr/>
        </p:nvSpPr>
        <p:spPr>
          <a:xfrm>
            <a:off x="762000" y="2538383"/>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7" name="Text 5"/>
          <p:cNvSpPr txBox="1"/>
          <p:nvPr/>
        </p:nvSpPr>
        <p:spPr>
          <a:xfrm>
            <a:off x="4553843" y="25383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64.9</a:t>
            </a:r>
            <a:endParaRPr lang="en-US" sz="1350" dirty="0"/>
          </a:p>
        </p:txBody>
      </p:sp>
      <p:sp>
        <p:nvSpPr>
          <p:cNvPr id="8" name="Text 6"/>
          <p:cNvSpPr txBox="1"/>
          <p:nvPr/>
        </p:nvSpPr>
        <p:spPr>
          <a:xfrm>
            <a:off x="6740128" y="2544098"/>
            <a:ext cx="1229773"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1.6 points higher</a:t>
            </a:r>
            <a:endParaRPr lang="en-US" sz="1275" dirty="0"/>
          </a:p>
        </p:txBody>
      </p:sp>
      <p:sp>
        <p:nvSpPr>
          <p:cNvPr id="9" name="Text 7"/>
          <p:cNvSpPr txBox="1"/>
          <p:nvPr/>
        </p:nvSpPr>
        <p:spPr>
          <a:xfrm>
            <a:off x="762000" y="2938433"/>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10" name="Text 8"/>
          <p:cNvSpPr txBox="1"/>
          <p:nvPr/>
        </p:nvSpPr>
        <p:spPr>
          <a:xfrm>
            <a:off x="4497586" y="29384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63.3</a:t>
            </a:r>
            <a:endParaRPr lang="en-US" sz="1350" dirty="0"/>
          </a:p>
        </p:txBody>
      </p:sp>
      <p:sp>
        <p:nvSpPr>
          <p:cNvPr id="11" name="Text 9"/>
          <p:cNvSpPr txBox="1"/>
          <p:nvPr/>
        </p:nvSpPr>
        <p:spPr>
          <a:xfrm>
            <a:off x="762000" y="3338483"/>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12" name="Text 10"/>
          <p:cNvSpPr txBox="1"/>
          <p:nvPr/>
        </p:nvSpPr>
        <p:spPr>
          <a:xfrm>
            <a:off x="4325243" y="33384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58.4</a:t>
            </a:r>
            <a:endParaRPr lang="en-US" sz="1350" dirty="0"/>
          </a:p>
        </p:txBody>
      </p:sp>
      <p:sp>
        <p:nvSpPr>
          <p:cNvPr id="13" name="Text 11"/>
          <p:cNvSpPr txBox="1"/>
          <p:nvPr/>
        </p:nvSpPr>
        <p:spPr>
          <a:xfrm>
            <a:off x="6793557" y="3344198"/>
            <a:ext cx="1174206"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4.9 points lower</a:t>
            </a:r>
            <a:endParaRPr lang="en-US" sz="1275" dirty="0"/>
          </a:p>
        </p:txBody>
      </p:sp>
      <p:sp>
        <p:nvSpPr>
          <p:cNvPr id="14" name="Text 12"/>
          <p:cNvSpPr txBox="1"/>
          <p:nvPr/>
        </p:nvSpPr>
        <p:spPr>
          <a:xfrm>
            <a:off x="762000" y="3849023"/>
            <a:ext cx="1821811"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All 7,007 training images</a:t>
            </a:r>
            <a:endParaRPr lang="en-US" sz="1275" dirty="0"/>
          </a:p>
        </p:txBody>
      </p:sp>
      <p:sp>
        <p:nvSpPr>
          <p:cNvPr id="15" name="Text 13"/>
          <p:cNvSpPr txBox="1"/>
          <p:nvPr/>
        </p:nvSpPr>
        <p:spPr>
          <a:xfrm>
            <a:off x="762000" y="4176683"/>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16" name="Text 14"/>
          <p:cNvSpPr txBox="1"/>
          <p:nvPr/>
        </p:nvSpPr>
        <p:spPr>
          <a:xfrm>
            <a:off x="5241578" y="41766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84.4</a:t>
            </a:r>
            <a:endParaRPr lang="en-US" sz="1350" dirty="0"/>
          </a:p>
        </p:txBody>
      </p:sp>
      <p:sp>
        <p:nvSpPr>
          <p:cNvPr id="17" name="Text 15"/>
          <p:cNvSpPr txBox="1"/>
          <p:nvPr/>
        </p:nvSpPr>
        <p:spPr>
          <a:xfrm>
            <a:off x="6740128" y="4182398"/>
            <a:ext cx="1229773"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3.4 points higher</a:t>
            </a:r>
            <a:endParaRPr lang="en-US" sz="1275" dirty="0"/>
          </a:p>
        </p:txBody>
      </p:sp>
      <p:sp>
        <p:nvSpPr>
          <p:cNvPr id="18" name="Text 16"/>
          <p:cNvSpPr txBox="1"/>
          <p:nvPr/>
        </p:nvSpPr>
        <p:spPr>
          <a:xfrm>
            <a:off x="762000" y="4576733"/>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19" name="Text 17"/>
          <p:cNvSpPr txBox="1"/>
          <p:nvPr/>
        </p:nvSpPr>
        <p:spPr>
          <a:xfrm>
            <a:off x="5121473" y="45767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81.0</a:t>
            </a:r>
            <a:endParaRPr lang="en-US" sz="1350" dirty="0"/>
          </a:p>
        </p:txBody>
      </p:sp>
      <p:sp>
        <p:nvSpPr>
          <p:cNvPr id="20" name="Text 18"/>
          <p:cNvSpPr txBox="1"/>
          <p:nvPr/>
        </p:nvSpPr>
        <p:spPr>
          <a:xfrm>
            <a:off x="762000" y="4976783"/>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21" name="Text 19"/>
          <p:cNvSpPr txBox="1"/>
          <p:nvPr/>
        </p:nvSpPr>
        <p:spPr>
          <a:xfrm>
            <a:off x="4667250" y="49767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68.1</a:t>
            </a:r>
            <a:endParaRPr lang="en-US" sz="1350" dirty="0"/>
          </a:p>
        </p:txBody>
      </p:sp>
      <p:sp>
        <p:nvSpPr>
          <p:cNvPr id="22" name="Text 20"/>
          <p:cNvSpPr txBox="1"/>
          <p:nvPr/>
        </p:nvSpPr>
        <p:spPr>
          <a:xfrm>
            <a:off x="6713041" y="4982498"/>
            <a:ext cx="1257943"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12.9 points lower</a:t>
            </a:r>
            <a:endParaRPr lang="en-US" sz="1275" dirty="0"/>
          </a:p>
        </p:txBody>
      </p:sp>
      <p:sp>
        <p:nvSpPr>
          <p:cNvPr id="23" name="Text 21"/>
          <p:cNvSpPr txBox="1"/>
          <p:nvPr/>
        </p:nvSpPr>
        <p:spPr>
          <a:xfrm>
            <a:off x="2157561" y="5437793"/>
            <a:ext cx="126182"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0</a:t>
            </a:r>
            <a:endParaRPr lang="en-US" sz="1050" dirty="0"/>
          </a:p>
        </p:txBody>
      </p:sp>
      <p:sp>
        <p:nvSpPr>
          <p:cNvPr id="24" name="Text 22"/>
          <p:cNvSpPr txBox="1"/>
          <p:nvPr/>
        </p:nvSpPr>
        <p:spPr>
          <a:xfrm>
            <a:off x="3005510" y="5437793"/>
            <a:ext cx="195060"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25</a:t>
            </a:r>
            <a:endParaRPr lang="en-US" sz="1050" dirty="0"/>
          </a:p>
        </p:txBody>
      </p:sp>
      <p:sp>
        <p:nvSpPr>
          <p:cNvPr id="25" name="Text 23"/>
          <p:cNvSpPr txBox="1"/>
          <p:nvPr/>
        </p:nvSpPr>
        <p:spPr>
          <a:xfrm>
            <a:off x="3886572" y="5437793"/>
            <a:ext cx="195060"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50</a:t>
            </a:r>
            <a:endParaRPr lang="en-US" sz="1050" dirty="0"/>
          </a:p>
        </p:txBody>
      </p:sp>
      <p:sp>
        <p:nvSpPr>
          <p:cNvPr id="26" name="Text 24"/>
          <p:cNvSpPr txBox="1"/>
          <p:nvPr/>
        </p:nvSpPr>
        <p:spPr>
          <a:xfrm>
            <a:off x="4767635" y="5437793"/>
            <a:ext cx="195060"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75</a:t>
            </a:r>
            <a:endParaRPr lang="en-US" sz="1050" dirty="0"/>
          </a:p>
        </p:txBody>
      </p:sp>
      <p:sp>
        <p:nvSpPr>
          <p:cNvPr id="27" name="Text 25"/>
          <p:cNvSpPr txBox="1"/>
          <p:nvPr/>
        </p:nvSpPr>
        <p:spPr>
          <a:xfrm>
            <a:off x="5615583" y="5437793"/>
            <a:ext cx="263938"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100</a:t>
            </a:r>
            <a:endParaRPr lang="en-US" sz="1050" dirty="0"/>
          </a:p>
        </p:txBody>
      </p:sp>
      <p:sp>
        <p:nvSpPr>
          <p:cNvPr id="28" name="Text 26"/>
          <p:cNvSpPr txBox="1"/>
          <p:nvPr/>
        </p:nvSpPr>
        <p:spPr>
          <a:xfrm>
            <a:off x="8286750" y="2653159"/>
            <a:ext cx="3283256"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Seven kinds of skin lesion, and two thirds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of the images show harmless moles. This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is the hardest of the three tasks.</a:t>
            </a:r>
            <a:endParaRPr lang="en-US" sz="1425" dirty="0"/>
          </a:p>
        </p:txBody>
      </p:sp>
      <p:sp>
        <p:nvSpPr>
          <p:cNvPr id="29" name="Text 27"/>
          <p:cNvSpPr txBox="1"/>
          <p:nvPr/>
        </p:nvSpPr>
        <p:spPr>
          <a:xfrm>
            <a:off x="8286750" y="3600896"/>
            <a:ext cx="3266384" cy="1085850"/>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With all 7,007 images, VPT-deep is 12.9</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points ahead of the linear probe, up from</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4.9. Full fine-tuning stays ahead of</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VPT-deep, by 1.6 and 3.4 points.</a:t>
            </a:r>
            <a:endParaRPr lang="en-US" sz="1425" dirty="0"/>
          </a:p>
        </p:txBody>
      </p:sp>
      <p:sp>
        <p:nvSpPr>
          <p:cNvPr id="30" name="Text 28"/>
          <p:cNvSpPr txBox="1"/>
          <p:nvPr/>
        </p:nvSpPr>
        <p:spPr>
          <a:xfrm>
            <a:off x="762000" y="6096000"/>
            <a:ext cx="10769715"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My runs: ViT-B/16 (ImageNet-21k), MedMNIST+ 224 × 224, balanced accuracy on the test set (the mean per-class recall: on skin lesions, always answering "nevus" scores 67%</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accuracy but only 14% balanced accuracy), bars start at 0. Each method was trained once with 1,000 images and once with the full training set; there are no points in between.</a:t>
            </a:r>
            <a:endParaRPr lang="en-US" sz="1125" dirty="0"/>
          </a:p>
        </p:txBody>
      </p:sp>
      <p:sp>
        <p:nvSpPr>
          <p:cNvPr id="31" name="Text 29"/>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23</a:t>
            </a:r>
            <a:endParaRPr lang="en-US" sz="1125"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9960983"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 always beat the linear probe and came close to full fine-tuning</a:t>
            </a:r>
            <a:endParaRPr lang="en-US" sz="2625" dirty="0"/>
          </a:p>
        </p:txBody>
      </p:sp>
      <p:sp>
        <p:nvSpPr>
          <p:cNvPr id="3" name="Text 1"/>
          <p:cNvSpPr txBox="1"/>
          <p:nvPr/>
        </p:nvSpPr>
        <p:spPr>
          <a:xfrm>
            <a:off x="2190750" y="1702088"/>
            <a:ext cx="2510278"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Balanced accuracy on the test set (%)</a:t>
            </a:r>
            <a:endParaRPr lang="en-US" sz="1200" dirty="0"/>
          </a:p>
        </p:txBody>
      </p:sp>
      <p:sp>
        <p:nvSpPr>
          <p:cNvPr id="4" name="Text 2"/>
          <p:cNvSpPr txBox="1"/>
          <p:nvPr/>
        </p:nvSpPr>
        <p:spPr>
          <a:xfrm>
            <a:off x="6701879" y="1686848"/>
            <a:ext cx="1269552"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Against VPT-deep</a:t>
            </a:r>
            <a:endParaRPr lang="en-US" sz="1275" dirty="0"/>
          </a:p>
        </p:txBody>
      </p:sp>
      <p:sp>
        <p:nvSpPr>
          <p:cNvPr id="5" name="Text 3"/>
          <p:cNvSpPr txBox="1"/>
          <p:nvPr/>
        </p:nvSpPr>
        <p:spPr>
          <a:xfrm>
            <a:off x="762000" y="2210723"/>
            <a:ext cx="1602796"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1,000 training images</a:t>
            </a:r>
            <a:endParaRPr lang="en-US" sz="1275" dirty="0"/>
          </a:p>
        </p:txBody>
      </p:sp>
      <p:sp>
        <p:nvSpPr>
          <p:cNvPr id="6" name="Text 4"/>
          <p:cNvSpPr txBox="1"/>
          <p:nvPr/>
        </p:nvSpPr>
        <p:spPr>
          <a:xfrm>
            <a:off x="762000" y="2538383"/>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7" name="Text 5"/>
          <p:cNvSpPr txBox="1"/>
          <p:nvPr/>
        </p:nvSpPr>
        <p:spPr>
          <a:xfrm>
            <a:off x="5720655" y="25383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98.0</a:t>
            </a:r>
            <a:endParaRPr lang="en-US" sz="1350" dirty="0"/>
          </a:p>
        </p:txBody>
      </p:sp>
      <p:sp>
        <p:nvSpPr>
          <p:cNvPr id="8" name="Text 6"/>
          <p:cNvSpPr txBox="1"/>
          <p:nvPr/>
        </p:nvSpPr>
        <p:spPr>
          <a:xfrm>
            <a:off x="6793557" y="2544098"/>
            <a:ext cx="1174206"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0.2 points lower</a:t>
            </a:r>
            <a:endParaRPr lang="en-US" sz="1275" dirty="0"/>
          </a:p>
        </p:txBody>
      </p:sp>
      <p:sp>
        <p:nvSpPr>
          <p:cNvPr id="9" name="Text 7"/>
          <p:cNvSpPr txBox="1"/>
          <p:nvPr/>
        </p:nvSpPr>
        <p:spPr>
          <a:xfrm>
            <a:off x="762000" y="2938433"/>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10" name="Text 8"/>
          <p:cNvSpPr txBox="1"/>
          <p:nvPr/>
        </p:nvSpPr>
        <p:spPr>
          <a:xfrm>
            <a:off x="5727353" y="29384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98.2</a:t>
            </a:r>
            <a:endParaRPr lang="en-US" sz="1350" dirty="0"/>
          </a:p>
        </p:txBody>
      </p:sp>
      <p:sp>
        <p:nvSpPr>
          <p:cNvPr id="11" name="Text 9"/>
          <p:cNvSpPr txBox="1"/>
          <p:nvPr/>
        </p:nvSpPr>
        <p:spPr>
          <a:xfrm>
            <a:off x="762000" y="3338483"/>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12" name="Text 10"/>
          <p:cNvSpPr txBox="1"/>
          <p:nvPr/>
        </p:nvSpPr>
        <p:spPr>
          <a:xfrm>
            <a:off x="5653980" y="33384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96.1</a:t>
            </a:r>
            <a:endParaRPr lang="en-US" sz="1350" dirty="0"/>
          </a:p>
        </p:txBody>
      </p:sp>
      <p:sp>
        <p:nvSpPr>
          <p:cNvPr id="13" name="Text 11"/>
          <p:cNvSpPr txBox="1"/>
          <p:nvPr/>
        </p:nvSpPr>
        <p:spPr>
          <a:xfrm>
            <a:off x="6793557" y="3344198"/>
            <a:ext cx="1174206"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2.1 points lower</a:t>
            </a:r>
            <a:endParaRPr lang="en-US" sz="1275" dirty="0"/>
          </a:p>
        </p:txBody>
      </p:sp>
      <p:sp>
        <p:nvSpPr>
          <p:cNvPr id="14" name="Text 12"/>
          <p:cNvSpPr txBox="1"/>
          <p:nvPr/>
        </p:nvSpPr>
        <p:spPr>
          <a:xfrm>
            <a:off x="762000" y="3849023"/>
            <a:ext cx="1908179"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All 11,959 training images</a:t>
            </a:r>
            <a:endParaRPr lang="en-US" sz="1275" dirty="0"/>
          </a:p>
        </p:txBody>
      </p:sp>
      <p:sp>
        <p:nvSpPr>
          <p:cNvPr id="15" name="Text 13"/>
          <p:cNvSpPr txBox="1"/>
          <p:nvPr/>
        </p:nvSpPr>
        <p:spPr>
          <a:xfrm>
            <a:off x="762000" y="4176683"/>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16" name="Text 14"/>
          <p:cNvSpPr txBox="1"/>
          <p:nvPr/>
        </p:nvSpPr>
        <p:spPr>
          <a:xfrm>
            <a:off x="5762625" y="41766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99.2</a:t>
            </a:r>
            <a:endParaRPr lang="en-US" sz="1350" dirty="0"/>
          </a:p>
        </p:txBody>
      </p:sp>
      <p:sp>
        <p:nvSpPr>
          <p:cNvPr id="17" name="Text 15"/>
          <p:cNvSpPr txBox="1"/>
          <p:nvPr/>
        </p:nvSpPr>
        <p:spPr>
          <a:xfrm>
            <a:off x="6740128" y="4182398"/>
            <a:ext cx="1229773"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0.1 points higher</a:t>
            </a:r>
            <a:endParaRPr lang="en-US" sz="1275" dirty="0"/>
          </a:p>
        </p:txBody>
      </p:sp>
      <p:sp>
        <p:nvSpPr>
          <p:cNvPr id="18" name="Text 16"/>
          <p:cNvSpPr txBox="1"/>
          <p:nvPr/>
        </p:nvSpPr>
        <p:spPr>
          <a:xfrm>
            <a:off x="762000" y="4576733"/>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19" name="Text 17"/>
          <p:cNvSpPr txBox="1"/>
          <p:nvPr/>
        </p:nvSpPr>
        <p:spPr>
          <a:xfrm>
            <a:off x="5759648" y="45767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99.1</a:t>
            </a:r>
            <a:endParaRPr lang="en-US" sz="1350" dirty="0"/>
          </a:p>
        </p:txBody>
      </p:sp>
      <p:sp>
        <p:nvSpPr>
          <p:cNvPr id="20" name="Text 18"/>
          <p:cNvSpPr txBox="1"/>
          <p:nvPr/>
        </p:nvSpPr>
        <p:spPr>
          <a:xfrm>
            <a:off x="762000" y="4976783"/>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21" name="Text 19"/>
          <p:cNvSpPr txBox="1"/>
          <p:nvPr/>
        </p:nvSpPr>
        <p:spPr>
          <a:xfrm>
            <a:off x="5699671" y="49767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97.4</a:t>
            </a:r>
            <a:endParaRPr lang="en-US" sz="1350" dirty="0"/>
          </a:p>
        </p:txBody>
      </p:sp>
      <p:sp>
        <p:nvSpPr>
          <p:cNvPr id="22" name="Text 20"/>
          <p:cNvSpPr txBox="1"/>
          <p:nvPr/>
        </p:nvSpPr>
        <p:spPr>
          <a:xfrm>
            <a:off x="6793557" y="4982498"/>
            <a:ext cx="1174206"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1.7 points lower</a:t>
            </a:r>
            <a:endParaRPr lang="en-US" sz="1275" dirty="0"/>
          </a:p>
        </p:txBody>
      </p:sp>
      <p:sp>
        <p:nvSpPr>
          <p:cNvPr id="23" name="Text 21"/>
          <p:cNvSpPr txBox="1"/>
          <p:nvPr/>
        </p:nvSpPr>
        <p:spPr>
          <a:xfrm>
            <a:off x="2157561" y="5437793"/>
            <a:ext cx="126182"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0</a:t>
            </a:r>
            <a:endParaRPr lang="en-US" sz="1050" dirty="0"/>
          </a:p>
        </p:txBody>
      </p:sp>
      <p:sp>
        <p:nvSpPr>
          <p:cNvPr id="24" name="Text 22"/>
          <p:cNvSpPr txBox="1"/>
          <p:nvPr/>
        </p:nvSpPr>
        <p:spPr>
          <a:xfrm>
            <a:off x="3005510" y="5437793"/>
            <a:ext cx="195060"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25</a:t>
            </a:r>
            <a:endParaRPr lang="en-US" sz="1050" dirty="0"/>
          </a:p>
        </p:txBody>
      </p:sp>
      <p:sp>
        <p:nvSpPr>
          <p:cNvPr id="25" name="Text 23"/>
          <p:cNvSpPr txBox="1"/>
          <p:nvPr/>
        </p:nvSpPr>
        <p:spPr>
          <a:xfrm>
            <a:off x="3886572" y="5437793"/>
            <a:ext cx="195060"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50</a:t>
            </a:r>
            <a:endParaRPr lang="en-US" sz="1050" dirty="0"/>
          </a:p>
        </p:txBody>
      </p:sp>
      <p:sp>
        <p:nvSpPr>
          <p:cNvPr id="26" name="Text 24"/>
          <p:cNvSpPr txBox="1"/>
          <p:nvPr/>
        </p:nvSpPr>
        <p:spPr>
          <a:xfrm>
            <a:off x="4767635" y="5437793"/>
            <a:ext cx="195060"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75</a:t>
            </a:r>
            <a:endParaRPr lang="en-US" sz="1050" dirty="0"/>
          </a:p>
        </p:txBody>
      </p:sp>
      <p:sp>
        <p:nvSpPr>
          <p:cNvPr id="27" name="Text 25"/>
          <p:cNvSpPr txBox="1"/>
          <p:nvPr/>
        </p:nvSpPr>
        <p:spPr>
          <a:xfrm>
            <a:off x="5615583" y="5437793"/>
            <a:ext cx="263938"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100</a:t>
            </a:r>
            <a:endParaRPr lang="en-US" sz="1050" dirty="0"/>
          </a:p>
        </p:txBody>
      </p:sp>
      <p:sp>
        <p:nvSpPr>
          <p:cNvPr id="28" name="Text 26"/>
          <p:cNvSpPr txBox="1"/>
          <p:nvPr/>
        </p:nvSpPr>
        <p:spPr>
          <a:xfrm>
            <a:off x="8286750" y="2653159"/>
            <a:ext cx="3203543" cy="1085850"/>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Eight kinds of blood cell under a</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microscope. Every method scores above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96 here, so the bars are almost the same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length.</a:t>
            </a:r>
            <a:endParaRPr lang="en-US" sz="1425" dirty="0"/>
          </a:p>
        </p:txBody>
      </p:sp>
      <p:sp>
        <p:nvSpPr>
          <p:cNvPr id="29" name="Text 27"/>
          <p:cNvSpPr txBox="1"/>
          <p:nvPr/>
        </p:nvSpPr>
        <p:spPr>
          <a:xfrm>
            <a:off x="8286750" y="3872359"/>
            <a:ext cx="3157109"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VPT-deep and full fine-tuning are within</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0.2 points of each other with either</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amount of data.</a:t>
            </a:r>
            <a:endParaRPr lang="en-US" sz="1425" dirty="0"/>
          </a:p>
        </p:txBody>
      </p:sp>
      <p:sp>
        <p:nvSpPr>
          <p:cNvPr id="30" name="Text 28"/>
          <p:cNvSpPr txBox="1"/>
          <p:nvPr/>
        </p:nvSpPr>
        <p:spPr>
          <a:xfrm>
            <a:off x="762000" y="6096000"/>
            <a:ext cx="10769715"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My runs: ViT-B/16 (ImageNet-21k), MedMNIST+ 224 × 224, balanced accuracy on the test set (the mean per-class recall: on skin lesions, always answering "nevus" scores 67%</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accuracy but only 14% balanced accuracy), bars start at 0. Each method was trained once with 1,000 images and once with the full training set; there are no points in between.</a:t>
            </a:r>
            <a:endParaRPr lang="en-US" sz="1125" dirty="0"/>
          </a:p>
        </p:txBody>
      </p:sp>
      <p:sp>
        <p:nvSpPr>
          <p:cNvPr id="31" name="Text 29"/>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23</a:t>
            </a:r>
            <a:endParaRPr lang="en-US" sz="1125"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9960983"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 always beat the linear probe and came close to full fine-tuning</a:t>
            </a:r>
            <a:endParaRPr lang="en-US" sz="2625" dirty="0"/>
          </a:p>
        </p:txBody>
      </p:sp>
      <p:sp>
        <p:nvSpPr>
          <p:cNvPr id="3" name="Text 1"/>
          <p:cNvSpPr txBox="1"/>
          <p:nvPr/>
        </p:nvSpPr>
        <p:spPr>
          <a:xfrm>
            <a:off x="2190750" y="1702088"/>
            <a:ext cx="2510278"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Balanced accuracy on the test set (%)</a:t>
            </a:r>
            <a:endParaRPr lang="en-US" sz="1200" dirty="0"/>
          </a:p>
        </p:txBody>
      </p:sp>
      <p:sp>
        <p:nvSpPr>
          <p:cNvPr id="4" name="Text 2"/>
          <p:cNvSpPr txBox="1"/>
          <p:nvPr/>
        </p:nvSpPr>
        <p:spPr>
          <a:xfrm>
            <a:off x="6701879" y="1686848"/>
            <a:ext cx="1269552"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Against VPT-deep</a:t>
            </a:r>
            <a:endParaRPr lang="en-US" sz="1275" dirty="0"/>
          </a:p>
        </p:txBody>
      </p:sp>
      <p:sp>
        <p:nvSpPr>
          <p:cNvPr id="5" name="Text 3"/>
          <p:cNvSpPr txBox="1"/>
          <p:nvPr/>
        </p:nvSpPr>
        <p:spPr>
          <a:xfrm>
            <a:off x="762000" y="2210723"/>
            <a:ext cx="1602796"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1,000 training images</a:t>
            </a:r>
            <a:endParaRPr lang="en-US" sz="1275" dirty="0"/>
          </a:p>
        </p:txBody>
      </p:sp>
      <p:sp>
        <p:nvSpPr>
          <p:cNvPr id="6" name="Text 4"/>
          <p:cNvSpPr txBox="1"/>
          <p:nvPr/>
        </p:nvSpPr>
        <p:spPr>
          <a:xfrm>
            <a:off x="762000" y="2538383"/>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7" name="Text 5"/>
          <p:cNvSpPr txBox="1"/>
          <p:nvPr/>
        </p:nvSpPr>
        <p:spPr>
          <a:xfrm>
            <a:off x="5558730" y="25383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93.4</a:t>
            </a:r>
            <a:endParaRPr lang="en-US" sz="1350" dirty="0"/>
          </a:p>
        </p:txBody>
      </p:sp>
      <p:sp>
        <p:nvSpPr>
          <p:cNvPr id="8" name="Text 6"/>
          <p:cNvSpPr txBox="1"/>
          <p:nvPr/>
        </p:nvSpPr>
        <p:spPr>
          <a:xfrm>
            <a:off x="6740128" y="2544098"/>
            <a:ext cx="1229773"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3.7 points higher</a:t>
            </a:r>
            <a:endParaRPr lang="en-US" sz="1275" dirty="0"/>
          </a:p>
        </p:txBody>
      </p:sp>
      <p:sp>
        <p:nvSpPr>
          <p:cNvPr id="9" name="Text 7"/>
          <p:cNvSpPr txBox="1"/>
          <p:nvPr/>
        </p:nvSpPr>
        <p:spPr>
          <a:xfrm>
            <a:off x="762000" y="2938433"/>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10" name="Text 8"/>
          <p:cNvSpPr txBox="1"/>
          <p:nvPr/>
        </p:nvSpPr>
        <p:spPr>
          <a:xfrm>
            <a:off x="5428208" y="29384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89.7</a:t>
            </a:r>
            <a:endParaRPr lang="en-US" sz="1350" dirty="0"/>
          </a:p>
        </p:txBody>
      </p:sp>
      <p:sp>
        <p:nvSpPr>
          <p:cNvPr id="11" name="Text 9"/>
          <p:cNvSpPr txBox="1"/>
          <p:nvPr/>
        </p:nvSpPr>
        <p:spPr>
          <a:xfrm>
            <a:off x="762000" y="3338483"/>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12" name="Text 10"/>
          <p:cNvSpPr txBox="1"/>
          <p:nvPr/>
        </p:nvSpPr>
        <p:spPr>
          <a:xfrm>
            <a:off x="5410200" y="33384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89.2</a:t>
            </a:r>
            <a:endParaRPr lang="en-US" sz="1350" dirty="0"/>
          </a:p>
        </p:txBody>
      </p:sp>
      <p:sp>
        <p:nvSpPr>
          <p:cNvPr id="13" name="Text 11"/>
          <p:cNvSpPr txBox="1"/>
          <p:nvPr/>
        </p:nvSpPr>
        <p:spPr>
          <a:xfrm>
            <a:off x="6793557" y="3344198"/>
            <a:ext cx="1174206"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0.5 points lower</a:t>
            </a:r>
            <a:endParaRPr lang="en-US" sz="1275" dirty="0"/>
          </a:p>
        </p:txBody>
      </p:sp>
      <p:sp>
        <p:nvSpPr>
          <p:cNvPr id="14" name="Text 12"/>
          <p:cNvSpPr txBox="1"/>
          <p:nvPr/>
        </p:nvSpPr>
        <p:spPr>
          <a:xfrm>
            <a:off x="762000" y="3849023"/>
            <a:ext cx="1821811"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All 4,708 training images</a:t>
            </a:r>
            <a:endParaRPr lang="en-US" sz="1275" dirty="0"/>
          </a:p>
        </p:txBody>
      </p:sp>
      <p:sp>
        <p:nvSpPr>
          <p:cNvPr id="15" name="Text 13"/>
          <p:cNvSpPr txBox="1"/>
          <p:nvPr/>
        </p:nvSpPr>
        <p:spPr>
          <a:xfrm>
            <a:off x="762000" y="4176683"/>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16" name="Text 14"/>
          <p:cNvSpPr txBox="1"/>
          <p:nvPr/>
        </p:nvSpPr>
        <p:spPr>
          <a:xfrm>
            <a:off x="5554861" y="41766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93.3</a:t>
            </a:r>
            <a:endParaRPr lang="en-US" sz="1350" dirty="0"/>
          </a:p>
        </p:txBody>
      </p:sp>
      <p:sp>
        <p:nvSpPr>
          <p:cNvPr id="17" name="Text 15"/>
          <p:cNvSpPr txBox="1"/>
          <p:nvPr/>
        </p:nvSpPr>
        <p:spPr>
          <a:xfrm>
            <a:off x="6793557" y="4182398"/>
            <a:ext cx="1174206"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0.8 points lower</a:t>
            </a:r>
            <a:endParaRPr lang="en-US" sz="1275" dirty="0"/>
          </a:p>
        </p:txBody>
      </p:sp>
      <p:sp>
        <p:nvSpPr>
          <p:cNvPr id="18" name="Text 16"/>
          <p:cNvSpPr txBox="1"/>
          <p:nvPr/>
        </p:nvSpPr>
        <p:spPr>
          <a:xfrm>
            <a:off x="762000" y="4576733"/>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19" name="Text 17"/>
          <p:cNvSpPr txBox="1"/>
          <p:nvPr/>
        </p:nvSpPr>
        <p:spPr>
          <a:xfrm>
            <a:off x="5583436" y="45767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94.1</a:t>
            </a:r>
            <a:endParaRPr lang="en-US" sz="1350" dirty="0"/>
          </a:p>
        </p:txBody>
      </p:sp>
      <p:sp>
        <p:nvSpPr>
          <p:cNvPr id="20" name="Text 18"/>
          <p:cNvSpPr txBox="1"/>
          <p:nvPr/>
        </p:nvSpPr>
        <p:spPr>
          <a:xfrm>
            <a:off x="762000" y="4976783"/>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21" name="Text 19"/>
          <p:cNvSpPr txBox="1"/>
          <p:nvPr/>
        </p:nvSpPr>
        <p:spPr>
          <a:xfrm>
            <a:off x="5470178" y="49767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90.9</a:t>
            </a:r>
            <a:endParaRPr lang="en-US" sz="1350" dirty="0"/>
          </a:p>
        </p:txBody>
      </p:sp>
      <p:sp>
        <p:nvSpPr>
          <p:cNvPr id="22" name="Text 20"/>
          <p:cNvSpPr txBox="1"/>
          <p:nvPr/>
        </p:nvSpPr>
        <p:spPr>
          <a:xfrm>
            <a:off x="6793557" y="4982498"/>
            <a:ext cx="1174206"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3.2 points lower</a:t>
            </a:r>
            <a:endParaRPr lang="en-US" sz="1275" dirty="0"/>
          </a:p>
        </p:txBody>
      </p:sp>
      <p:sp>
        <p:nvSpPr>
          <p:cNvPr id="23" name="Text 21"/>
          <p:cNvSpPr txBox="1"/>
          <p:nvPr/>
        </p:nvSpPr>
        <p:spPr>
          <a:xfrm>
            <a:off x="2157561" y="5437793"/>
            <a:ext cx="126182"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0</a:t>
            </a:r>
            <a:endParaRPr lang="en-US" sz="1050" dirty="0"/>
          </a:p>
        </p:txBody>
      </p:sp>
      <p:sp>
        <p:nvSpPr>
          <p:cNvPr id="24" name="Text 22"/>
          <p:cNvSpPr txBox="1"/>
          <p:nvPr/>
        </p:nvSpPr>
        <p:spPr>
          <a:xfrm>
            <a:off x="3005510" y="5437793"/>
            <a:ext cx="195060"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25</a:t>
            </a:r>
            <a:endParaRPr lang="en-US" sz="1050" dirty="0"/>
          </a:p>
        </p:txBody>
      </p:sp>
      <p:sp>
        <p:nvSpPr>
          <p:cNvPr id="25" name="Text 23"/>
          <p:cNvSpPr txBox="1"/>
          <p:nvPr/>
        </p:nvSpPr>
        <p:spPr>
          <a:xfrm>
            <a:off x="3886572" y="5437793"/>
            <a:ext cx="195060"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50</a:t>
            </a:r>
            <a:endParaRPr lang="en-US" sz="1050" dirty="0"/>
          </a:p>
        </p:txBody>
      </p:sp>
      <p:sp>
        <p:nvSpPr>
          <p:cNvPr id="26" name="Text 24"/>
          <p:cNvSpPr txBox="1"/>
          <p:nvPr/>
        </p:nvSpPr>
        <p:spPr>
          <a:xfrm>
            <a:off x="4767635" y="5437793"/>
            <a:ext cx="195060"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75</a:t>
            </a:r>
            <a:endParaRPr lang="en-US" sz="1050" dirty="0"/>
          </a:p>
        </p:txBody>
      </p:sp>
      <p:sp>
        <p:nvSpPr>
          <p:cNvPr id="27" name="Text 25"/>
          <p:cNvSpPr txBox="1"/>
          <p:nvPr/>
        </p:nvSpPr>
        <p:spPr>
          <a:xfrm>
            <a:off x="5615583" y="5437793"/>
            <a:ext cx="263938"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100</a:t>
            </a:r>
            <a:endParaRPr lang="en-US" sz="1050" dirty="0"/>
          </a:p>
        </p:txBody>
      </p:sp>
      <p:sp>
        <p:nvSpPr>
          <p:cNvPr id="28" name="Text 26"/>
          <p:cNvSpPr txBox="1"/>
          <p:nvPr/>
        </p:nvSpPr>
        <p:spPr>
          <a:xfrm>
            <a:off x="8286750" y="2653159"/>
            <a:ext cx="3213294" cy="542925"/>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Chest X-rays of children, labelled normal</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or pneumonia.</a:t>
            </a:r>
            <a:endParaRPr lang="en-US" sz="1425" dirty="0"/>
          </a:p>
        </p:txBody>
      </p:sp>
      <p:sp>
        <p:nvSpPr>
          <p:cNvPr id="29" name="Text 27"/>
          <p:cNvSpPr txBox="1"/>
          <p:nvPr/>
        </p:nvSpPr>
        <p:spPr>
          <a:xfrm>
            <a:off x="8286750" y="3329434"/>
            <a:ext cx="3114080" cy="1357313"/>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With 1,000 images, VPT-deep is only 0.5</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points above the linear probe and 3.7</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points behind full fine-tuning. With all</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4,708 images it scores highest of the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three.</a:t>
            </a:r>
            <a:endParaRPr lang="en-US" sz="1425" dirty="0"/>
          </a:p>
        </p:txBody>
      </p:sp>
      <p:sp>
        <p:nvSpPr>
          <p:cNvPr id="30" name="Text 28"/>
          <p:cNvSpPr txBox="1"/>
          <p:nvPr/>
        </p:nvSpPr>
        <p:spPr>
          <a:xfrm>
            <a:off x="762000" y="6096000"/>
            <a:ext cx="10769715"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My runs: ViT-B/16 (ImageNet-21k), MedMNIST+ 224 × 224, balanced accuracy on the test set (the mean per-class recall: on skin lesions, always answering "nevus" scores 67%</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accuracy but only 14% balanced accuracy), bars start at 0. Each method was trained once with 1,000 images and once with the full training set; there are no points in between.</a:t>
            </a:r>
            <a:endParaRPr lang="en-US" sz="1125" dirty="0"/>
          </a:p>
        </p:txBody>
      </p:sp>
      <p:sp>
        <p:nvSpPr>
          <p:cNvPr id="31" name="Text 29"/>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23</a:t>
            </a:r>
            <a:endParaRPr lang="en-US" sz="1125"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5945957"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What each method costs on skin lesions</a:t>
            </a:r>
            <a:endParaRPr lang="en-US" sz="2625" dirty="0"/>
          </a:p>
        </p:txBody>
      </p:sp>
      <p:sp>
        <p:nvSpPr>
          <p:cNvPr id="3" name="Text 1"/>
          <p:cNvSpPr txBox="1"/>
          <p:nvPr/>
        </p:nvSpPr>
        <p:spPr>
          <a:xfrm>
            <a:off x="762000" y="1743998"/>
            <a:ext cx="1760518"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Stored for all three tasks</a:t>
            </a:r>
            <a:endParaRPr lang="en-US" sz="1275" dirty="0"/>
          </a:p>
        </p:txBody>
      </p:sp>
      <p:sp>
        <p:nvSpPr>
          <p:cNvPr id="4" name="Text 2"/>
          <p:cNvSpPr txBox="1"/>
          <p:nvPr/>
        </p:nvSpPr>
        <p:spPr>
          <a:xfrm>
            <a:off x="762000" y="2214533"/>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5" name="Text 3"/>
          <p:cNvSpPr txBox="1"/>
          <p:nvPr/>
        </p:nvSpPr>
        <p:spPr>
          <a:xfrm>
            <a:off x="5143500" y="2208818"/>
            <a:ext cx="2738890" cy="217170"/>
          </a:xfrm>
          <a:prstGeom prst="rect">
            <a:avLst/>
          </a:prstGeom>
          <a:noFill/>
          <a:ln/>
        </p:spPr>
        <p:txBody>
          <a:bodyPr wrap="none" lIns="0" tIns="0" rIns="0" bIns="0" rtlCol="0" anchor="t"/>
          <a:lstStyle/>
          <a:p>
            <a:pPr algn="l" indent="0" marL="0">
              <a:lnSpc>
                <a:spcPts val="171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1,030 MB</a:t>
            </a:r>
            <a:pPr algn="l" indent="0" marL="0">
              <a:lnSpc>
                <a:spcPts val="171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3 separate models of 343 MB</a:t>
            </a:r>
            <a:endParaRPr lang="en-US" sz="1425" dirty="0"/>
          </a:p>
        </p:txBody>
      </p:sp>
      <p:sp>
        <p:nvSpPr>
          <p:cNvPr id="6" name="Text 4"/>
          <p:cNvSpPr txBox="1"/>
          <p:nvPr/>
        </p:nvSpPr>
        <p:spPr>
          <a:xfrm>
            <a:off x="762000" y="2709833"/>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7" name="Text 5"/>
          <p:cNvSpPr txBox="1"/>
          <p:nvPr/>
        </p:nvSpPr>
        <p:spPr>
          <a:xfrm>
            <a:off x="3253680" y="2704118"/>
            <a:ext cx="2565999" cy="217170"/>
          </a:xfrm>
          <a:prstGeom prst="rect">
            <a:avLst/>
          </a:prstGeom>
          <a:noFill/>
          <a:ln/>
        </p:spPr>
        <p:txBody>
          <a:bodyPr wrap="none" lIns="0" tIns="0" rIns="0" bIns="0" rtlCol="0" anchor="t"/>
          <a:lstStyle/>
          <a:p>
            <a:pPr algn="l" indent="0" marL="0">
              <a:lnSpc>
                <a:spcPts val="1710"/>
              </a:lnSpc>
              <a:buNone/>
            </a:pPr>
            <a:r>
              <a:rPr lang="en-US" sz="1425" b="1" dirty="0">
                <a:solidFill>
                  <a:srgbClr val="C4432C"/>
                </a:solidFill>
                <a:latin typeface="Source Sans 3 ExtraLight" pitchFamily="34" charset="0"/>
                <a:ea typeface="Source Sans 3 ExtraLight" pitchFamily="34" charset="-122"/>
                <a:cs typeface="Source Sans 3 ExtraLight" pitchFamily="34" charset="-120"/>
              </a:rPr>
              <a:t>349 MB</a:t>
            </a:r>
            <a:pPr algn="l" indent="0" marL="0">
              <a:lnSpc>
                <a:spcPts val="171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one base model + 3 × 1.9 MB</a:t>
            </a:r>
            <a:endParaRPr lang="en-US" sz="1425" dirty="0"/>
          </a:p>
        </p:txBody>
      </p:sp>
      <p:sp>
        <p:nvSpPr>
          <p:cNvPr id="8" name="Text 6"/>
          <p:cNvSpPr txBox="1"/>
          <p:nvPr/>
        </p:nvSpPr>
        <p:spPr>
          <a:xfrm>
            <a:off x="762000" y="3205133"/>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9" name="Text 7"/>
          <p:cNvSpPr txBox="1"/>
          <p:nvPr/>
        </p:nvSpPr>
        <p:spPr>
          <a:xfrm>
            <a:off x="3238500" y="3199418"/>
            <a:ext cx="2503003" cy="217170"/>
          </a:xfrm>
          <a:prstGeom prst="rect">
            <a:avLst/>
          </a:prstGeom>
          <a:noFill/>
          <a:ln/>
        </p:spPr>
        <p:txBody>
          <a:bodyPr wrap="none" lIns="0" tIns="0" rIns="0" bIns="0" rtlCol="0" anchor="t"/>
          <a:lstStyle/>
          <a:p>
            <a:pPr algn="l" indent="0" marL="0">
              <a:lnSpc>
                <a:spcPts val="171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343 MB</a:t>
            </a:r>
            <a:pPr algn="l" indent="0" marL="0">
              <a:lnSpc>
                <a:spcPts val="171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one base model + 3 × 22 KB</a:t>
            </a:r>
            <a:endParaRPr lang="en-US" sz="1425" dirty="0"/>
          </a:p>
        </p:txBody>
      </p:sp>
      <p:sp>
        <p:nvSpPr>
          <p:cNvPr id="10" name="Text 8"/>
          <p:cNvSpPr txBox="1"/>
          <p:nvPr/>
        </p:nvSpPr>
        <p:spPr>
          <a:xfrm>
            <a:off x="762000" y="3782348"/>
            <a:ext cx="2389084"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Balanced accuracy on the test set</a:t>
            </a:r>
            <a:endParaRPr lang="en-US" sz="1275" dirty="0"/>
          </a:p>
        </p:txBody>
      </p:sp>
      <p:sp>
        <p:nvSpPr>
          <p:cNvPr id="11" name="Text 9"/>
          <p:cNvSpPr txBox="1"/>
          <p:nvPr/>
        </p:nvSpPr>
        <p:spPr>
          <a:xfrm>
            <a:off x="762000" y="4252883"/>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12" name="Text 10"/>
          <p:cNvSpPr txBox="1"/>
          <p:nvPr/>
        </p:nvSpPr>
        <p:spPr>
          <a:xfrm>
            <a:off x="4696718" y="4247168"/>
            <a:ext cx="556939" cy="217170"/>
          </a:xfrm>
          <a:prstGeom prst="rect">
            <a:avLst/>
          </a:prstGeom>
          <a:noFill/>
          <a:ln/>
        </p:spPr>
        <p:txBody>
          <a:bodyPr wrap="none" lIns="0" tIns="0" rIns="0" bIns="0" rtlCol="0" anchor="t"/>
          <a:lstStyle/>
          <a:p>
            <a:pPr algn="l" indent="0" marL="0">
              <a:lnSpc>
                <a:spcPts val="171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84.4%</a:t>
            </a:r>
            <a:endParaRPr lang="en-US" sz="1425" dirty="0"/>
          </a:p>
        </p:txBody>
      </p:sp>
      <p:sp>
        <p:nvSpPr>
          <p:cNvPr id="13" name="Text 11"/>
          <p:cNvSpPr txBox="1"/>
          <p:nvPr/>
        </p:nvSpPr>
        <p:spPr>
          <a:xfrm>
            <a:off x="762000" y="4748183"/>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14" name="Text 12"/>
          <p:cNvSpPr txBox="1"/>
          <p:nvPr/>
        </p:nvSpPr>
        <p:spPr>
          <a:xfrm>
            <a:off x="4601468" y="4742468"/>
            <a:ext cx="556939" cy="217170"/>
          </a:xfrm>
          <a:prstGeom prst="rect">
            <a:avLst/>
          </a:prstGeom>
          <a:noFill/>
          <a:ln/>
        </p:spPr>
        <p:txBody>
          <a:bodyPr wrap="none" lIns="0" tIns="0" rIns="0" bIns="0" rtlCol="0" anchor="t"/>
          <a:lstStyle/>
          <a:p>
            <a:pPr algn="l" indent="0" marL="0">
              <a:lnSpc>
                <a:spcPts val="1710"/>
              </a:lnSpc>
              <a:buNone/>
            </a:pPr>
            <a:r>
              <a:rPr lang="en-US" sz="1425" b="1" dirty="0">
                <a:solidFill>
                  <a:srgbClr val="C4432C"/>
                </a:solidFill>
                <a:latin typeface="Source Sans 3 ExtraLight" pitchFamily="34" charset="0"/>
                <a:ea typeface="Source Sans 3 ExtraLight" pitchFamily="34" charset="-122"/>
                <a:cs typeface="Source Sans 3 ExtraLight" pitchFamily="34" charset="-120"/>
              </a:rPr>
              <a:t>81.0%</a:t>
            </a:r>
            <a:endParaRPr lang="en-US" sz="1425" dirty="0"/>
          </a:p>
        </p:txBody>
      </p:sp>
      <p:sp>
        <p:nvSpPr>
          <p:cNvPr id="15" name="Text 13"/>
          <p:cNvSpPr txBox="1"/>
          <p:nvPr/>
        </p:nvSpPr>
        <p:spPr>
          <a:xfrm>
            <a:off x="762000" y="5243483"/>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16" name="Text 14"/>
          <p:cNvSpPr txBox="1"/>
          <p:nvPr/>
        </p:nvSpPr>
        <p:spPr>
          <a:xfrm>
            <a:off x="4230886" y="5237768"/>
            <a:ext cx="556939" cy="217170"/>
          </a:xfrm>
          <a:prstGeom prst="rect">
            <a:avLst/>
          </a:prstGeom>
          <a:noFill/>
          <a:ln/>
        </p:spPr>
        <p:txBody>
          <a:bodyPr wrap="none" lIns="0" tIns="0" rIns="0" bIns="0" rtlCol="0" anchor="t"/>
          <a:lstStyle/>
          <a:p>
            <a:pPr algn="l" indent="0" marL="0">
              <a:lnSpc>
                <a:spcPts val="171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68.1%</a:t>
            </a:r>
            <a:endParaRPr lang="en-US" sz="1425" dirty="0"/>
          </a:p>
        </p:txBody>
      </p:sp>
      <p:sp>
        <p:nvSpPr>
          <p:cNvPr id="17" name="Text 15"/>
          <p:cNvSpPr txBox="1"/>
          <p:nvPr/>
        </p:nvSpPr>
        <p:spPr>
          <a:xfrm>
            <a:off x="8420100" y="1764953"/>
            <a:ext cx="3103245" cy="142875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VPT stores 1.9 MB per task instead of</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343 MB, because every task shares</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one frozen copy of the base model.</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For three tasks that is 349 MB instead</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of 1,030 MB.</a:t>
            </a:r>
            <a:endParaRPr lang="en-US" sz="1500" dirty="0"/>
          </a:p>
        </p:txBody>
      </p:sp>
      <p:sp>
        <p:nvSpPr>
          <p:cNvPr id="18" name="Text 16"/>
          <p:cNvSpPr txBox="1"/>
          <p:nvPr/>
        </p:nvSpPr>
        <p:spPr>
          <a:xfrm>
            <a:off x="8420100" y="3346103"/>
            <a:ext cx="3158192" cy="114300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It reaches 81.0% balanced accuracy, a</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few points below full fine-tuning at</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84.4%, and far above the linear probe</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at 68.1%.</a:t>
            </a:r>
            <a:endParaRPr lang="en-US" sz="1500" dirty="0"/>
          </a:p>
        </p:txBody>
      </p:sp>
      <p:sp>
        <p:nvSpPr>
          <p:cNvPr id="19" name="Text 17"/>
          <p:cNvSpPr txBox="1"/>
          <p:nvPr/>
        </p:nvSpPr>
        <p:spPr>
          <a:xfrm>
            <a:off x="762000" y="6296025"/>
            <a:ext cx="755057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Skin lesions (DermaMNIST), all 7,007 training images. RTX 5070 Ti Laptop GPU; CPU inference on 2 threads; 32-bit weights.</a:t>
            </a:r>
            <a:endParaRPr lang="en-US" sz="1125" dirty="0"/>
          </a:p>
        </p:txBody>
      </p:sp>
      <p:sp>
        <p:nvSpPr>
          <p:cNvPr id="20" name="Text 18"/>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24</a:t>
            </a:r>
            <a:endParaRPr lang="en-US" sz="1125"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5945957"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What each method costs on skin lesions</a:t>
            </a:r>
            <a:endParaRPr lang="en-US" sz="2625" dirty="0"/>
          </a:p>
        </p:txBody>
      </p:sp>
      <p:sp>
        <p:nvSpPr>
          <p:cNvPr id="3" name="Text 1"/>
          <p:cNvSpPr txBox="1"/>
          <p:nvPr/>
        </p:nvSpPr>
        <p:spPr>
          <a:xfrm>
            <a:off x="762000" y="1743998"/>
            <a:ext cx="2934379"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Training time, 30 epochs on 7,007 images</a:t>
            </a:r>
            <a:endParaRPr lang="en-US" sz="1275" dirty="0"/>
          </a:p>
        </p:txBody>
      </p:sp>
      <p:sp>
        <p:nvSpPr>
          <p:cNvPr id="4" name="Text 2"/>
          <p:cNvSpPr txBox="1"/>
          <p:nvPr/>
        </p:nvSpPr>
        <p:spPr>
          <a:xfrm>
            <a:off x="762000" y="2214533"/>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5" name="Text 3"/>
          <p:cNvSpPr txBox="1"/>
          <p:nvPr/>
        </p:nvSpPr>
        <p:spPr>
          <a:xfrm>
            <a:off x="5143500" y="2208818"/>
            <a:ext cx="601361" cy="217170"/>
          </a:xfrm>
          <a:prstGeom prst="rect">
            <a:avLst/>
          </a:prstGeom>
          <a:noFill/>
          <a:ln/>
        </p:spPr>
        <p:txBody>
          <a:bodyPr wrap="none" lIns="0" tIns="0" rIns="0" bIns="0" rtlCol="0" anchor="t"/>
          <a:lstStyle/>
          <a:p>
            <a:pPr algn="l" indent="0" marL="0">
              <a:lnSpc>
                <a:spcPts val="171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20 min</a:t>
            </a:r>
            <a:endParaRPr lang="en-US" sz="1425" dirty="0"/>
          </a:p>
        </p:txBody>
      </p:sp>
      <p:sp>
        <p:nvSpPr>
          <p:cNvPr id="6" name="Text 4"/>
          <p:cNvSpPr txBox="1"/>
          <p:nvPr/>
        </p:nvSpPr>
        <p:spPr>
          <a:xfrm>
            <a:off x="762000" y="2709833"/>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7" name="Text 5"/>
          <p:cNvSpPr txBox="1"/>
          <p:nvPr/>
        </p:nvSpPr>
        <p:spPr>
          <a:xfrm>
            <a:off x="4205288" y="2704118"/>
            <a:ext cx="601361" cy="217170"/>
          </a:xfrm>
          <a:prstGeom prst="rect">
            <a:avLst/>
          </a:prstGeom>
          <a:noFill/>
          <a:ln/>
        </p:spPr>
        <p:txBody>
          <a:bodyPr wrap="none" lIns="0" tIns="0" rIns="0" bIns="0" rtlCol="0" anchor="t"/>
          <a:lstStyle/>
          <a:p>
            <a:pPr algn="l" indent="0" marL="0">
              <a:lnSpc>
                <a:spcPts val="1710"/>
              </a:lnSpc>
              <a:buNone/>
            </a:pPr>
            <a:r>
              <a:rPr lang="en-US" sz="1425" b="1" dirty="0">
                <a:solidFill>
                  <a:srgbClr val="C4432C"/>
                </a:solidFill>
                <a:latin typeface="Source Sans 3 ExtraLight" pitchFamily="34" charset="0"/>
                <a:ea typeface="Source Sans 3 ExtraLight" pitchFamily="34" charset="-122"/>
                <a:cs typeface="Source Sans 3 ExtraLight" pitchFamily="34" charset="-120"/>
              </a:rPr>
              <a:t>14 min</a:t>
            </a:r>
            <a:endParaRPr lang="en-US" sz="1425" dirty="0"/>
          </a:p>
        </p:txBody>
      </p:sp>
      <p:sp>
        <p:nvSpPr>
          <p:cNvPr id="8" name="Text 6"/>
          <p:cNvSpPr txBox="1"/>
          <p:nvPr/>
        </p:nvSpPr>
        <p:spPr>
          <a:xfrm>
            <a:off x="762000" y="3205133"/>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9" name="Text 7"/>
          <p:cNvSpPr txBox="1"/>
          <p:nvPr/>
        </p:nvSpPr>
        <p:spPr>
          <a:xfrm>
            <a:off x="2958405" y="3199418"/>
            <a:ext cx="504777" cy="217170"/>
          </a:xfrm>
          <a:prstGeom prst="rect">
            <a:avLst/>
          </a:prstGeom>
          <a:noFill/>
          <a:ln/>
        </p:spPr>
        <p:txBody>
          <a:bodyPr wrap="none" lIns="0" tIns="0" rIns="0" bIns="0" rtlCol="0" anchor="t"/>
          <a:lstStyle/>
          <a:p>
            <a:pPr algn="l" indent="0" marL="0">
              <a:lnSpc>
                <a:spcPts val="171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5 min</a:t>
            </a:r>
            <a:endParaRPr lang="en-US" sz="1425" dirty="0"/>
          </a:p>
        </p:txBody>
      </p:sp>
      <p:sp>
        <p:nvSpPr>
          <p:cNvPr id="10" name="Text 8"/>
          <p:cNvSpPr txBox="1"/>
          <p:nvPr/>
        </p:nvSpPr>
        <p:spPr>
          <a:xfrm>
            <a:off x="762000" y="3782348"/>
            <a:ext cx="3119652"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Peak GPU memory during training, batch 32</a:t>
            </a:r>
            <a:endParaRPr lang="en-US" sz="1275" dirty="0"/>
          </a:p>
        </p:txBody>
      </p:sp>
      <p:sp>
        <p:nvSpPr>
          <p:cNvPr id="11" name="Text 9"/>
          <p:cNvSpPr txBox="1"/>
          <p:nvPr/>
        </p:nvSpPr>
        <p:spPr>
          <a:xfrm>
            <a:off x="762000" y="4252883"/>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12" name="Text 10"/>
          <p:cNvSpPr txBox="1"/>
          <p:nvPr/>
        </p:nvSpPr>
        <p:spPr>
          <a:xfrm>
            <a:off x="5143500" y="4247168"/>
            <a:ext cx="570250" cy="217170"/>
          </a:xfrm>
          <a:prstGeom prst="rect">
            <a:avLst/>
          </a:prstGeom>
          <a:noFill/>
          <a:ln/>
        </p:spPr>
        <p:txBody>
          <a:bodyPr wrap="none" lIns="0" tIns="0" rIns="0" bIns="0" rtlCol="0" anchor="t"/>
          <a:lstStyle/>
          <a:p>
            <a:pPr algn="l" indent="0" marL="0">
              <a:lnSpc>
                <a:spcPts val="171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3.5 GB</a:t>
            </a:r>
            <a:endParaRPr lang="en-US" sz="1425" dirty="0"/>
          </a:p>
        </p:txBody>
      </p:sp>
      <p:sp>
        <p:nvSpPr>
          <p:cNvPr id="13" name="Text 11"/>
          <p:cNvSpPr txBox="1"/>
          <p:nvPr/>
        </p:nvSpPr>
        <p:spPr>
          <a:xfrm>
            <a:off x="762000" y="4748183"/>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14" name="Text 12"/>
          <p:cNvSpPr txBox="1"/>
          <p:nvPr/>
        </p:nvSpPr>
        <p:spPr>
          <a:xfrm>
            <a:off x="4152900" y="4742468"/>
            <a:ext cx="570250" cy="217170"/>
          </a:xfrm>
          <a:prstGeom prst="rect">
            <a:avLst/>
          </a:prstGeom>
          <a:noFill/>
          <a:ln/>
        </p:spPr>
        <p:txBody>
          <a:bodyPr wrap="none" lIns="0" tIns="0" rIns="0" bIns="0" rtlCol="0" anchor="t"/>
          <a:lstStyle/>
          <a:p>
            <a:pPr algn="l" indent="0" marL="0">
              <a:lnSpc>
                <a:spcPts val="1710"/>
              </a:lnSpc>
              <a:buNone/>
            </a:pPr>
            <a:r>
              <a:rPr lang="en-US" sz="1425" b="1" dirty="0">
                <a:solidFill>
                  <a:srgbClr val="C4432C"/>
                </a:solidFill>
                <a:latin typeface="Source Sans 3 ExtraLight" pitchFamily="34" charset="0"/>
                <a:ea typeface="Source Sans 3 ExtraLight" pitchFamily="34" charset="-122"/>
                <a:cs typeface="Source Sans 3 ExtraLight" pitchFamily="34" charset="-120"/>
              </a:rPr>
              <a:t>2.3 GB</a:t>
            </a:r>
            <a:endParaRPr lang="en-US" sz="1425" dirty="0"/>
          </a:p>
        </p:txBody>
      </p:sp>
      <p:sp>
        <p:nvSpPr>
          <p:cNvPr id="15" name="Text 13"/>
          <p:cNvSpPr txBox="1"/>
          <p:nvPr/>
        </p:nvSpPr>
        <p:spPr>
          <a:xfrm>
            <a:off x="762000" y="5243483"/>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16" name="Text 14"/>
          <p:cNvSpPr txBox="1"/>
          <p:nvPr/>
        </p:nvSpPr>
        <p:spPr>
          <a:xfrm>
            <a:off x="2679353" y="5237768"/>
            <a:ext cx="570250" cy="217170"/>
          </a:xfrm>
          <a:prstGeom prst="rect">
            <a:avLst/>
          </a:prstGeom>
          <a:noFill/>
          <a:ln/>
        </p:spPr>
        <p:txBody>
          <a:bodyPr wrap="none" lIns="0" tIns="0" rIns="0" bIns="0" rtlCol="0" anchor="t"/>
          <a:lstStyle/>
          <a:p>
            <a:pPr algn="l" indent="0" marL="0">
              <a:lnSpc>
                <a:spcPts val="171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0.5 GB</a:t>
            </a:r>
            <a:endParaRPr lang="en-US" sz="1425" dirty="0"/>
          </a:p>
        </p:txBody>
      </p:sp>
      <p:sp>
        <p:nvSpPr>
          <p:cNvPr id="17" name="Text 15"/>
          <p:cNvSpPr txBox="1"/>
          <p:nvPr/>
        </p:nvSpPr>
        <p:spPr>
          <a:xfrm>
            <a:off x="8420100" y="1764953"/>
            <a:ext cx="3099375" cy="114300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Training VPT took 14 minutes and 2.3</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GB of GPU memory, against 20</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minutes and 3.5 GB for full fine-</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tuning.</a:t>
            </a:r>
            <a:endParaRPr lang="en-US" sz="1500" dirty="0"/>
          </a:p>
        </p:txBody>
      </p:sp>
      <p:sp>
        <p:nvSpPr>
          <p:cNvPr id="18" name="Text 16"/>
          <p:cNvSpPr txBox="1"/>
          <p:nvPr/>
        </p:nvSpPr>
        <p:spPr>
          <a:xfrm>
            <a:off x="8420100" y="3060353"/>
            <a:ext cx="3154323" cy="142875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Only the linear probe is really cheap.</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To reach the prompts, the error signal</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still has to pass back through all</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twelve frozen layers, the same</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pattern as the paper's Table 12.</a:t>
            </a:r>
            <a:endParaRPr lang="en-US" sz="1500" dirty="0"/>
          </a:p>
        </p:txBody>
      </p:sp>
      <p:sp>
        <p:nvSpPr>
          <p:cNvPr id="19" name="Text 17"/>
          <p:cNvSpPr txBox="1"/>
          <p:nvPr/>
        </p:nvSpPr>
        <p:spPr>
          <a:xfrm>
            <a:off x="762000" y="6296025"/>
            <a:ext cx="755057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Skin lesions (DermaMNIST), all 7,007 training images. RTX 5070 Ti Laptop GPU; CPU inference on 2 threads; 32-bit weights.</a:t>
            </a:r>
            <a:endParaRPr lang="en-US" sz="1125" dirty="0"/>
          </a:p>
        </p:txBody>
      </p:sp>
      <p:sp>
        <p:nvSpPr>
          <p:cNvPr id="20" name="Text 18"/>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24</a:t>
            </a:r>
            <a:endParaRPr lang="en-US" sz="1125"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5945957"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What each method costs on skin lesions</a:t>
            </a:r>
            <a:endParaRPr lang="en-US" sz="2625" dirty="0"/>
          </a:p>
        </p:txBody>
      </p:sp>
      <p:sp>
        <p:nvSpPr>
          <p:cNvPr id="3" name="Text 1"/>
          <p:cNvSpPr txBox="1"/>
          <p:nvPr/>
        </p:nvSpPr>
        <p:spPr>
          <a:xfrm>
            <a:off x="762000" y="1743998"/>
            <a:ext cx="2689360"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Time per image on the CPU, 2 threads</a:t>
            </a:r>
            <a:endParaRPr lang="en-US" sz="1275" dirty="0"/>
          </a:p>
        </p:txBody>
      </p:sp>
      <p:sp>
        <p:nvSpPr>
          <p:cNvPr id="4" name="Text 2"/>
          <p:cNvSpPr txBox="1"/>
          <p:nvPr/>
        </p:nvSpPr>
        <p:spPr>
          <a:xfrm>
            <a:off x="762000" y="2214533"/>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5" name="Text 3"/>
          <p:cNvSpPr txBox="1"/>
          <p:nvPr/>
        </p:nvSpPr>
        <p:spPr>
          <a:xfrm>
            <a:off x="4677668" y="2208818"/>
            <a:ext cx="624268" cy="217170"/>
          </a:xfrm>
          <a:prstGeom prst="rect">
            <a:avLst/>
          </a:prstGeom>
          <a:noFill/>
          <a:ln/>
        </p:spPr>
        <p:txBody>
          <a:bodyPr wrap="none" lIns="0" tIns="0" rIns="0" bIns="0" rtlCol="0" anchor="t"/>
          <a:lstStyle/>
          <a:p>
            <a:pPr algn="l" indent="0" marL="0">
              <a:lnSpc>
                <a:spcPts val="171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190 ms</a:t>
            </a:r>
            <a:endParaRPr lang="en-US" sz="1425" dirty="0"/>
          </a:p>
        </p:txBody>
      </p:sp>
      <p:sp>
        <p:nvSpPr>
          <p:cNvPr id="6" name="Text 4"/>
          <p:cNvSpPr txBox="1"/>
          <p:nvPr/>
        </p:nvSpPr>
        <p:spPr>
          <a:xfrm>
            <a:off x="762000" y="2709833"/>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7" name="Text 5"/>
          <p:cNvSpPr txBox="1"/>
          <p:nvPr/>
        </p:nvSpPr>
        <p:spPr>
          <a:xfrm>
            <a:off x="5143500" y="2704118"/>
            <a:ext cx="624268" cy="217170"/>
          </a:xfrm>
          <a:prstGeom prst="rect">
            <a:avLst/>
          </a:prstGeom>
          <a:noFill/>
          <a:ln/>
        </p:spPr>
        <p:txBody>
          <a:bodyPr wrap="none" lIns="0" tIns="0" rIns="0" bIns="0" rtlCol="0" anchor="t"/>
          <a:lstStyle/>
          <a:p>
            <a:pPr algn="l" indent="0" marL="0">
              <a:lnSpc>
                <a:spcPts val="1710"/>
              </a:lnSpc>
              <a:buNone/>
            </a:pPr>
            <a:r>
              <a:rPr lang="en-US" sz="1425" b="1" dirty="0">
                <a:solidFill>
                  <a:srgbClr val="C4432C"/>
                </a:solidFill>
                <a:latin typeface="Source Sans 3 ExtraLight" pitchFamily="34" charset="0"/>
                <a:ea typeface="Source Sans 3 ExtraLight" pitchFamily="34" charset="-122"/>
                <a:cs typeface="Source Sans 3 ExtraLight" pitchFamily="34" charset="-120"/>
              </a:rPr>
              <a:t>227 ms</a:t>
            </a:r>
            <a:endParaRPr lang="en-US" sz="1425" dirty="0"/>
          </a:p>
        </p:txBody>
      </p:sp>
      <p:sp>
        <p:nvSpPr>
          <p:cNvPr id="8" name="Text 6"/>
          <p:cNvSpPr txBox="1"/>
          <p:nvPr/>
        </p:nvSpPr>
        <p:spPr>
          <a:xfrm>
            <a:off x="762000" y="3205133"/>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9" name="Text 7"/>
          <p:cNvSpPr txBox="1"/>
          <p:nvPr/>
        </p:nvSpPr>
        <p:spPr>
          <a:xfrm>
            <a:off x="4614863" y="3199418"/>
            <a:ext cx="624268" cy="217170"/>
          </a:xfrm>
          <a:prstGeom prst="rect">
            <a:avLst/>
          </a:prstGeom>
          <a:noFill/>
          <a:ln/>
        </p:spPr>
        <p:txBody>
          <a:bodyPr wrap="none" lIns="0" tIns="0" rIns="0" bIns="0" rtlCol="0" anchor="t"/>
          <a:lstStyle/>
          <a:p>
            <a:pPr algn="l" indent="0" marL="0">
              <a:lnSpc>
                <a:spcPts val="171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185 ms</a:t>
            </a:r>
            <a:endParaRPr lang="en-US" sz="1425" dirty="0"/>
          </a:p>
        </p:txBody>
      </p:sp>
      <p:sp>
        <p:nvSpPr>
          <p:cNvPr id="10" name="Text 8"/>
          <p:cNvSpPr txBox="1"/>
          <p:nvPr/>
        </p:nvSpPr>
        <p:spPr>
          <a:xfrm>
            <a:off x="762000" y="3782348"/>
            <a:ext cx="2405491"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Tokens that every layer processes</a:t>
            </a:r>
            <a:endParaRPr lang="en-US" sz="1275" dirty="0"/>
          </a:p>
        </p:txBody>
      </p:sp>
      <p:sp>
        <p:nvSpPr>
          <p:cNvPr id="11" name="Text 9"/>
          <p:cNvSpPr txBox="1"/>
          <p:nvPr/>
        </p:nvSpPr>
        <p:spPr>
          <a:xfrm>
            <a:off x="762000" y="4252883"/>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12" name="Text 10"/>
          <p:cNvSpPr txBox="1"/>
          <p:nvPr/>
        </p:nvSpPr>
        <p:spPr>
          <a:xfrm>
            <a:off x="4565303" y="4247168"/>
            <a:ext cx="2045625" cy="217170"/>
          </a:xfrm>
          <a:prstGeom prst="rect">
            <a:avLst/>
          </a:prstGeom>
          <a:noFill/>
          <a:ln/>
        </p:spPr>
        <p:txBody>
          <a:bodyPr wrap="none" lIns="0" tIns="0" rIns="0" bIns="0" rtlCol="0" anchor="t"/>
          <a:lstStyle/>
          <a:p>
            <a:pPr algn="l" indent="0" marL="0">
              <a:lnSpc>
                <a:spcPts val="171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197</a:t>
            </a:r>
            <a:pPr algn="l" indent="0" marL="0">
              <a:lnSpc>
                <a:spcPts val="171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image patches and [CLS]</a:t>
            </a:r>
            <a:endParaRPr lang="en-US" sz="1425" dirty="0"/>
          </a:p>
        </p:txBody>
      </p:sp>
      <p:sp>
        <p:nvSpPr>
          <p:cNvPr id="13" name="Text 11"/>
          <p:cNvSpPr txBox="1"/>
          <p:nvPr/>
        </p:nvSpPr>
        <p:spPr>
          <a:xfrm>
            <a:off x="762000" y="4748183"/>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14" name="Text 12"/>
          <p:cNvSpPr txBox="1"/>
          <p:nvPr/>
        </p:nvSpPr>
        <p:spPr>
          <a:xfrm>
            <a:off x="5143500" y="4742468"/>
            <a:ext cx="1556206" cy="217170"/>
          </a:xfrm>
          <a:prstGeom prst="rect">
            <a:avLst/>
          </a:prstGeom>
          <a:noFill/>
          <a:ln/>
        </p:spPr>
        <p:txBody>
          <a:bodyPr wrap="none" lIns="0" tIns="0" rIns="0" bIns="0" rtlCol="0" anchor="t"/>
          <a:lstStyle/>
          <a:p>
            <a:pPr algn="l" indent="0" marL="0">
              <a:lnSpc>
                <a:spcPts val="1710"/>
              </a:lnSpc>
              <a:buNone/>
            </a:pPr>
            <a:r>
              <a:rPr lang="en-US" sz="1425" b="1" dirty="0">
                <a:solidFill>
                  <a:srgbClr val="C4432C"/>
                </a:solidFill>
                <a:latin typeface="Source Sans 3 ExtraLight" pitchFamily="34" charset="0"/>
                <a:ea typeface="Source Sans 3 ExtraLight" pitchFamily="34" charset="-122"/>
                <a:cs typeface="Source Sans 3 ExtraLight" pitchFamily="34" charset="-120"/>
              </a:rPr>
              <a:t>247</a:t>
            </a:r>
            <a:pPr algn="l" indent="0" marL="0">
              <a:lnSpc>
                <a:spcPts val="171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197 + 50 prompts</a:t>
            </a:r>
            <a:endParaRPr lang="en-US" sz="1425" dirty="0"/>
          </a:p>
        </p:txBody>
      </p:sp>
      <p:sp>
        <p:nvSpPr>
          <p:cNvPr id="15" name="Text 13"/>
          <p:cNvSpPr txBox="1"/>
          <p:nvPr/>
        </p:nvSpPr>
        <p:spPr>
          <a:xfrm>
            <a:off x="762000" y="5243483"/>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16" name="Text 14"/>
          <p:cNvSpPr txBox="1"/>
          <p:nvPr/>
        </p:nvSpPr>
        <p:spPr>
          <a:xfrm>
            <a:off x="4565303" y="5237768"/>
            <a:ext cx="2045625" cy="217170"/>
          </a:xfrm>
          <a:prstGeom prst="rect">
            <a:avLst/>
          </a:prstGeom>
          <a:noFill/>
          <a:ln/>
        </p:spPr>
        <p:txBody>
          <a:bodyPr wrap="none" lIns="0" tIns="0" rIns="0" bIns="0" rtlCol="0" anchor="t"/>
          <a:lstStyle/>
          <a:p>
            <a:pPr algn="l" indent="0" marL="0">
              <a:lnSpc>
                <a:spcPts val="171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197</a:t>
            </a:r>
            <a:pPr algn="l" indent="0" marL="0">
              <a:lnSpc>
                <a:spcPts val="171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image patches and [CLS]</a:t>
            </a:r>
            <a:endParaRPr lang="en-US" sz="1425" dirty="0"/>
          </a:p>
        </p:txBody>
      </p:sp>
      <p:sp>
        <p:nvSpPr>
          <p:cNvPr id="17" name="Text 15"/>
          <p:cNvSpPr txBox="1"/>
          <p:nvPr/>
        </p:nvSpPr>
        <p:spPr>
          <a:xfrm>
            <a:off x="8420100" y="1764953"/>
            <a:ext cx="3129093" cy="85725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On the CPU, VPT needs 227 ms per</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image, 19% more than the fine-tuned</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model.</a:t>
            </a:r>
            <a:endParaRPr lang="en-US" sz="1500" dirty="0"/>
          </a:p>
        </p:txBody>
      </p:sp>
      <p:sp>
        <p:nvSpPr>
          <p:cNvPr id="18" name="Text 16"/>
          <p:cNvSpPr txBox="1"/>
          <p:nvPr/>
        </p:nvSpPr>
        <p:spPr>
          <a:xfrm>
            <a:off x="8420100" y="2774603"/>
            <a:ext cx="2938248" cy="171450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Every layer has to process 50 extra</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tokens, and the prompts cannot be</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merged into the weights after</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training. The other two run the</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unchanged network, so they take</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about the same time.</a:t>
            </a:r>
            <a:endParaRPr lang="en-US" sz="1500" dirty="0"/>
          </a:p>
        </p:txBody>
      </p:sp>
      <p:sp>
        <p:nvSpPr>
          <p:cNvPr id="19" name="Text 17"/>
          <p:cNvSpPr txBox="1"/>
          <p:nvPr/>
        </p:nvSpPr>
        <p:spPr>
          <a:xfrm>
            <a:off x="762000" y="6296025"/>
            <a:ext cx="755057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Skin lesions (DermaMNIST), all 7,007 training images. RTX 5070 Ti Laptop GPU; CPU inference on 2 threads; 32-bit weights.</a:t>
            </a:r>
            <a:endParaRPr lang="en-US" sz="1125" dirty="0"/>
          </a:p>
        </p:txBody>
      </p:sp>
      <p:sp>
        <p:nvSpPr>
          <p:cNvPr id="20" name="Text 18"/>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24</a:t>
            </a:r>
            <a:endParaRPr lang="en-US" sz="1125"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5396484"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Live demo: one image, three models</a:t>
            </a:r>
            <a:endParaRPr lang="en-US" sz="2625" dirty="0"/>
          </a:p>
        </p:txBody>
      </p:sp>
      <p:sp>
        <p:nvSpPr>
          <p:cNvPr id="3" name="Text 1"/>
          <p:cNvSpPr txBox="1"/>
          <p:nvPr/>
        </p:nvSpPr>
        <p:spPr>
          <a:xfrm>
            <a:off x="762000" y="1136303"/>
            <a:ext cx="2956048" cy="533400"/>
          </a:xfrm>
          <a:prstGeom prst="rect">
            <a:avLst/>
          </a:prstGeom>
          <a:noFill/>
          <a:ln/>
        </p:spPr>
        <p:txBody>
          <a:bodyPr wrap="none" lIns="0" tIns="0" rIns="0" bIns="0" rtlCol="0" anchor="t"/>
          <a:lstStyle/>
          <a:p>
            <a:pPr algn="l" indent="0" marL="0">
              <a:lnSpc>
                <a:spcPts val="210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Skin lesion, one test image, models</a:t>
            </a:r>
            <a:br/>
            <a:pPr algn="l" indent="0" marL="0">
              <a:lnSpc>
                <a:spcPts val="210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trained on</a:t>
            </a:r>
            <a:pPr algn="l" indent="0" marL="0">
              <a:lnSpc>
                <a:spcPts val="2100"/>
              </a:lnSpc>
              <a:buNone/>
            </a:pPr>
            <a:r>
              <a:rPr lang="en-US" sz="1500" b="1" dirty="0">
                <a:solidFill>
                  <a:srgbClr val="474D54"/>
                </a:solidFill>
                <a:latin typeface="Source Sans 3 ExtraLight" pitchFamily="34" charset="0"/>
                <a:ea typeface="Source Sans 3 ExtraLight" pitchFamily="34" charset="-122"/>
                <a:cs typeface="Source Sans 3 ExtraLight" pitchFamily="34" charset="-120"/>
              </a:rPr>
              <a:t> all training images</a:t>
            </a:r>
            <a:pPr algn="l" indent="0" marL="0">
              <a:lnSpc>
                <a:spcPts val="210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a:t>
            </a:r>
            <a:endParaRPr lang="en-US" sz="1500" dirty="0"/>
          </a:p>
        </p:txBody>
      </p:sp>
      <p:sp>
        <p:nvSpPr>
          <p:cNvPr id="4" name="Text 2"/>
          <p:cNvSpPr txBox="1"/>
          <p:nvPr/>
        </p:nvSpPr>
        <p:spPr>
          <a:xfrm>
            <a:off x="762000" y="5290155"/>
            <a:ext cx="1787604" cy="217170"/>
          </a:xfrm>
          <a:prstGeom prst="rect">
            <a:avLst/>
          </a:prstGeom>
          <a:noFill/>
          <a:ln/>
        </p:spPr>
        <p:txBody>
          <a:bodyPr wrap="none" lIns="0" tIns="0" rIns="0" bIns="0" rtlCol="0" anchor="t"/>
          <a:lstStyle/>
          <a:p>
            <a:pPr algn="l" indent="0" marL="0">
              <a:lnSpc>
                <a:spcPts val="1710"/>
              </a:lnSpc>
              <a:buNone/>
            </a:pPr>
            <a:r>
              <a:rPr lang="en-US" sz="1425" dirty="0">
                <a:solidFill>
                  <a:srgbClr val="474D54"/>
                </a:solidFill>
                <a:latin typeface="Source Sans 3 ExtraLight" pitchFamily="34" charset="0"/>
                <a:ea typeface="Source Sans 3 ExtraLight" pitchFamily="34" charset="-122"/>
                <a:cs typeface="Source Sans 3 ExtraLight" pitchFamily="34" charset="-120"/>
              </a:rPr>
              <a:t>True label:</a:t>
            </a:r>
            <a:pPr algn="l" indent="0" marL="0">
              <a:lnSpc>
                <a:spcPts val="171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 melanoma</a:t>
            </a:r>
            <a:endParaRPr lang="en-US" sz="1425" dirty="0"/>
          </a:p>
        </p:txBody>
      </p:sp>
      <p:sp>
        <p:nvSpPr>
          <p:cNvPr id="5" name="Text 3"/>
          <p:cNvSpPr txBox="1"/>
          <p:nvPr/>
        </p:nvSpPr>
        <p:spPr>
          <a:xfrm>
            <a:off x="4457700" y="1910209"/>
            <a:ext cx="1333786"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Linear probe</a:t>
            </a:r>
            <a:endParaRPr lang="en-US" sz="1650" dirty="0"/>
          </a:p>
        </p:txBody>
      </p:sp>
      <p:sp>
        <p:nvSpPr>
          <p:cNvPr id="6" name="Text 4"/>
          <p:cNvSpPr txBox="1"/>
          <p:nvPr/>
        </p:nvSpPr>
        <p:spPr>
          <a:xfrm>
            <a:off x="4457700" y="2202150"/>
            <a:ext cx="1885890"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shared frozen model + head</a:t>
            </a:r>
            <a:endParaRPr lang="en-US" sz="1200" dirty="0"/>
          </a:p>
        </p:txBody>
      </p:sp>
      <p:sp>
        <p:nvSpPr>
          <p:cNvPr id="7" name="Text 5"/>
          <p:cNvSpPr txBox="1"/>
          <p:nvPr/>
        </p:nvSpPr>
        <p:spPr>
          <a:xfrm>
            <a:off x="4457700" y="2486948"/>
            <a:ext cx="1508998" cy="194310"/>
          </a:xfrm>
          <a:prstGeom prst="rect">
            <a:avLst/>
          </a:prstGeom>
          <a:noFill/>
          <a:ln/>
        </p:spPr>
        <p:txBody>
          <a:bodyPr wrap="none" lIns="0" tIns="0" rIns="0" bIns="0" rtlCol="0" anchor="t"/>
          <a:lstStyle/>
          <a:p>
            <a:pPr algn="l" indent="0" marL="0">
              <a:lnSpc>
                <a:spcPts val="153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68.5%</a:t>
            </a:r>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 test accuracy</a:t>
            </a:r>
            <a:endParaRPr lang="en-US" sz="1425" dirty="0"/>
          </a:p>
        </p:txBody>
      </p:sp>
      <p:sp>
        <p:nvSpPr>
          <p:cNvPr id="8" name="Text 6"/>
          <p:cNvSpPr txBox="1"/>
          <p:nvPr/>
        </p:nvSpPr>
        <p:spPr>
          <a:xfrm>
            <a:off x="4457700" y="2969389"/>
            <a:ext cx="1253764"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melanocytic nevi</a:t>
            </a:r>
            <a:endParaRPr lang="en-US" sz="1275" dirty="0"/>
          </a:p>
        </p:txBody>
      </p:sp>
      <p:sp>
        <p:nvSpPr>
          <p:cNvPr id="9" name="Text 7"/>
          <p:cNvSpPr txBox="1"/>
          <p:nvPr/>
        </p:nvSpPr>
        <p:spPr>
          <a:xfrm>
            <a:off x="6148536" y="2969389"/>
            <a:ext cx="504313"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73.7%</a:t>
            </a:r>
            <a:endParaRPr lang="en-US" sz="1275" dirty="0"/>
          </a:p>
        </p:txBody>
      </p:sp>
      <p:sp>
        <p:nvSpPr>
          <p:cNvPr id="10" name="Text 8"/>
          <p:cNvSpPr txBox="1"/>
          <p:nvPr/>
        </p:nvSpPr>
        <p:spPr>
          <a:xfrm>
            <a:off x="4457700" y="3465582"/>
            <a:ext cx="816042"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melanoma</a:t>
            </a:r>
            <a:endParaRPr lang="en-US" sz="1275" dirty="0"/>
          </a:p>
        </p:txBody>
      </p:sp>
      <p:sp>
        <p:nvSpPr>
          <p:cNvPr id="11" name="Text 9"/>
          <p:cNvSpPr txBox="1"/>
          <p:nvPr/>
        </p:nvSpPr>
        <p:spPr>
          <a:xfrm>
            <a:off x="6148536" y="3465582"/>
            <a:ext cx="504313"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23.8%</a:t>
            </a:r>
            <a:endParaRPr lang="en-US" sz="1275" dirty="0"/>
          </a:p>
        </p:txBody>
      </p:sp>
      <p:sp>
        <p:nvSpPr>
          <p:cNvPr id="12" name="Text 10"/>
          <p:cNvSpPr txBox="1"/>
          <p:nvPr/>
        </p:nvSpPr>
        <p:spPr>
          <a:xfrm>
            <a:off x="4457700" y="3961775"/>
            <a:ext cx="1509772"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benign keratosis-like</a:t>
            </a:r>
            <a:endParaRPr lang="en-US" sz="1275" dirty="0"/>
          </a:p>
        </p:txBody>
      </p:sp>
      <p:sp>
        <p:nvSpPr>
          <p:cNvPr id="13" name="Text 11"/>
          <p:cNvSpPr txBox="1"/>
          <p:nvPr/>
        </p:nvSpPr>
        <p:spPr>
          <a:xfrm>
            <a:off x="6231582" y="3961775"/>
            <a:ext cx="417945"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2.1%</a:t>
            </a:r>
            <a:endParaRPr lang="en-US" sz="1275" dirty="0"/>
          </a:p>
        </p:txBody>
      </p:sp>
      <p:sp>
        <p:nvSpPr>
          <p:cNvPr id="14" name="Text 12"/>
          <p:cNvSpPr txBox="1"/>
          <p:nvPr/>
        </p:nvSpPr>
        <p:spPr>
          <a:xfrm>
            <a:off x="4457700" y="4415760"/>
            <a:ext cx="527375"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Wrong</a:t>
            </a:r>
            <a:endParaRPr lang="en-US" sz="1275" dirty="0"/>
          </a:p>
        </p:txBody>
      </p:sp>
      <p:sp>
        <p:nvSpPr>
          <p:cNvPr id="15" name="Text 13"/>
          <p:cNvSpPr txBox="1"/>
          <p:nvPr/>
        </p:nvSpPr>
        <p:spPr>
          <a:xfrm>
            <a:off x="4457700" y="4641503"/>
            <a:ext cx="1142476" cy="171450"/>
          </a:xfrm>
          <a:prstGeom prst="rect">
            <a:avLst/>
          </a:prstGeom>
          <a:noFill/>
          <a:ln/>
        </p:spPr>
        <p:txBody>
          <a:bodyPr wrap="none" lIns="0" tIns="0" rIns="0" bIns="0" rtlCol="0" anchor="t"/>
          <a:lstStyle/>
          <a:p>
            <a:pPr algn="l" indent="0" marL="0">
              <a:lnSpc>
                <a:spcPts val="1350"/>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139 ms per image</a:t>
            </a:r>
            <a:endParaRPr lang="en-US" sz="1125" dirty="0"/>
          </a:p>
        </p:txBody>
      </p:sp>
      <p:sp>
        <p:nvSpPr>
          <p:cNvPr id="16" name="Text 14"/>
          <p:cNvSpPr txBox="1"/>
          <p:nvPr/>
        </p:nvSpPr>
        <p:spPr>
          <a:xfrm>
            <a:off x="6883301" y="1910209"/>
            <a:ext cx="1004566" cy="261937"/>
          </a:xfrm>
          <a:prstGeom prst="rect">
            <a:avLst/>
          </a:prstGeom>
          <a:noFill/>
          <a:ln/>
        </p:spPr>
        <p:txBody>
          <a:bodyPr wrap="none" lIns="0" tIns="0" rIns="0" bIns="0" rtlCol="0" anchor="t"/>
          <a:lstStyle/>
          <a:p>
            <a:pPr algn="l" indent="0" marL="0">
              <a:lnSpc>
                <a:spcPts val="2063"/>
              </a:lnSpc>
              <a:buNone/>
            </a:pPr>
            <a:r>
              <a:rPr lang="en-US" sz="1650" b="1" dirty="0">
                <a:solidFill>
                  <a:srgbClr val="C4432C"/>
                </a:solidFill>
                <a:latin typeface="Source Serif 4" pitchFamily="34" charset="0"/>
                <a:ea typeface="Source Serif 4" pitchFamily="34" charset="-122"/>
                <a:cs typeface="Source Serif 4" pitchFamily="34" charset="-120"/>
              </a:rPr>
              <a:t>VPT-deep</a:t>
            </a:r>
            <a:endParaRPr lang="en-US" sz="1650" dirty="0"/>
          </a:p>
        </p:txBody>
      </p:sp>
      <p:sp>
        <p:nvSpPr>
          <p:cNvPr id="17" name="Text 15"/>
          <p:cNvSpPr txBox="1"/>
          <p:nvPr/>
        </p:nvSpPr>
        <p:spPr>
          <a:xfrm>
            <a:off x="6883301" y="2202150"/>
            <a:ext cx="2117598"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shared frozen model + prompts</a:t>
            </a:r>
            <a:endParaRPr lang="en-US" sz="1200" dirty="0"/>
          </a:p>
        </p:txBody>
      </p:sp>
      <p:sp>
        <p:nvSpPr>
          <p:cNvPr id="18" name="Text 16"/>
          <p:cNvSpPr txBox="1"/>
          <p:nvPr/>
        </p:nvSpPr>
        <p:spPr>
          <a:xfrm>
            <a:off x="6883301" y="2486948"/>
            <a:ext cx="1508998" cy="194310"/>
          </a:xfrm>
          <a:prstGeom prst="rect">
            <a:avLst/>
          </a:prstGeom>
          <a:noFill/>
          <a:ln/>
        </p:spPr>
        <p:txBody>
          <a:bodyPr wrap="none" lIns="0" tIns="0" rIns="0" bIns="0" rtlCol="0" anchor="t"/>
          <a:lstStyle/>
          <a:p>
            <a:pPr algn="l" indent="0" marL="0">
              <a:lnSpc>
                <a:spcPts val="1530"/>
              </a:lnSpc>
              <a:buNone/>
            </a:pPr>
            <a:r>
              <a:rPr lang="en-US" sz="1425" b="1" dirty="0">
                <a:solidFill>
                  <a:srgbClr val="C4432C"/>
                </a:solidFill>
                <a:latin typeface="Source Sans 3 ExtraLight" pitchFamily="34" charset="0"/>
                <a:ea typeface="Source Sans 3 ExtraLight" pitchFamily="34" charset="-122"/>
                <a:cs typeface="Source Sans 3 ExtraLight" pitchFamily="34" charset="-120"/>
              </a:rPr>
              <a:t>81.0%</a:t>
            </a:r>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 test accuracy</a:t>
            </a:r>
            <a:endParaRPr lang="en-US" sz="1425" dirty="0"/>
          </a:p>
        </p:txBody>
      </p:sp>
      <p:sp>
        <p:nvSpPr>
          <p:cNvPr id="19" name="Text 17"/>
          <p:cNvSpPr txBox="1"/>
          <p:nvPr/>
        </p:nvSpPr>
        <p:spPr>
          <a:xfrm>
            <a:off x="6883301" y="2969389"/>
            <a:ext cx="816042"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melanoma</a:t>
            </a:r>
            <a:endParaRPr lang="en-US" sz="1275" dirty="0"/>
          </a:p>
        </p:txBody>
      </p:sp>
      <p:sp>
        <p:nvSpPr>
          <p:cNvPr id="20" name="Text 18"/>
          <p:cNvSpPr txBox="1"/>
          <p:nvPr/>
        </p:nvSpPr>
        <p:spPr>
          <a:xfrm>
            <a:off x="8574286" y="2969389"/>
            <a:ext cx="504313"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99.5%</a:t>
            </a:r>
            <a:endParaRPr lang="en-US" sz="1275" dirty="0"/>
          </a:p>
        </p:txBody>
      </p:sp>
      <p:sp>
        <p:nvSpPr>
          <p:cNvPr id="21" name="Text 19"/>
          <p:cNvSpPr txBox="1"/>
          <p:nvPr/>
        </p:nvSpPr>
        <p:spPr>
          <a:xfrm>
            <a:off x="6883301" y="3465582"/>
            <a:ext cx="1509772"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benign keratosis-like</a:t>
            </a:r>
            <a:endParaRPr lang="en-US" sz="1275" dirty="0"/>
          </a:p>
        </p:txBody>
      </p:sp>
      <p:sp>
        <p:nvSpPr>
          <p:cNvPr id="22" name="Text 20"/>
          <p:cNvSpPr txBox="1"/>
          <p:nvPr/>
        </p:nvSpPr>
        <p:spPr>
          <a:xfrm>
            <a:off x="8657332" y="3465582"/>
            <a:ext cx="417945"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0.3%</a:t>
            </a:r>
            <a:endParaRPr lang="en-US" sz="1275" dirty="0"/>
          </a:p>
        </p:txBody>
      </p:sp>
      <p:sp>
        <p:nvSpPr>
          <p:cNvPr id="23" name="Text 21"/>
          <p:cNvSpPr txBox="1"/>
          <p:nvPr/>
        </p:nvSpPr>
        <p:spPr>
          <a:xfrm>
            <a:off x="6883301" y="3961775"/>
            <a:ext cx="1253764"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melanocytic nevi</a:t>
            </a:r>
            <a:endParaRPr lang="en-US" sz="1275" dirty="0"/>
          </a:p>
        </p:txBody>
      </p:sp>
      <p:sp>
        <p:nvSpPr>
          <p:cNvPr id="24" name="Text 22"/>
          <p:cNvSpPr txBox="1"/>
          <p:nvPr/>
        </p:nvSpPr>
        <p:spPr>
          <a:xfrm>
            <a:off x="8657332" y="3961775"/>
            <a:ext cx="417945"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0.1%</a:t>
            </a:r>
            <a:endParaRPr lang="en-US" sz="1275" dirty="0"/>
          </a:p>
        </p:txBody>
      </p:sp>
      <p:sp>
        <p:nvSpPr>
          <p:cNvPr id="25" name="Text 23"/>
          <p:cNvSpPr txBox="1"/>
          <p:nvPr/>
        </p:nvSpPr>
        <p:spPr>
          <a:xfrm>
            <a:off x="6883301" y="4415760"/>
            <a:ext cx="592848" cy="194310"/>
          </a:xfrm>
          <a:prstGeom prst="rect">
            <a:avLst/>
          </a:prstGeom>
          <a:noFill/>
          <a:ln/>
        </p:spPr>
        <p:txBody>
          <a:bodyPr wrap="none" lIns="0" tIns="0" rIns="0" bIns="0" rtlCol="0" anchor="t"/>
          <a:lstStyle/>
          <a:p>
            <a:pPr algn="l" indent="0" marL="0">
              <a:lnSpc>
                <a:spcPts val="1530"/>
              </a:lnSpc>
              <a:buNone/>
            </a:pPr>
            <a:r>
              <a:rPr lang="en-US" sz="1275" b="1" dirty="0">
                <a:solidFill>
                  <a:srgbClr val="3C8A4E"/>
                </a:solidFill>
                <a:latin typeface="Source Sans 3 ExtraLight" pitchFamily="34" charset="0"/>
                <a:ea typeface="Source Sans 3 ExtraLight" pitchFamily="34" charset="-122"/>
                <a:cs typeface="Source Sans 3 ExtraLight" pitchFamily="34" charset="-120"/>
              </a:rPr>
              <a:t>Correct</a:t>
            </a:r>
            <a:endParaRPr lang="en-US" sz="1275" dirty="0"/>
          </a:p>
        </p:txBody>
      </p:sp>
      <p:sp>
        <p:nvSpPr>
          <p:cNvPr id="26" name="Text 24"/>
          <p:cNvSpPr txBox="1"/>
          <p:nvPr/>
        </p:nvSpPr>
        <p:spPr>
          <a:xfrm>
            <a:off x="6883301" y="4641503"/>
            <a:ext cx="1142476" cy="171450"/>
          </a:xfrm>
          <a:prstGeom prst="rect">
            <a:avLst/>
          </a:prstGeom>
          <a:noFill/>
          <a:ln/>
        </p:spPr>
        <p:txBody>
          <a:bodyPr wrap="none" lIns="0" tIns="0" rIns="0" bIns="0" rtlCol="0" anchor="t"/>
          <a:lstStyle/>
          <a:p>
            <a:pPr algn="l" indent="0" marL="0">
              <a:lnSpc>
                <a:spcPts val="1350"/>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173 ms per image</a:t>
            </a:r>
            <a:endParaRPr lang="en-US" sz="1125" dirty="0"/>
          </a:p>
        </p:txBody>
      </p:sp>
      <p:sp>
        <p:nvSpPr>
          <p:cNvPr id="27" name="Text 25"/>
          <p:cNvSpPr txBox="1"/>
          <p:nvPr/>
        </p:nvSpPr>
        <p:spPr>
          <a:xfrm>
            <a:off x="9309050" y="1910209"/>
            <a:ext cx="1587937"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Full fine-tuning</a:t>
            </a:r>
            <a:endParaRPr lang="en-US" sz="1650" dirty="0"/>
          </a:p>
        </p:txBody>
      </p:sp>
      <p:sp>
        <p:nvSpPr>
          <p:cNvPr id="28" name="Text 26"/>
          <p:cNvSpPr txBox="1"/>
          <p:nvPr/>
        </p:nvSpPr>
        <p:spPr>
          <a:xfrm>
            <a:off x="9309050" y="2202150"/>
            <a:ext cx="1627715"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its own retrained model</a:t>
            </a:r>
            <a:endParaRPr lang="en-US" sz="1200" dirty="0"/>
          </a:p>
        </p:txBody>
      </p:sp>
      <p:sp>
        <p:nvSpPr>
          <p:cNvPr id="29" name="Text 27"/>
          <p:cNvSpPr txBox="1"/>
          <p:nvPr/>
        </p:nvSpPr>
        <p:spPr>
          <a:xfrm>
            <a:off x="9309050" y="2486948"/>
            <a:ext cx="1508998" cy="194310"/>
          </a:xfrm>
          <a:prstGeom prst="rect">
            <a:avLst/>
          </a:prstGeom>
          <a:noFill/>
          <a:ln/>
        </p:spPr>
        <p:txBody>
          <a:bodyPr wrap="none" lIns="0" tIns="0" rIns="0" bIns="0" rtlCol="0" anchor="t"/>
          <a:lstStyle/>
          <a:p>
            <a:pPr algn="l" indent="0" marL="0">
              <a:lnSpc>
                <a:spcPts val="153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84.4%</a:t>
            </a:r>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 test accuracy</a:t>
            </a:r>
            <a:endParaRPr lang="en-US" sz="1425" dirty="0"/>
          </a:p>
        </p:txBody>
      </p:sp>
      <p:sp>
        <p:nvSpPr>
          <p:cNvPr id="30" name="Text 28"/>
          <p:cNvSpPr txBox="1"/>
          <p:nvPr/>
        </p:nvSpPr>
        <p:spPr>
          <a:xfrm>
            <a:off x="9309050" y="2969389"/>
            <a:ext cx="816042"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melanoma</a:t>
            </a:r>
            <a:endParaRPr lang="en-US" sz="1275" dirty="0"/>
          </a:p>
        </p:txBody>
      </p:sp>
      <p:sp>
        <p:nvSpPr>
          <p:cNvPr id="31" name="Text 29"/>
          <p:cNvSpPr txBox="1"/>
          <p:nvPr/>
        </p:nvSpPr>
        <p:spPr>
          <a:xfrm>
            <a:off x="11000036" y="2969389"/>
            <a:ext cx="504313"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97.7%</a:t>
            </a:r>
            <a:endParaRPr lang="en-US" sz="1275" dirty="0"/>
          </a:p>
        </p:txBody>
      </p:sp>
      <p:sp>
        <p:nvSpPr>
          <p:cNvPr id="32" name="Text 30"/>
          <p:cNvSpPr txBox="1"/>
          <p:nvPr/>
        </p:nvSpPr>
        <p:spPr>
          <a:xfrm>
            <a:off x="9309050" y="3465582"/>
            <a:ext cx="1253764"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melanocytic nevi</a:t>
            </a:r>
            <a:endParaRPr lang="en-US" sz="1275" dirty="0"/>
          </a:p>
        </p:txBody>
      </p:sp>
      <p:sp>
        <p:nvSpPr>
          <p:cNvPr id="33" name="Text 31"/>
          <p:cNvSpPr txBox="1"/>
          <p:nvPr/>
        </p:nvSpPr>
        <p:spPr>
          <a:xfrm>
            <a:off x="11083082" y="3465582"/>
            <a:ext cx="417945"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2.2%</a:t>
            </a:r>
            <a:endParaRPr lang="en-US" sz="1275" dirty="0"/>
          </a:p>
        </p:txBody>
      </p:sp>
      <p:sp>
        <p:nvSpPr>
          <p:cNvPr id="34" name="Text 32"/>
          <p:cNvSpPr txBox="1"/>
          <p:nvPr/>
        </p:nvSpPr>
        <p:spPr>
          <a:xfrm>
            <a:off x="9309050" y="3961775"/>
            <a:ext cx="1509772"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benign keratosis-like</a:t>
            </a:r>
            <a:endParaRPr lang="en-US" sz="1275" dirty="0"/>
          </a:p>
        </p:txBody>
      </p:sp>
      <p:sp>
        <p:nvSpPr>
          <p:cNvPr id="35" name="Text 33"/>
          <p:cNvSpPr txBox="1"/>
          <p:nvPr/>
        </p:nvSpPr>
        <p:spPr>
          <a:xfrm>
            <a:off x="11083082" y="3961775"/>
            <a:ext cx="417945"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0.0%</a:t>
            </a:r>
            <a:endParaRPr lang="en-US" sz="1275" dirty="0"/>
          </a:p>
        </p:txBody>
      </p:sp>
      <p:sp>
        <p:nvSpPr>
          <p:cNvPr id="36" name="Text 34"/>
          <p:cNvSpPr txBox="1"/>
          <p:nvPr/>
        </p:nvSpPr>
        <p:spPr>
          <a:xfrm>
            <a:off x="9309050" y="4415760"/>
            <a:ext cx="592848" cy="194310"/>
          </a:xfrm>
          <a:prstGeom prst="rect">
            <a:avLst/>
          </a:prstGeom>
          <a:noFill/>
          <a:ln/>
        </p:spPr>
        <p:txBody>
          <a:bodyPr wrap="none" lIns="0" tIns="0" rIns="0" bIns="0" rtlCol="0" anchor="t"/>
          <a:lstStyle/>
          <a:p>
            <a:pPr algn="l" indent="0" marL="0">
              <a:lnSpc>
                <a:spcPts val="1530"/>
              </a:lnSpc>
              <a:buNone/>
            </a:pPr>
            <a:r>
              <a:rPr lang="en-US" sz="1275" b="1" dirty="0">
                <a:solidFill>
                  <a:srgbClr val="3C8A4E"/>
                </a:solidFill>
                <a:latin typeface="Source Sans 3 ExtraLight" pitchFamily="34" charset="0"/>
                <a:ea typeface="Source Sans 3 ExtraLight" pitchFamily="34" charset="-122"/>
                <a:cs typeface="Source Sans 3 ExtraLight" pitchFamily="34" charset="-120"/>
              </a:rPr>
              <a:t>Correct</a:t>
            </a:r>
            <a:endParaRPr lang="en-US" sz="1275" dirty="0"/>
          </a:p>
        </p:txBody>
      </p:sp>
      <p:sp>
        <p:nvSpPr>
          <p:cNvPr id="37" name="Text 35"/>
          <p:cNvSpPr txBox="1"/>
          <p:nvPr/>
        </p:nvSpPr>
        <p:spPr>
          <a:xfrm>
            <a:off x="9309050" y="4641503"/>
            <a:ext cx="1142476" cy="171450"/>
          </a:xfrm>
          <a:prstGeom prst="rect">
            <a:avLst/>
          </a:prstGeom>
          <a:noFill/>
          <a:ln/>
        </p:spPr>
        <p:txBody>
          <a:bodyPr wrap="none" lIns="0" tIns="0" rIns="0" bIns="0" rtlCol="0" anchor="t"/>
          <a:lstStyle/>
          <a:p>
            <a:pPr algn="l" indent="0" marL="0">
              <a:lnSpc>
                <a:spcPts val="1350"/>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141 ms per image</a:t>
            </a:r>
            <a:endParaRPr lang="en-US" sz="1125" dirty="0"/>
          </a:p>
        </p:txBody>
      </p:sp>
      <p:sp>
        <p:nvSpPr>
          <p:cNvPr id="38" name="Text 36"/>
          <p:cNvSpPr txBox="1"/>
          <p:nvPr/>
        </p:nvSpPr>
        <p:spPr>
          <a:xfrm>
            <a:off x="4457700" y="5014645"/>
            <a:ext cx="7100161" cy="469582"/>
          </a:xfrm>
          <a:prstGeom prst="rect">
            <a:avLst/>
          </a:prstGeom>
          <a:noFill/>
          <a:ln/>
        </p:spPr>
        <p:txBody>
          <a:bodyPr wrap="none" lIns="0" tIns="0" rIns="0" bIns="0" rtlCol="0" anchor="t"/>
          <a:lstStyle/>
          <a:p>
            <a:pPr algn="l" indent="0" marL="0">
              <a:lnSpc>
                <a:spcPts val="1849"/>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Test accuracy is balanced accuracy on the whole test set, for exactly these models. Changing the</a:t>
            </a:r>
            <a:br/>
            <a:pPr algn="l" indent="0" marL="0">
              <a:lnSpc>
                <a:spcPts val="1849"/>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training set swaps one 1.9 MB file for VPT-deep, but a whole second 172 MB model for full fine-tuning.</a:t>
            </a:r>
            <a:endParaRPr lang="en-US" sz="1275" dirty="0"/>
          </a:p>
        </p:txBody>
      </p:sp>
      <p:sp>
        <p:nvSpPr>
          <p:cNvPr id="39" name="Text 37"/>
          <p:cNvSpPr txBox="1"/>
          <p:nvPr/>
        </p:nvSpPr>
        <p:spPr>
          <a:xfrm>
            <a:off x="762000" y="6375082"/>
            <a:ext cx="5338596" cy="165735"/>
          </a:xfrm>
          <a:prstGeom prst="rect">
            <a:avLst/>
          </a:prstGeom>
          <a:noFill/>
          <a:ln/>
        </p:spPr>
        <p:txBody>
          <a:bodyPr wrap="none" lIns="0" tIns="0" rIns="0" bIns="0" rtlCol="0" anchor="t"/>
          <a:lstStyle/>
          <a:p>
            <a:pPr algn="l" indent="0" marL="0">
              <a:lnSpc>
                <a:spcPts val="1305"/>
              </a:lnSpc>
              <a:buNone/>
            </a:pPr>
            <a:r>
              <a:rPr lang="en-US" sz="1088" dirty="0">
                <a:solidFill>
                  <a:srgbClr val="777E86"/>
                </a:solidFill>
                <a:latin typeface="Source Sans 3 ExtraLight" pitchFamily="34" charset="0"/>
                <a:ea typeface="Source Sans 3 ExtraLight" pitchFamily="34" charset="-122"/>
                <a:cs typeface="Source Sans 3 ExtraLight" pitchFamily="34" charset="-120"/>
              </a:rPr>
              <a:t>A recorded run. In the HTML version of this deck the three models run live in the browser.</a:t>
            </a:r>
            <a:endParaRPr lang="en-US" sz="1088" dirty="0"/>
          </a:p>
        </p:txBody>
      </p:sp>
      <p:sp>
        <p:nvSpPr>
          <p:cNvPr id="40" name="Text 38"/>
          <p:cNvSpPr txBox="1"/>
          <p:nvPr/>
        </p:nvSpPr>
        <p:spPr>
          <a:xfrm>
            <a:off x="9116318" y="6375082"/>
            <a:ext cx="2265259" cy="165735"/>
          </a:xfrm>
          <a:prstGeom prst="rect">
            <a:avLst/>
          </a:prstGeom>
          <a:noFill/>
          <a:ln/>
        </p:spPr>
        <p:txBody>
          <a:bodyPr wrap="none" lIns="0" tIns="0" rIns="0" bIns="0" rtlCol="0" anchor="t"/>
          <a:lstStyle/>
          <a:p>
            <a:pPr algn="l" indent="0" marL="0">
              <a:lnSpc>
                <a:spcPts val="1305"/>
              </a:lnSpc>
              <a:buNone/>
            </a:pPr>
            <a:r>
              <a:rPr lang="en-US" sz="1088" dirty="0">
                <a:solidFill>
                  <a:srgbClr val="777E86"/>
                </a:solidFill>
                <a:latin typeface="Source Sans 3 ExtraLight" pitchFamily="34" charset="0"/>
                <a:ea typeface="Source Sans 3 ExtraLight" pitchFamily="34" charset="-122"/>
                <a:cs typeface="Source Sans 3 ExtraLight" pitchFamily="34" charset="-120"/>
              </a:rPr>
              <a:t>Research demo, not a diagnostic tool</a:t>
            </a:r>
            <a:endParaRPr lang="en-US" sz="1088" dirty="0"/>
          </a:p>
        </p:txBody>
      </p:sp>
      <p:sp>
        <p:nvSpPr>
          <p:cNvPr id="41" name="Text 39"/>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25</a:t>
            </a:r>
            <a:endParaRPr lang="en-US" sz="1125"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5396484"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Live demo: one image, three models</a:t>
            </a:r>
            <a:endParaRPr lang="en-US" sz="2625" dirty="0"/>
          </a:p>
        </p:txBody>
      </p:sp>
      <p:sp>
        <p:nvSpPr>
          <p:cNvPr id="3" name="Text 1"/>
          <p:cNvSpPr txBox="1"/>
          <p:nvPr/>
        </p:nvSpPr>
        <p:spPr>
          <a:xfrm>
            <a:off x="762000" y="1136303"/>
            <a:ext cx="2956048" cy="533400"/>
          </a:xfrm>
          <a:prstGeom prst="rect">
            <a:avLst/>
          </a:prstGeom>
          <a:noFill/>
          <a:ln/>
        </p:spPr>
        <p:txBody>
          <a:bodyPr wrap="none" lIns="0" tIns="0" rIns="0" bIns="0" rtlCol="0" anchor="t"/>
          <a:lstStyle/>
          <a:p>
            <a:pPr algn="l" indent="0" marL="0">
              <a:lnSpc>
                <a:spcPts val="210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Skin lesion, one test image, models</a:t>
            </a:r>
            <a:br/>
            <a:pPr algn="l" indent="0" marL="0">
              <a:lnSpc>
                <a:spcPts val="210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trained on</a:t>
            </a:r>
            <a:pPr algn="l" indent="0" marL="0">
              <a:lnSpc>
                <a:spcPts val="2100"/>
              </a:lnSpc>
              <a:buNone/>
            </a:pPr>
            <a:r>
              <a:rPr lang="en-US" sz="1500" b="1" dirty="0">
                <a:solidFill>
                  <a:srgbClr val="474D54"/>
                </a:solidFill>
                <a:latin typeface="Source Sans 3 ExtraLight" pitchFamily="34" charset="0"/>
                <a:ea typeface="Source Sans 3 ExtraLight" pitchFamily="34" charset="-122"/>
                <a:cs typeface="Source Sans 3 ExtraLight" pitchFamily="34" charset="-120"/>
              </a:rPr>
              <a:t> 1,000 training images</a:t>
            </a:r>
            <a:pPr algn="l" indent="0" marL="0">
              <a:lnSpc>
                <a:spcPts val="210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a:t>
            </a:r>
            <a:endParaRPr lang="en-US" sz="1500" dirty="0"/>
          </a:p>
        </p:txBody>
      </p:sp>
      <p:sp>
        <p:nvSpPr>
          <p:cNvPr id="4" name="Text 2"/>
          <p:cNvSpPr txBox="1"/>
          <p:nvPr/>
        </p:nvSpPr>
        <p:spPr>
          <a:xfrm>
            <a:off x="762000" y="5290155"/>
            <a:ext cx="1787604" cy="217170"/>
          </a:xfrm>
          <a:prstGeom prst="rect">
            <a:avLst/>
          </a:prstGeom>
          <a:noFill/>
          <a:ln/>
        </p:spPr>
        <p:txBody>
          <a:bodyPr wrap="none" lIns="0" tIns="0" rIns="0" bIns="0" rtlCol="0" anchor="t"/>
          <a:lstStyle/>
          <a:p>
            <a:pPr algn="l" indent="0" marL="0">
              <a:lnSpc>
                <a:spcPts val="1710"/>
              </a:lnSpc>
              <a:buNone/>
            </a:pPr>
            <a:r>
              <a:rPr lang="en-US" sz="1425" dirty="0">
                <a:solidFill>
                  <a:srgbClr val="474D54"/>
                </a:solidFill>
                <a:latin typeface="Source Sans 3 ExtraLight" pitchFamily="34" charset="0"/>
                <a:ea typeface="Source Sans 3 ExtraLight" pitchFamily="34" charset="-122"/>
                <a:cs typeface="Source Sans 3 ExtraLight" pitchFamily="34" charset="-120"/>
              </a:rPr>
              <a:t>True label:</a:t>
            </a:r>
            <a:pPr algn="l" indent="0" marL="0">
              <a:lnSpc>
                <a:spcPts val="171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 melanoma</a:t>
            </a:r>
            <a:endParaRPr lang="en-US" sz="1425" dirty="0"/>
          </a:p>
        </p:txBody>
      </p:sp>
      <p:sp>
        <p:nvSpPr>
          <p:cNvPr id="5" name="Text 3"/>
          <p:cNvSpPr txBox="1"/>
          <p:nvPr/>
        </p:nvSpPr>
        <p:spPr>
          <a:xfrm>
            <a:off x="4457700" y="1910209"/>
            <a:ext cx="1333786"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Linear probe</a:t>
            </a:r>
            <a:endParaRPr lang="en-US" sz="1650" dirty="0"/>
          </a:p>
        </p:txBody>
      </p:sp>
      <p:sp>
        <p:nvSpPr>
          <p:cNvPr id="6" name="Text 4"/>
          <p:cNvSpPr txBox="1"/>
          <p:nvPr/>
        </p:nvSpPr>
        <p:spPr>
          <a:xfrm>
            <a:off x="4457700" y="2202150"/>
            <a:ext cx="1885890"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shared frozen model + head</a:t>
            </a:r>
            <a:endParaRPr lang="en-US" sz="1200" dirty="0"/>
          </a:p>
        </p:txBody>
      </p:sp>
      <p:sp>
        <p:nvSpPr>
          <p:cNvPr id="7" name="Text 5"/>
          <p:cNvSpPr txBox="1"/>
          <p:nvPr/>
        </p:nvSpPr>
        <p:spPr>
          <a:xfrm>
            <a:off x="4457700" y="2486948"/>
            <a:ext cx="1508998" cy="194310"/>
          </a:xfrm>
          <a:prstGeom prst="rect">
            <a:avLst/>
          </a:prstGeom>
          <a:noFill/>
          <a:ln/>
        </p:spPr>
        <p:txBody>
          <a:bodyPr wrap="none" lIns="0" tIns="0" rIns="0" bIns="0" rtlCol="0" anchor="t"/>
          <a:lstStyle/>
          <a:p>
            <a:pPr algn="l" indent="0" marL="0">
              <a:lnSpc>
                <a:spcPts val="153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58.1%</a:t>
            </a:r>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 test accuracy</a:t>
            </a:r>
            <a:endParaRPr lang="en-US" sz="1425" dirty="0"/>
          </a:p>
        </p:txBody>
      </p:sp>
      <p:sp>
        <p:nvSpPr>
          <p:cNvPr id="8" name="Text 6"/>
          <p:cNvSpPr txBox="1"/>
          <p:nvPr/>
        </p:nvSpPr>
        <p:spPr>
          <a:xfrm>
            <a:off x="4457700" y="2969389"/>
            <a:ext cx="1253764"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melanocytic nevi</a:t>
            </a:r>
            <a:endParaRPr lang="en-US" sz="1275" dirty="0"/>
          </a:p>
        </p:txBody>
      </p:sp>
      <p:sp>
        <p:nvSpPr>
          <p:cNvPr id="9" name="Text 7"/>
          <p:cNvSpPr txBox="1"/>
          <p:nvPr/>
        </p:nvSpPr>
        <p:spPr>
          <a:xfrm>
            <a:off x="6148536" y="2969389"/>
            <a:ext cx="504313"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84.5%</a:t>
            </a:r>
            <a:endParaRPr lang="en-US" sz="1275" dirty="0"/>
          </a:p>
        </p:txBody>
      </p:sp>
      <p:sp>
        <p:nvSpPr>
          <p:cNvPr id="10" name="Text 8"/>
          <p:cNvSpPr txBox="1"/>
          <p:nvPr/>
        </p:nvSpPr>
        <p:spPr>
          <a:xfrm>
            <a:off x="4457700" y="3465582"/>
            <a:ext cx="1509772"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benign keratosis-like</a:t>
            </a:r>
            <a:endParaRPr lang="en-US" sz="1275" dirty="0"/>
          </a:p>
        </p:txBody>
      </p:sp>
      <p:sp>
        <p:nvSpPr>
          <p:cNvPr id="11" name="Text 9"/>
          <p:cNvSpPr txBox="1"/>
          <p:nvPr/>
        </p:nvSpPr>
        <p:spPr>
          <a:xfrm>
            <a:off x="6231582" y="3465582"/>
            <a:ext cx="417945"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7.9%</a:t>
            </a:r>
            <a:endParaRPr lang="en-US" sz="1275" dirty="0"/>
          </a:p>
        </p:txBody>
      </p:sp>
      <p:sp>
        <p:nvSpPr>
          <p:cNvPr id="12" name="Text 10"/>
          <p:cNvSpPr txBox="1"/>
          <p:nvPr/>
        </p:nvSpPr>
        <p:spPr>
          <a:xfrm>
            <a:off x="4457700" y="3961775"/>
            <a:ext cx="816042"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melanoma</a:t>
            </a:r>
            <a:endParaRPr lang="en-US" sz="1275" dirty="0"/>
          </a:p>
        </p:txBody>
      </p:sp>
      <p:sp>
        <p:nvSpPr>
          <p:cNvPr id="13" name="Text 11"/>
          <p:cNvSpPr txBox="1"/>
          <p:nvPr/>
        </p:nvSpPr>
        <p:spPr>
          <a:xfrm>
            <a:off x="6231582" y="3961775"/>
            <a:ext cx="417945"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7.5%</a:t>
            </a:r>
            <a:endParaRPr lang="en-US" sz="1275" dirty="0"/>
          </a:p>
        </p:txBody>
      </p:sp>
      <p:sp>
        <p:nvSpPr>
          <p:cNvPr id="14" name="Text 12"/>
          <p:cNvSpPr txBox="1"/>
          <p:nvPr/>
        </p:nvSpPr>
        <p:spPr>
          <a:xfrm>
            <a:off x="4457700" y="4415760"/>
            <a:ext cx="527375"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Wrong</a:t>
            </a:r>
            <a:endParaRPr lang="en-US" sz="1275" dirty="0"/>
          </a:p>
        </p:txBody>
      </p:sp>
      <p:sp>
        <p:nvSpPr>
          <p:cNvPr id="15" name="Text 13"/>
          <p:cNvSpPr txBox="1"/>
          <p:nvPr/>
        </p:nvSpPr>
        <p:spPr>
          <a:xfrm>
            <a:off x="4457700" y="4641503"/>
            <a:ext cx="1142476" cy="171450"/>
          </a:xfrm>
          <a:prstGeom prst="rect">
            <a:avLst/>
          </a:prstGeom>
          <a:noFill/>
          <a:ln/>
        </p:spPr>
        <p:txBody>
          <a:bodyPr wrap="none" lIns="0" tIns="0" rIns="0" bIns="0" rtlCol="0" anchor="t"/>
          <a:lstStyle/>
          <a:p>
            <a:pPr algn="l" indent="0" marL="0">
              <a:lnSpc>
                <a:spcPts val="1350"/>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174 ms per image</a:t>
            </a:r>
            <a:endParaRPr lang="en-US" sz="1125" dirty="0"/>
          </a:p>
        </p:txBody>
      </p:sp>
      <p:sp>
        <p:nvSpPr>
          <p:cNvPr id="16" name="Text 14"/>
          <p:cNvSpPr txBox="1"/>
          <p:nvPr/>
        </p:nvSpPr>
        <p:spPr>
          <a:xfrm>
            <a:off x="6883301" y="1910209"/>
            <a:ext cx="1004566" cy="261937"/>
          </a:xfrm>
          <a:prstGeom prst="rect">
            <a:avLst/>
          </a:prstGeom>
          <a:noFill/>
          <a:ln/>
        </p:spPr>
        <p:txBody>
          <a:bodyPr wrap="none" lIns="0" tIns="0" rIns="0" bIns="0" rtlCol="0" anchor="t"/>
          <a:lstStyle/>
          <a:p>
            <a:pPr algn="l" indent="0" marL="0">
              <a:lnSpc>
                <a:spcPts val="2063"/>
              </a:lnSpc>
              <a:buNone/>
            </a:pPr>
            <a:r>
              <a:rPr lang="en-US" sz="1650" b="1" dirty="0">
                <a:solidFill>
                  <a:srgbClr val="C4432C"/>
                </a:solidFill>
                <a:latin typeface="Source Serif 4" pitchFamily="34" charset="0"/>
                <a:ea typeface="Source Serif 4" pitchFamily="34" charset="-122"/>
                <a:cs typeface="Source Serif 4" pitchFamily="34" charset="-120"/>
              </a:rPr>
              <a:t>VPT-deep</a:t>
            </a:r>
            <a:endParaRPr lang="en-US" sz="1650" dirty="0"/>
          </a:p>
        </p:txBody>
      </p:sp>
      <p:sp>
        <p:nvSpPr>
          <p:cNvPr id="17" name="Text 15"/>
          <p:cNvSpPr txBox="1"/>
          <p:nvPr/>
        </p:nvSpPr>
        <p:spPr>
          <a:xfrm>
            <a:off x="6883301" y="2202150"/>
            <a:ext cx="2117598"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shared frozen model + prompts</a:t>
            </a:r>
            <a:endParaRPr lang="en-US" sz="1200" dirty="0"/>
          </a:p>
        </p:txBody>
      </p:sp>
      <p:sp>
        <p:nvSpPr>
          <p:cNvPr id="18" name="Text 16"/>
          <p:cNvSpPr txBox="1"/>
          <p:nvPr/>
        </p:nvSpPr>
        <p:spPr>
          <a:xfrm>
            <a:off x="6883301" y="2486948"/>
            <a:ext cx="1508998" cy="194310"/>
          </a:xfrm>
          <a:prstGeom prst="rect">
            <a:avLst/>
          </a:prstGeom>
          <a:noFill/>
          <a:ln/>
        </p:spPr>
        <p:txBody>
          <a:bodyPr wrap="none" lIns="0" tIns="0" rIns="0" bIns="0" rtlCol="0" anchor="t"/>
          <a:lstStyle/>
          <a:p>
            <a:pPr algn="l" indent="0" marL="0">
              <a:lnSpc>
                <a:spcPts val="1530"/>
              </a:lnSpc>
              <a:buNone/>
            </a:pPr>
            <a:r>
              <a:rPr lang="en-US" sz="1425" b="1" dirty="0">
                <a:solidFill>
                  <a:srgbClr val="C4432C"/>
                </a:solidFill>
                <a:latin typeface="Source Sans 3 ExtraLight" pitchFamily="34" charset="0"/>
                <a:ea typeface="Source Sans 3 ExtraLight" pitchFamily="34" charset="-122"/>
                <a:cs typeface="Source Sans 3 ExtraLight" pitchFamily="34" charset="-120"/>
              </a:rPr>
              <a:t>62.5%</a:t>
            </a:r>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 test accuracy</a:t>
            </a:r>
            <a:endParaRPr lang="en-US" sz="1425" dirty="0"/>
          </a:p>
        </p:txBody>
      </p:sp>
      <p:sp>
        <p:nvSpPr>
          <p:cNvPr id="19" name="Text 17"/>
          <p:cNvSpPr txBox="1"/>
          <p:nvPr/>
        </p:nvSpPr>
        <p:spPr>
          <a:xfrm>
            <a:off x="6883301" y="2969389"/>
            <a:ext cx="816042"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melanoma</a:t>
            </a:r>
            <a:endParaRPr lang="en-US" sz="1275" dirty="0"/>
          </a:p>
        </p:txBody>
      </p:sp>
      <p:sp>
        <p:nvSpPr>
          <p:cNvPr id="20" name="Text 18"/>
          <p:cNvSpPr txBox="1"/>
          <p:nvPr/>
        </p:nvSpPr>
        <p:spPr>
          <a:xfrm>
            <a:off x="8574286" y="2969389"/>
            <a:ext cx="504313"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69.2%</a:t>
            </a:r>
            <a:endParaRPr lang="en-US" sz="1275" dirty="0"/>
          </a:p>
        </p:txBody>
      </p:sp>
      <p:sp>
        <p:nvSpPr>
          <p:cNvPr id="21" name="Text 19"/>
          <p:cNvSpPr txBox="1"/>
          <p:nvPr/>
        </p:nvSpPr>
        <p:spPr>
          <a:xfrm>
            <a:off x="6883301" y="3465582"/>
            <a:ext cx="1253764"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melanocytic nevi</a:t>
            </a:r>
            <a:endParaRPr lang="en-US" sz="1275" dirty="0"/>
          </a:p>
        </p:txBody>
      </p:sp>
      <p:sp>
        <p:nvSpPr>
          <p:cNvPr id="22" name="Text 20"/>
          <p:cNvSpPr txBox="1"/>
          <p:nvPr/>
        </p:nvSpPr>
        <p:spPr>
          <a:xfrm>
            <a:off x="8574286" y="3465582"/>
            <a:ext cx="504313"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30.8%</a:t>
            </a:r>
            <a:endParaRPr lang="en-US" sz="1275" dirty="0"/>
          </a:p>
        </p:txBody>
      </p:sp>
      <p:sp>
        <p:nvSpPr>
          <p:cNvPr id="23" name="Text 21"/>
          <p:cNvSpPr txBox="1"/>
          <p:nvPr/>
        </p:nvSpPr>
        <p:spPr>
          <a:xfrm>
            <a:off x="6883301" y="3961775"/>
            <a:ext cx="1216771"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dermatofibroma</a:t>
            </a:r>
            <a:endParaRPr lang="en-US" sz="1275" dirty="0"/>
          </a:p>
        </p:txBody>
      </p:sp>
      <p:sp>
        <p:nvSpPr>
          <p:cNvPr id="24" name="Text 22"/>
          <p:cNvSpPr txBox="1"/>
          <p:nvPr/>
        </p:nvSpPr>
        <p:spPr>
          <a:xfrm>
            <a:off x="8657332" y="3961775"/>
            <a:ext cx="417945"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0.0%</a:t>
            </a:r>
            <a:endParaRPr lang="en-US" sz="1275" dirty="0"/>
          </a:p>
        </p:txBody>
      </p:sp>
      <p:sp>
        <p:nvSpPr>
          <p:cNvPr id="25" name="Text 23"/>
          <p:cNvSpPr txBox="1"/>
          <p:nvPr/>
        </p:nvSpPr>
        <p:spPr>
          <a:xfrm>
            <a:off x="6883301" y="4415760"/>
            <a:ext cx="592848" cy="194310"/>
          </a:xfrm>
          <a:prstGeom prst="rect">
            <a:avLst/>
          </a:prstGeom>
          <a:noFill/>
          <a:ln/>
        </p:spPr>
        <p:txBody>
          <a:bodyPr wrap="none" lIns="0" tIns="0" rIns="0" bIns="0" rtlCol="0" anchor="t"/>
          <a:lstStyle/>
          <a:p>
            <a:pPr algn="l" indent="0" marL="0">
              <a:lnSpc>
                <a:spcPts val="1530"/>
              </a:lnSpc>
              <a:buNone/>
            </a:pPr>
            <a:r>
              <a:rPr lang="en-US" sz="1275" b="1" dirty="0">
                <a:solidFill>
                  <a:srgbClr val="3C8A4E"/>
                </a:solidFill>
                <a:latin typeface="Source Sans 3 ExtraLight" pitchFamily="34" charset="0"/>
                <a:ea typeface="Source Sans 3 ExtraLight" pitchFamily="34" charset="-122"/>
                <a:cs typeface="Source Sans 3 ExtraLight" pitchFamily="34" charset="-120"/>
              </a:rPr>
              <a:t>Correct</a:t>
            </a:r>
            <a:endParaRPr lang="en-US" sz="1275" dirty="0"/>
          </a:p>
        </p:txBody>
      </p:sp>
      <p:sp>
        <p:nvSpPr>
          <p:cNvPr id="26" name="Text 24"/>
          <p:cNvSpPr txBox="1"/>
          <p:nvPr/>
        </p:nvSpPr>
        <p:spPr>
          <a:xfrm>
            <a:off x="6883301" y="4641503"/>
            <a:ext cx="1142476" cy="171450"/>
          </a:xfrm>
          <a:prstGeom prst="rect">
            <a:avLst/>
          </a:prstGeom>
          <a:noFill/>
          <a:ln/>
        </p:spPr>
        <p:txBody>
          <a:bodyPr wrap="none" lIns="0" tIns="0" rIns="0" bIns="0" rtlCol="0" anchor="t"/>
          <a:lstStyle/>
          <a:p>
            <a:pPr algn="l" indent="0" marL="0">
              <a:lnSpc>
                <a:spcPts val="1350"/>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206 ms per image</a:t>
            </a:r>
            <a:endParaRPr lang="en-US" sz="1125" dirty="0"/>
          </a:p>
        </p:txBody>
      </p:sp>
      <p:sp>
        <p:nvSpPr>
          <p:cNvPr id="27" name="Text 25"/>
          <p:cNvSpPr txBox="1"/>
          <p:nvPr/>
        </p:nvSpPr>
        <p:spPr>
          <a:xfrm>
            <a:off x="9309050" y="1910209"/>
            <a:ext cx="1587937"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Full fine-tuning</a:t>
            </a:r>
            <a:endParaRPr lang="en-US" sz="1650" dirty="0"/>
          </a:p>
        </p:txBody>
      </p:sp>
      <p:sp>
        <p:nvSpPr>
          <p:cNvPr id="28" name="Text 26"/>
          <p:cNvSpPr txBox="1"/>
          <p:nvPr/>
        </p:nvSpPr>
        <p:spPr>
          <a:xfrm>
            <a:off x="9309050" y="2202150"/>
            <a:ext cx="1627715"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its own retrained model</a:t>
            </a:r>
            <a:endParaRPr lang="en-US" sz="1200" dirty="0"/>
          </a:p>
        </p:txBody>
      </p:sp>
      <p:sp>
        <p:nvSpPr>
          <p:cNvPr id="29" name="Text 27"/>
          <p:cNvSpPr txBox="1"/>
          <p:nvPr/>
        </p:nvSpPr>
        <p:spPr>
          <a:xfrm>
            <a:off x="9309050" y="2486948"/>
            <a:ext cx="1508998" cy="194310"/>
          </a:xfrm>
          <a:prstGeom prst="rect">
            <a:avLst/>
          </a:prstGeom>
          <a:noFill/>
          <a:ln/>
        </p:spPr>
        <p:txBody>
          <a:bodyPr wrap="none" lIns="0" tIns="0" rIns="0" bIns="0" rtlCol="0" anchor="t"/>
          <a:lstStyle/>
          <a:p>
            <a:pPr algn="l" indent="0" marL="0">
              <a:lnSpc>
                <a:spcPts val="153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64.8%</a:t>
            </a:r>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 test accuracy</a:t>
            </a:r>
            <a:endParaRPr lang="en-US" sz="1425" dirty="0"/>
          </a:p>
        </p:txBody>
      </p:sp>
      <p:sp>
        <p:nvSpPr>
          <p:cNvPr id="30" name="Text 28"/>
          <p:cNvSpPr txBox="1"/>
          <p:nvPr/>
        </p:nvSpPr>
        <p:spPr>
          <a:xfrm>
            <a:off x="9309050" y="2969389"/>
            <a:ext cx="1253764"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melanocytic nevi</a:t>
            </a:r>
            <a:endParaRPr lang="en-US" sz="1275" dirty="0"/>
          </a:p>
        </p:txBody>
      </p:sp>
      <p:sp>
        <p:nvSpPr>
          <p:cNvPr id="31" name="Text 29"/>
          <p:cNvSpPr txBox="1"/>
          <p:nvPr/>
        </p:nvSpPr>
        <p:spPr>
          <a:xfrm>
            <a:off x="11000036" y="2969389"/>
            <a:ext cx="504313"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95.1%</a:t>
            </a:r>
            <a:endParaRPr lang="en-US" sz="1275" dirty="0"/>
          </a:p>
        </p:txBody>
      </p:sp>
      <p:sp>
        <p:nvSpPr>
          <p:cNvPr id="32" name="Text 30"/>
          <p:cNvSpPr txBox="1"/>
          <p:nvPr/>
        </p:nvSpPr>
        <p:spPr>
          <a:xfrm>
            <a:off x="9309050" y="3465582"/>
            <a:ext cx="816042"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melanoma</a:t>
            </a:r>
            <a:endParaRPr lang="en-US" sz="1275" dirty="0"/>
          </a:p>
        </p:txBody>
      </p:sp>
      <p:sp>
        <p:nvSpPr>
          <p:cNvPr id="33" name="Text 31"/>
          <p:cNvSpPr txBox="1"/>
          <p:nvPr/>
        </p:nvSpPr>
        <p:spPr>
          <a:xfrm>
            <a:off x="11083082" y="3465582"/>
            <a:ext cx="417945"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4.2%</a:t>
            </a:r>
            <a:endParaRPr lang="en-US" sz="1275" dirty="0"/>
          </a:p>
        </p:txBody>
      </p:sp>
      <p:sp>
        <p:nvSpPr>
          <p:cNvPr id="34" name="Text 32"/>
          <p:cNvSpPr txBox="1"/>
          <p:nvPr/>
        </p:nvSpPr>
        <p:spPr>
          <a:xfrm>
            <a:off x="9309050" y="3961775"/>
            <a:ext cx="1509772"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benign keratosis-like</a:t>
            </a:r>
            <a:endParaRPr lang="en-US" sz="1275" dirty="0"/>
          </a:p>
        </p:txBody>
      </p:sp>
      <p:sp>
        <p:nvSpPr>
          <p:cNvPr id="35" name="Text 33"/>
          <p:cNvSpPr txBox="1"/>
          <p:nvPr/>
        </p:nvSpPr>
        <p:spPr>
          <a:xfrm>
            <a:off x="11083082" y="3961775"/>
            <a:ext cx="417945"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0.2%</a:t>
            </a:r>
            <a:endParaRPr lang="en-US" sz="1275" dirty="0"/>
          </a:p>
        </p:txBody>
      </p:sp>
      <p:sp>
        <p:nvSpPr>
          <p:cNvPr id="36" name="Text 34"/>
          <p:cNvSpPr txBox="1"/>
          <p:nvPr/>
        </p:nvSpPr>
        <p:spPr>
          <a:xfrm>
            <a:off x="9309050" y="4415760"/>
            <a:ext cx="527375"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Wrong</a:t>
            </a:r>
            <a:endParaRPr lang="en-US" sz="1275" dirty="0"/>
          </a:p>
        </p:txBody>
      </p:sp>
      <p:sp>
        <p:nvSpPr>
          <p:cNvPr id="37" name="Text 35"/>
          <p:cNvSpPr txBox="1"/>
          <p:nvPr/>
        </p:nvSpPr>
        <p:spPr>
          <a:xfrm>
            <a:off x="9309050" y="4641503"/>
            <a:ext cx="1142476" cy="171450"/>
          </a:xfrm>
          <a:prstGeom prst="rect">
            <a:avLst/>
          </a:prstGeom>
          <a:noFill/>
          <a:ln/>
        </p:spPr>
        <p:txBody>
          <a:bodyPr wrap="none" lIns="0" tIns="0" rIns="0" bIns="0" rtlCol="0" anchor="t"/>
          <a:lstStyle/>
          <a:p>
            <a:pPr algn="l" indent="0" marL="0">
              <a:lnSpc>
                <a:spcPts val="1350"/>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145 ms per image</a:t>
            </a:r>
            <a:endParaRPr lang="en-US" sz="1125" dirty="0"/>
          </a:p>
        </p:txBody>
      </p:sp>
      <p:sp>
        <p:nvSpPr>
          <p:cNvPr id="38" name="Text 36"/>
          <p:cNvSpPr txBox="1"/>
          <p:nvPr/>
        </p:nvSpPr>
        <p:spPr>
          <a:xfrm>
            <a:off x="4457700" y="5014645"/>
            <a:ext cx="7100161" cy="469582"/>
          </a:xfrm>
          <a:prstGeom prst="rect">
            <a:avLst/>
          </a:prstGeom>
          <a:noFill/>
          <a:ln/>
        </p:spPr>
        <p:txBody>
          <a:bodyPr wrap="none" lIns="0" tIns="0" rIns="0" bIns="0" rtlCol="0" anchor="t"/>
          <a:lstStyle/>
          <a:p>
            <a:pPr algn="l" indent="0" marL="0">
              <a:lnSpc>
                <a:spcPts val="1849"/>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Test accuracy is balanced accuracy on the whole test set, for exactly these models. Changing the</a:t>
            </a:r>
            <a:br/>
            <a:pPr algn="l" indent="0" marL="0">
              <a:lnSpc>
                <a:spcPts val="1849"/>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training set swaps one 1.9 MB file for VPT-deep, but a whole second 172 MB model for full fine-tuning.</a:t>
            </a:r>
            <a:endParaRPr lang="en-US" sz="1275" dirty="0"/>
          </a:p>
        </p:txBody>
      </p:sp>
      <p:sp>
        <p:nvSpPr>
          <p:cNvPr id="39" name="Text 37"/>
          <p:cNvSpPr txBox="1"/>
          <p:nvPr/>
        </p:nvSpPr>
        <p:spPr>
          <a:xfrm>
            <a:off x="762000" y="6375082"/>
            <a:ext cx="5338596" cy="165735"/>
          </a:xfrm>
          <a:prstGeom prst="rect">
            <a:avLst/>
          </a:prstGeom>
          <a:noFill/>
          <a:ln/>
        </p:spPr>
        <p:txBody>
          <a:bodyPr wrap="none" lIns="0" tIns="0" rIns="0" bIns="0" rtlCol="0" anchor="t"/>
          <a:lstStyle/>
          <a:p>
            <a:pPr algn="l" indent="0" marL="0">
              <a:lnSpc>
                <a:spcPts val="1305"/>
              </a:lnSpc>
              <a:buNone/>
            </a:pPr>
            <a:r>
              <a:rPr lang="en-US" sz="1088" dirty="0">
                <a:solidFill>
                  <a:srgbClr val="777E86"/>
                </a:solidFill>
                <a:latin typeface="Source Sans 3 ExtraLight" pitchFamily="34" charset="0"/>
                <a:ea typeface="Source Sans 3 ExtraLight" pitchFamily="34" charset="-122"/>
                <a:cs typeface="Source Sans 3 ExtraLight" pitchFamily="34" charset="-120"/>
              </a:rPr>
              <a:t>A recorded run. In the HTML version of this deck the three models run live in the browser.</a:t>
            </a:r>
            <a:endParaRPr lang="en-US" sz="1088" dirty="0"/>
          </a:p>
        </p:txBody>
      </p:sp>
      <p:sp>
        <p:nvSpPr>
          <p:cNvPr id="40" name="Text 38"/>
          <p:cNvSpPr txBox="1"/>
          <p:nvPr/>
        </p:nvSpPr>
        <p:spPr>
          <a:xfrm>
            <a:off x="9116318" y="6375082"/>
            <a:ext cx="2265259" cy="165735"/>
          </a:xfrm>
          <a:prstGeom prst="rect">
            <a:avLst/>
          </a:prstGeom>
          <a:noFill/>
          <a:ln/>
        </p:spPr>
        <p:txBody>
          <a:bodyPr wrap="none" lIns="0" tIns="0" rIns="0" bIns="0" rtlCol="0" anchor="t"/>
          <a:lstStyle/>
          <a:p>
            <a:pPr algn="l" indent="0" marL="0">
              <a:lnSpc>
                <a:spcPts val="1305"/>
              </a:lnSpc>
              <a:buNone/>
            </a:pPr>
            <a:r>
              <a:rPr lang="en-US" sz="1088" dirty="0">
                <a:solidFill>
                  <a:srgbClr val="777E86"/>
                </a:solidFill>
                <a:latin typeface="Source Sans 3 ExtraLight" pitchFamily="34" charset="0"/>
                <a:ea typeface="Source Sans 3 ExtraLight" pitchFamily="34" charset="-122"/>
                <a:cs typeface="Source Sans 3 ExtraLight" pitchFamily="34" charset="-120"/>
              </a:rPr>
              <a:t>Research demo, not a diagnostic tool</a:t>
            </a:r>
            <a:endParaRPr lang="en-US" sz="1088" dirty="0"/>
          </a:p>
        </p:txBody>
      </p:sp>
      <p:sp>
        <p:nvSpPr>
          <p:cNvPr id="41" name="Text 39"/>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25</a:t>
            </a:r>
            <a:endParaRPr lang="en-US" sz="1125"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1517511"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Summary</a:t>
            </a:r>
            <a:endParaRPr lang="en-US" sz="2625" dirty="0"/>
          </a:p>
        </p:txBody>
      </p:sp>
      <p:sp>
        <p:nvSpPr>
          <p:cNvPr id="3" name="Text 1"/>
          <p:cNvSpPr txBox="1"/>
          <p:nvPr/>
        </p:nvSpPr>
        <p:spPr>
          <a:xfrm>
            <a:off x="762000" y="1433959"/>
            <a:ext cx="999923" cy="476250"/>
          </a:xfrm>
          <a:prstGeom prst="rect">
            <a:avLst/>
          </a:prstGeom>
          <a:noFill/>
          <a:ln/>
        </p:spPr>
        <p:txBody>
          <a:bodyPr wrap="none" lIns="0" tIns="0" rIns="0" bIns="0" rtlCol="0" anchor="t"/>
          <a:lstStyle/>
          <a:p>
            <a:pPr algn="l" indent="0" marL="0">
              <a:lnSpc>
                <a:spcPts val="3750"/>
              </a:lnSpc>
              <a:buNone/>
            </a:pPr>
            <a:r>
              <a:rPr lang="en-US" sz="3750" b="1" dirty="0">
                <a:solidFill>
                  <a:srgbClr val="C4432C"/>
                </a:solidFill>
                <a:latin typeface="Source Serif 4" pitchFamily="34" charset="0"/>
                <a:ea typeface="Source Serif 4" pitchFamily="34" charset="-122"/>
                <a:cs typeface="Source Serif 4" pitchFamily="34" charset="-120"/>
              </a:rPr>
              <a:t>0.6</a:t>
            </a:r>
            <a:pPr algn="l" indent="0" marL="0">
              <a:lnSpc>
                <a:spcPts val="3750"/>
              </a:lnSpc>
              <a:buNone/>
            </a:pPr>
            <a:r>
              <a:rPr lang="en-US" sz="2700" b="1" dirty="0">
                <a:solidFill>
                  <a:srgbClr val="C4432C"/>
                </a:solidFill>
                <a:latin typeface="Source Serif 4" pitchFamily="34" charset="0"/>
                <a:ea typeface="Source Serif 4" pitchFamily="34" charset="-122"/>
                <a:cs typeface="Source Serif 4" pitchFamily="34" charset="-120"/>
              </a:rPr>
              <a:t>%</a:t>
            </a:r>
            <a:endParaRPr lang="en-US" sz="3750" dirty="0"/>
          </a:p>
        </p:txBody>
      </p:sp>
      <p:sp>
        <p:nvSpPr>
          <p:cNvPr id="4" name="Text 2"/>
          <p:cNvSpPr txBox="1"/>
          <p:nvPr/>
        </p:nvSpPr>
        <p:spPr>
          <a:xfrm>
            <a:off x="3429000" y="1347043"/>
            <a:ext cx="7690033" cy="642938"/>
          </a:xfrm>
          <a:prstGeom prst="rect">
            <a:avLst/>
          </a:prstGeom>
          <a:noFill/>
          <a:ln/>
        </p:spPr>
        <p:txBody>
          <a:bodyPr wrap="none" lIns="0" tIns="0" rIns="0" bIns="0" rtlCol="0" anchor="t"/>
          <a:lstStyle/>
          <a:p>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of the weights are trained: a few vectors among the patch tokens and a</a:t>
            </a:r>
            <a:br/>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small head, while the Transformer stays frozen.</a:t>
            </a:r>
            <a:endParaRPr lang="en-US" sz="1875" dirty="0"/>
          </a:p>
        </p:txBody>
      </p:sp>
      <p:sp>
        <p:nvSpPr>
          <p:cNvPr id="5" name="Text 3"/>
          <p:cNvSpPr txBox="1"/>
          <p:nvPr/>
        </p:nvSpPr>
        <p:spPr>
          <a:xfrm>
            <a:off x="762000" y="2505521"/>
            <a:ext cx="1141702" cy="476250"/>
          </a:xfrm>
          <a:prstGeom prst="rect">
            <a:avLst/>
          </a:prstGeom>
          <a:noFill/>
          <a:ln/>
        </p:spPr>
        <p:txBody>
          <a:bodyPr wrap="none" lIns="0" tIns="0" rIns="0" bIns="0" rtlCol="0" anchor="t"/>
          <a:lstStyle/>
          <a:p>
            <a:pPr algn="l" indent="0" marL="0">
              <a:lnSpc>
                <a:spcPts val="3750"/>
              </a:lnSpc>
              <a:buNone/>
            </a:pPr>
            <a:r>
              <a:rPr lang="en-US" sz="3750" b="1" dirty="0">
                <a:solidFill>
                  <a:srgbClr val="C4432C"/>
                </a:solidFill>
                <a:latin typeface="Source Serif 4" pitchFamily="34" charset="0"/>
                <a:ea typeface="Source Serif 4" pitchFamily="34" charset="-122"/>
                <a:cs typeface="Source Serif 4" pitchFamily="34" charset="-120"/>
              </a:rPr>
              <a:t>20</a:t>
            </a:r>
            <a:pPr algn="l" indent="0" marL="0">
              <a:lnSpc>
                <a:spcPts val="3750"/>
              </a:lnSpc>
              <a:buNone/>
            </a:pPr>
            <a:r>
              <a:rPr lang="en-US" sz="1800" b="1" dirty="0">
                <a:solidFill>
                  <a:srgbClr val="C4432C"/>
                </a:solidFill>
                <a:latin typeface="Source Serif 4" pitchFamily="34" charset="0"/>
                <a:ea typeface="Source Serif 4" pitchFamily="34" charset="-122"/>
                <a:cs typeface="Source Serif 4" pitchFamily="34" charset="-120"/>
              </a:rPr>
              <a:t>of 24</a:t>
            </a:r>
            <a:endParaRPr lang="en-US" sz="3750" dirty="0"/>
          </a:p>
        </p:txBody>
      </p:sp>
      <p:sp>
        <p:nvSpPr>
          <p:cNvPr id="6" name="Text 4"/>
          <p:cNvSpPr txBox="1"/>
          <p:nvPr/>
        </p:nvSpPr>
        <p:spPr>
          <a:xfrm>
            <a:off x="3429000" y="2418606"/>
            <a:ext cx="7677495" cy="642938"/>
          </a:xfrm>
          <a:prstGeom prst="rect">
            <a:avLst/>
          </a:prstGeom>
          <a:noFill/>
          <a:ln/>
        </p:spPr>
        <p:txBody>
          <a:bodyPr wrap="none" lIns="0" tIns="0" rIns="0" bIns="0" rtlCol="0" anchor="t"/>
          <a:lstStyle/>
          <a:p>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tasks where VPT-deep beat full fine-tuning, on a ViT-B pretrained with</a:t>
            </a:r>
            <a:br/>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labels.</a:t>
            </a:r>
            <a:endParaRPr lang="en-US" sz="1875" dirty="0"/>
          </a:p>
        </p:txBody>
      </p:sp>
      <p:sp>
        <p:nvSpPr>
          <p:cNvPr id="7" name="Text 5"/>
          <p:cNvSpPr txBox="1"/>
          <p:nvPr/>
        </p:nvSpPr>
        <p:spPr>
          <a:xfrm>
            <a:off x="762000" y="3577084"/>
            <a:ext cx="1245560" cy="476250"/>
          </a:xfrm>
          <a:prstGeom prst="rect">
            <a:avLst/>
          </a:prstGeom>
          <a:noFill/>
          <a:ln/>
        </p:spPr>
        <p:txBody>
          <a:bodyPr wrap="none" lIns="0" tIns="0" rIns="0" bIns="0" rtlCol="0" anchor="t"/>
          <a:lstStyle/>
          <a:p>
            <a:pPr algn="l" indent="0" marL="0">
              <a:lnSpc>
                <a:spcPts val="3750"/>
              </a:lnSpc>
              <a:buNone/>
            </a:pPr>
            <a:r>
              <a:rPr lang="en-US" sz="3750" b="1" dirty="0">
                <a:solidFill>
                  <a:srgbClr val="C4432C"/>
                </a:solidFill>
                <a:latin typeface="Source Serif 4" pitchFamily="34" charset="0"/>
                <a:ea typeface="Source Serif 4" pitchFamily="34" charset="-122"/>
                <a:cs typeface="Source Serif 4" pitchFamily="34" charset="-120"/>
              </a:rPr>
              <a:t>99.4</a:t>
            </a:r>
            <a:pPr algn="l" indent="0" marL="0">
              <a:lnSpc>
                <a:spcPts val="3750"/>
              </a:lnSpc>
              <a:buNone/>
            </a:pPr>
            <a:r>
              <a:rPr lang="en-US" sz="2700" b="1" dirty="0">
                <a:solidFill>
                  <a:srgbClr val="C4432C"/>
                </a:solidFill>
                <a:latin typeface="Source Serif 4" pitchFamily="34" charset="0"/>
                <a:ea typeface="Source Serif 4" pitchFamily="34" charset="-122"/>
                <a:cs typeface="Source Serif 4" pitchFamily="34" charset="-120"/>
              </a:rPr>
              <a:t>%</a:t>
            </a:r>
            <a:endParaRPr lang="en-US" sz="3750" dirty="0"/>
          </a:p>
        </p:txBody>
      </p:sp>
      <p:sp>
        <p:nvSpPr>
          <p:cNvPr id="8" name="Text 6"/>
          <p:cNvSpPr txBox="1"/>
          <p:nvPr/>
        </p:nvSpPr>
        <p:spPr>
          <a:xfrm>
            <a:off x="3429000" y="3490168"/>
            <a:ext cx="7732752" cy="642938"/>
          </a:xfrm>
          <a:prstGeom prst="rect">
            <a:avLst/>
          </a:prstGeom>
          <a:noFill/>
          <a:ln/>
        </p:spPr>
        <p:txBody>
          <a:bodyPr wrap="none" lIns="0" tIns="0" rIns="0" bIns="0" rtlCol="0" anchor="t"/>
          <a:lstStyle/>
          <a:p>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less storage per task than a fully fine-tuned copy: 2.2 MB instead of 343</a:t>
            </a:r>
            <a:br/>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MB. Training memory and inference time are not saved.</a:t>
            </a:r>
            <a:endParaRPr lang="en-US" sz="1875" dirty="0"/>
          </a:p>
        </p:txBody>
      </p:sp>
      <p:sp>
        <p:nvSpPr>
          <p:cNvPr id="9" name="Text 7"/>
          <p:cNvSpPr txBox="1"/>
          <p:nvPr/>
        </p:nvSpPr>
        <p:spPr>
          <a:xfrm>
            <a:off x="762000" y="4809381"/>
            <a:ext cx="1245560" cy="476250"/>
          </a:xfrm>
          <a:prstGeom prst="rect">
            <a:avLst/>
          </a:prstGeom>
          <a:noFill/>
          <a:ln/>
        </p:spPr>
        <p:txBody>
          <a:bodyPr wrap="none" lIns="0" tIns="0" rIns="0" bIns="0" rtlCol="0" anchor="t"/>
          <a:lstStyle/>
          <a:p>
            <a:pPr algn="l" indent="0" marL="0">
              <a:lnSpc>
                <a:spcPts val="3750"/>
              </a:lnSpc>
              <a:buNone/>
            </a:pPr>
            <a:r>
              <a:rPr lang="en-US" sz="3750" b="1" dirty="0">
                <a:solidFill>
                  <a:srgbClr val="C4432C"/>
                </a:solidFill>
                <a:latin typeface="Source Serif 4" pitchFamily="34" charset="0"/>
                <a:ea typeface="Source Serif 4" pitchFamily="34" charset="-122"/>
                <a:cs typeface="Source Serif 4" pitchFamily="34" charset="-120"/>
              </a:rPr>
              <a:t>87.6</a:t>
            </a:r>
            <a:pPr algn="l" indent="0" marL="0">
              <a:lnSpc>
                <a:spcPts val="3750"/>
              </a:lnSpc>
              <a:buNone/>
            </a:pPr>
            <a:r>
              <a:rPr lang="en-US" sz="2700" b="1" dirty="0">
                <a:solidFill>
                  <a:srgbClr val="C4432C"/>
                </a:solidFill>
                <a:latin typeface="Source Serif 4" pitchFamily="34" charset="0"/>
                <a:ea typeface="Source Serif 4" pitchFamily="34" charset="-122"/>
                <a:cs typeface="Source Serif 4" pitchFamily="34" charset="-120"/>
              </a:rPr>
              <a:t>%</a:t>
            </a:r>
            <a:endParaRPr lang="en-US" sz="3750" dirty="0"/>
          </a:p>
        </p:txBody>
      </p:sp>
      <p:sp>
        <p:nvSpPr>
          <p:cNvPr id="10" name="Text 8"/>
          <p:cNvSpPr txBox="1"/>
          <p:nvPr/>
        </p:nvSpPr>
        <p:spPr>
          <a:xfrm>
            <a:off x="3429000" y="4561731"/>
            <a:ext cx="7665268" cy="964406"/>
          </a:xfrm>
          <a:prstGeom prst="rect">
            <a:avLst/>
          </a:prstGeom>
          <a:noFill/>
          <a:ln/>
        </p:spPr>
        <p:txBody>
          <a:bodyPr wrap="none" lIns="0" tIns="0" rIns="0" bIns="0" rtlCol="0" anchor="t"/>
          <a:lstStyle/>
          <a:p>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average balanced accuracy of VPT-deep on my three medical datasets,</a:t>
            </a:r>
            <a:br/>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against 88.8% for full fine-tuning and 83.3% for the linear probe (both</a:t>
            </a:r>
            <a:br/>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training-set sizes).</a:t>
            </a:r>
            <a:endParaRPr lang="en-US" sz="1875" dirty="0"/>
          </a:p>
        </p:txBody>
      </p:sp>
      <p:sp>
        <p:nvSpPr>
          <p:cNvPr id="11" name="Text 9"/>
          <p:cNvSpPr txBox="1"/>
          <p:nvPr/>
        </p:nvSpPr>
        <p:spPr>
          <a:xfrm>
            <a:off x="762000" y="6096000"/>
            <a:ext cx="10439412"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Table 1 (24 tasks, ViT-B/16) and Table 12 (memory, test time); 0.6% is VPT-deep with 50 prompts and a 102-class head. Medical datasets: my runs, balanced</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accuracy on the test set.</a:t>
            </a:r>
            <a:endParaRPr lang="en-US" sz="1125" dirty="0"/>
          </a:p>
        </p:txBody>
      </p:sp>
      <p:sp>
        <p:nvSpPr>
          <p:cNvPr id="12" name="Text 10"/>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26</a:t>
            </a:r>
            <a:endParaRPr lang="en-US" sz="1125"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1706189"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References</a:t>
            </a:r>
            <a:endParaRPr lang="en-US" sz="2625" dirty="0"/>
          </a:p>
        </p:txBody>
      </p:sp>
      <p:sp>
        <p:nvSpPr>
          <p:cNvPr id="3" name="Text 1"/>
          <p:cNvSpPr txBox="1"/>
          <p:nvPr/>
        </p:nvSpPr>
        <p:spPr>
          <a:xfrm>
            <a:off x="762000" y="1134398"/>
            <a:ext cx="939867" cy="222885"/>
          </a:xfrm>
          <a:prstGeom prst="rect">
            <a:avLst/>
          </a:prstGeom>
          <a:noFill/>
          <a:ln/>
        </p:spPr>
        <p:txBody>
          <a:bodyPr wrap="none" lIns="0" tIns="0" rIns="0" bIns="0" rtlCol="0" anchor="t"/>
          <a:lstStyle/>
          <a:p>
            <a:pPr algn="l" indent="0" marL="0">
              <a:lnSpc>
                <a:spcPts val="1755"/>
              </a:lnSpc>
              <a:buNone/>
            </a:pPr>
            <a:r>
              <a:rPr lang="en-US" sz="1350" b="1" dirty="0">
                <a:solidFill>
                  <a:srgbClr val="1B1E22"/>
                </a:solidFill>
                <a:latin typeface="Source Serif 4" pitchFamily="34" charset="0"/>
                <a:ea typeface="Source Serif 4" pitchFamily="34" charset="-122"/>
                <a:cs typeface="Source Serif 4" pitchFamily="34" charset="-120"/>
              </a:rPr>
              <a:t>This paper</a:t>
            </a:r>
            <a:endParaRPr lang="en-US" sz="1350" dirty="0"/>
          </a:p>
        </p:txBody>
      </p:sp>
      <p:sp>
        <p:nvSpPr>
          <p:cNvPr id="4" name="Text 2"/>
          <p:cNvSpPr txBox="1"/>
          <p:nvPr/>
        </p:nvSpPr>
        <p:spPr>
          <a:xfrm>
            <a:off x="762000" y="1485781"/>
            <a:ext cx="5217402" cy="38862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Jia, Tang, Chen, Cardie, Belongie, Hariharan &amp; Lim 2022.</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Visual prompt tuning.</a:t>
            </a: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 ECCV.</a:t>
            </a:r>
            <a:b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arXiv:2203.12119.</a:t>
            </a:r>
            <a:endParaRPr lang="en-US" sz="1125" dirty="0"/>
          </a:p>
        </p:txBody>
      </p:sp>
      <p:sp>
        <p:nvSpPr>
          <p:cNvPr id="5" name="Text 3"/>
          <p:cNvSpPr txBox="1"/>
          <p:nvPr/>
        </p:nvSpPr>
        <p:spPr>
          <a:xfrm>
            <a:off x="762000" y="2040910"/>
            <a:ext cx="1897190" cy="222885"/>
          </a:xfrm>
          <a:prstGeom prst="rect">
            <a:avLst/>
          </a:prstGeom>
          <a:noFill/>
          <a:ln/>
        </p:spPr>
        <p:txBody>
          <a:bodyPr wrap="none" lIns="0" tIns="0" rIns="0" bIns="0" rtlCol="0" anchor="t"/>
          <a:lstStyle/>
          <a:p>
            <a:pPr algn="l" indent="0" marL="0">
              <a:lnSpc>
                <a:spcPts val="1755"/>
              </a:lnSpc>
              <a:buNone/>
            </a:pPr>
            <a:r>
              <a:rPr lang="en-US" sz="1350" b="1" dirty="0">
                <a:solidFill>
                  <a:srgbClr val="1B1E22"/>
                </a:solidFill>
                <a:latin typeface="Source Serif 4" pitchFamily="34" charset="0"/>
                <a:ea typeface="Source Serif 4" pitchFamily="34" charset="-122"/>
                <a:cs typeface="Source Serif 4" pitchFamily="34" charset="-120"/>
              </a:rPr>
              <a:t>Prompting before VPT</a:t>
            </a:r>
            <a:endParaRPr lang="en-US" sz="1350" dirty="0"/>
          </a:p>
        </p:txBody>
      </p:sp>
      <p:sp>
        <p:nvSpPr>
          <p:cNvPr id="6" name="Text 4"/>
          <p:cNvSpPr txBox="1"/>
          <p:nvPr/>
        </p:nvSpPr>
        <p:spPr>
          <a:xfrm>
            <a:off x="762000" y="2392293"/>
            <a:ext cx="4664988" cy="19431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Brown et al. 2020.</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Language models are few-shot learners</a:t>
            </a: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 (GPT-3). NeurIPS.</a:t>
            </a:r>
            <a:endParaRPr lang="en-US" sz="1125" dirty="0"/>
          </a:p>
        </p:txBody>
      </p:sp>
      <p:sp>
        <p:nvSpPr>
          <p:cNvPr id="7" name="Text 5"/>
          <p:cNvSpPr txBox="1"/>
          <p:nvPr/>
        </p:nvSpPr>
        <p:spPr>
          <a:xfrm>
            <a:off x="762000" y="2643664"/>
            <a:ext cx="5049774" cy="38862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Lester, Al-Rfou &amp; Constant 2021.</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The power of scale for parameter-efficient prompt</a:t>
            </a:r>
            <a:b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tuning.</a:t>
            </a: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 EMNLP.</a:t>
            </a:r>
            <a:endParaRPr lang="en-US" sz="1125" dirty="0"/>
          </a:p>
        </p:txBody>
      </p:sp>
      <p:sp>
        <p:nvSpPr>
          <p:cNvPr id="8" name="Text 6"/>
          <p:cNvSpPr txBox="1"/>
          <p:nvPr/>
        </p:nvSpPr>
        <p:spPr>
          <a:xfrm>
            <a:off x="762000" y="3089255"/>
            <a:ext cx="5011233" cy="19431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Li &amp; Liang 2021.</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Prefix-tuning: optimizing continuous prompts for generation.</a:t>
            </a: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 ACL.</a:t>
            </a:r>
            <a:endParaRPr lang="en-US" sz="1125" dirty="0"/>
          </a:p>
        </p:txBody>
      </p:sp>
      <p:sp>
        <p:nvSpPr>
          <p:cNvPr id="9" name="Text 7"/>
          <p:cNvSpPr txBox="1"/>
          <p:nvPr/>
        </p:nvSpPr>
        <p:spPr>
          <a:xfrm>
            <a:off x="762000" y="3340626"/>
            <a:ext cx="4454021" cy="38862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Zhou et al. 2021.</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Learning to prompt for vision-language models</a:t>
            </a: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 (CoOp).</a:t>
            </a:r>
            <a:b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arXiv:2109.01134; IJCV 2022.</a:t>
            </a:r>
            <a:endParaRPr lang="en-US" sz="1125" dirty="0"/>
          </a:p>
        </p:txBody>
      </p:sp>
      <p:sp>
        <p:nvSpPr>
          <p:cNvPr id="10" name="Text 8"/>
          <p:cNvSpPr txBox="1"/>
          <p:nvPr/>
        </p:nvSpPr>
        <p:spPr>
          <a:xfrm>
            <a:off x="762000" y="3786217"/>
            <a:ext cx="4676132" cy="38862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Bahng et al. 2022.</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Exploring visual prompts for adapting large-scale models.</a:t>
            </a:r>
            <a:b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arXiv:2203.17274.</a:t>
            </a:r>
            <a:endParaRPr lang="en-US" sz="1125" dirty="0"/>
          </a:p>
        </p:txBody>
      </p:sp>
      <p:sp>
        <p:nvSpPr>
          <p:cNvPr id="11" name="Text 9"/>
          <p:cNvSpPr txBox="1"/>
          <p:nvPr/>
        </p:nvSpPr>
        <p:spPr>
          <a:xfrm>
            <a:off x="762000" y="4341346"/>
            <a:ext cx="2415242" cy="222885"/>
          </a:xfrm>
          <a:prstGeom prst="rect">
            <a:avLst/>
          </a:prstGeom>
          <a:noFill/>
          <a:ln/>
        </p:spPr>
        <p:txBody>
          <a:bodyPr wrap="none" lIns="0" tIns="0" rIns="0" bIns="0" rtlCol="0" anchor="t"/>
          <a:lstStyle/>
          <a:p>
            <a:pPr algn="l" indent="0" marL="0">
              <a:lnSpc>
                <a:spcPts val="1755"/>
              </a:lnSpc>
              <a:buNone/>
            </a:pPr>
            <a:r>
              <a:rPr lang="en-US" sz="1350" b="1" dirty="0">
                <a:solidFill>
                  <a:srgbClr val="1B1E22"/>
                </a:solidFill>
                <a:latin typeface="Source Serif 4" pitchFamily="34" charset="0"/>
                <a:ea typeface="Source Serif 4" pitchFamily="34" charset="-122"/>
                <a:cs typeface="Source Serif 4" pitchFamily="34" charset="-120"/>
              </a:rPr>
              <a:t>Parameter-efficient methods</a:t>
            </a:r>
            <a:endParaRPr lang="en-US" sz="1350" dirty="0"/>
          </a:p>
        </p:txBody>
      </p:sp>
      <p:sp>
        <p:nvSpPr>
          <p:cNvPr id="12" name="Text 10"/>
          <p:cNvSpPr txBox="1"/>
          <p:nvPr/>
        </p:nvSpPr>
        <p:spPr>
          <a:xfrm>
            <a:off x="762000" y="4692729"/>
            <a:ext cx="4995136" cy="19431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Houlsby et al. 2019.</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Parameter-efficient transfer learning for NLP</a:t>
            </a: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 (Adapter). ICML.</a:t>
            </a:r>
            <a:endParaRPr lang="en-US" sz="1125" dirty="0"/>
          </a:p>
        </p:txBody>
      </p:sp>
      <p:sp>
        <p:nvSpPr>
          <p:cNvPr id="13" name="Text 11"/>
          <p:cNvSpPr txBox="1"/>
          <p:nvPr/>
        </p:nvSpPr>
        <p:spPr>
          <a:xfrm>
            <a:off x="762000" y="4944100"/>
            <a:ext cx="5311200" cy="38862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Ben Zaken, Goldberg &amp; Ravfogel 2022.</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BitFit: simple parameter-efficient fine-tuning for</a:t>
            </a:r>
            <a:b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Transformer-based masked language-models</a:t>
            </a: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 (Bias). ACL.</a:t>
            </a:r>
            <a:endParaRPr lang="en-US" sz="1125" dirty="0"/>
          </a:p>
        </p:txBody>
      </p:sp>
      <p:sp>
        <p:nvSpPr>
          <p:cNvPr id="14" name="Text 12"/>
          <p:cNvSpPr txBox="1"/>
          <p:nvPr/>
        </p:nvSpPr>
        <p:spPr>
          <a:xfrm>
            <a:off x="762000" y="5389691"/>
            <a:ext cx="5008447" cy="38862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Zhang et al. 2020.</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Side-tuning: a baseline for network adaptation via additive side</a:t>
            </a:r>
            <a:b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networks</a:t>
            </a: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 (Sidetune). ECCV.</a:t>
            </a:r>
            <a:endParaRPr lang="en-US" sz="1125" dirty="0"/>
          </a:p>
        </p:txBody>
      </p:sp>
      <p:sp>
        <p:nvSpPr>
          <p:cNvPr id="15" name="Text 13"/>
          <p:cNvSpPr txBox="1"/>
          <p:nvPr/>
        </p:nvSpPr>
        <p:spPr>
          <a:xfrm>
            <a:off x="762000" y="5835283"/>
            <a:ext cx="4534662" cy="19431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Hu et al. 2022.</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LoRA: low-rank adaptation of large language models.</a:t>
            </a: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 ICLR.</a:t>
            </a:r>
            <a:endParaRPr lang="en-US" sz="1125" dirty="0"/>
          </a:p>
        </p:txBody>
      </p:sp>
      <p:sp>
        <p:nvSpPr>
          <p:cNvPr id="16" name="Text 14"/>
          <p:cNvSpPr txBox="1"/>
          <p:nvPr/>
        </p:nvSpPr>
        <p:spPr>
          <a:xfrm>
            <a:off x="6362700" y="1134398"/>
            <a:ext cx="651820" cy="222885"/>
          </a:xfrm>
          <a:prstGeom prst="rect">
            <a:avLst/>
          </a:prstGeom>
          <a:noFill/>
          <a:ln/>
        </p:spPr>
        <p:txBody>
          <a:bodyPr wrap="none" lIns="0" tIns="0" rIns="0" bIns="0" rtlCol="0" anchor="t"/>
          <a:lstStyle/>
          <a:p>
            <a:pPr algn="l" indent="0" marL="0">
              <a:lnSpc>
                <a:spcPts val="1755"/>
              </a:lnSpc>
              <a:buNone/>
            </a:pPr>
            <a:r>
              <a:rPr lang="en-US" sz="1350" b="1" dirty="0">
                <a:solidFill>
                  <a:srgbClr val="1B1E22"/>
                </a:solidFill>
                <a:latin typeface="Source Serif 4" pitchFamily="34" charset="0"/>
                <a:ea typeface="Source Serif 4" pitchFamily="34" charset="-122"/>
                <a:cs typeface="Source Serif 4" pitchFamily="34" charset="-120"/>
              </a:rPr>
              <a:t>Models</a:t>
            </a:r>
            <a:endParaRPr lang="en-US" sz="1350" dirty="0"/>
          </a:p>
        </p:txBody>
      </p:sp>
      <p:sp>
        <p:nvSpPr>
          <p:cNvPr id="17" name="Text 15"/>
          <p:cNvSpPr txBox="1"/>
          <p:nvPr/>
        </p:nvSpPr>
        <p:spPr>
          <a:xfrm>
            <a:off x="6362700" y="1485781"/>
            <a:ext cx="4830294" cy="38862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Dosovitskiy et al. 2021.</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An image is worth 16×16 words: Transformers for image</a:t>
            </a:r>
            <a:b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recognition at scale</a:t>
            </a: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 (ViT). ICLR.</a:t>
            </a:r>
            <a:endParaRPr lang="en-US" sz="1125" dirty="0"/>
          </a:p>
        </p:txBody>
      </p:sp>
      <p:sp>
        <p:nvSpPr>
          <p:cNvPr id="18" name="Text 16"/>
          <p:cNvSpPr txBox="1"/>
          <p:nvPr/>
        </p:nvSpPr>
        <p:spPr>
          <a:xfrm>
            <a:off x="6362700" y="1931372"/>
            <a:ext cx="4761571" cy="38862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Liu et al. 2021.</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Swin Transformer: hierarchical vision Transformer using shifted</a:t>
            </a:r>
            <a:b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windows.</a:t>
            </a: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 ICCV.</a:t>
            </a:r>
            <a:endParaRPr lang="en-US" sz="1125" dirty="0"/>
          </a:p>
        </p:txBody>
      </p:sp>
      <p:sp>
        <p:nvSpPr>
          <p:cNvPr id="19" name="Text 17"/>
          <p:cNvSpPr txBox="1"/>
          <p:nvPr/>
        </p:nvSpPr>
        <p:spPr>
          <a:xfrm>
            <a:off x="6362700" y="2376964"/>
            <a:ext cx="5260122" cy="38862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Chen, Xie &amp; He 2021.</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An empirical study of training self-supervised vision Transformers</a:t>
            </a:r>
            <a:b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(MoCo v3). ICCV.</a:t>
            </a:r>
            <a:endParaRPr lang="en-US" sz="1125" dirty="0"/>
          </a:p>
        </p:txBody>
      </p:sp>
      <p:sp>
        <p:nvSpPr>
          <p:cNvPr id="20" name="Text 18"/>
          <p:cNvSpPr txBox="1"/>
          <p:nvPr/>
        </p:nvSpPr>
        <p:spPr>
          <a:xfrm>
            <a:off x="6362700" y="2822555"/>
            <a:ext cx="4767763" cy="19431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He et al. 2022.</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Masked autoencoders are scalable vision learners</a:t>
            </a: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 (MAE). CVPR.</a:t>
            </a:r>
            <a:endParaRPr lang="en-US" sz="1125" dirty="0"/>
          </a:p>
        </p:txBody>
      </p:sp>
      <p:sp>
        <p:nvSpPr>
          <p:cNvPr id="21" name="Text 19"/>
          <p:cNvSpPr txBox="1"/>
          <p:nvPr/>
        </p:nvSpPr>
        <p:spPr>
          <a:xfrm>
            <a:off x="6362700" y="3073926"/>
            <a:ext cx="5093577" cy="38862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Zheng et al. 2021.</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Rethinking semantic segmentation from a sequence-to-sequence</a:t>
            </a:r>
            <a:b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perspective with Transformers</a:t>
            </a: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 (SETR). CVPR.</a:t>
            </a:r>
            <a:endParaRPr lang="en-US" sz="1125" dirty="0"/>
          </a:p>
        </p:txBody>
      </p:sp>
      <p:sp>
        <p:nvSpPr>
          <p:cNvPr id="22" name="Text 20"/>
          <p:cNvSpPr txBox="1"/>
          <p:nvPr/>
        </p:nvSpPr>
        <p:spPr>
          <a:xfrm>
            <a:off x="6362700" y="3519517"/>
            <a:ext cx="5005042" cy="38862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Chen et al. 2018.</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Encoder-decoder with atrous separable convolution for semantic</a:t>
            </a:r>
            <a:b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image segmentation</a:t>
            </a: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 (DeepLab v3+). ECCV.</a:t>
            </a:r>
            <a:endParaRPr lang="en-US" sz="1125" dirty="0"/>
          </a:p>
        </p:txBody>
      </p:sp>
      <p:sp>
        <p:nvSpPr>
          <p:cNvPr id="23" name="Text 21"/>
          <p:cNvSpPr txBox="1"/>
          <p:nvPr/>
        </p:nvSpPr>
        <p:spPr>
          <a:xfrm>
            <a:off x="6362700" y="4074646"/>
            <a:ext cx="754285" cy="222885"/>
          </a:xfrm>
          <a:prstGeom prst="rect">
            <a:avLst/>
          </a:prstGeom>
          <a:noFill/>
          <a:ln/>
        </p:spPr>
        <p:txBody>
          <a:bodyPr wrap="none" lIns="0" tIns="0" rIns="0" bIns="0" rtlCol="0" anchor="t"/>
          <a:lstStyle/>
          <a:p>
            <a:pPr algn="l" indent="0" marL="0">
              <a:lnSpc>
                <a:spcPts val="1755"/>
              </a:lnSpc>
              <a:buNone/>
            </a:pPr>
            <a:r>
              <a:rPr lang="en-US" sz="1350" b="1" dirty="0">
                <a:solidFill>
                  <a:srgbClr val="1B1E22"/>
                </a:solidFill>
                <a:latin typeface="Source Serif 4" pitchFamily="34" charset="0"/>
                <a:ea typeface="Source Serif 4" pitchFamily="34" charset="-122"/>
                <a:cs typeface="Source Serif 4" pitchFamily="34" charset="-120"/>
              </a:rPr>
              <a:t>Datasets</a:t>
            </a:r>
            <a:endParaRPr lang="en-US" sz="1350" dirty="0"/>
          </a:p>
        </p:txBody>
      </p:sp>
      <p:sp>
        <p:nvSpPr>
          <p:cNvPr id="24" name="Text 22"/>
          <p:cNvSpPr txBox="1"/>
          <p:nvPr/>
        </p:nvSpPr>
        <p:spPr>
          <a:xfrm>
            <a:off x="6362700" y="4426029"/>
            <a:ext cx="4995136" cy="38862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Zhai et al. 2019.</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A large-scale study of representation learning with the visual task</a:t>
            </a:r>
            <a:b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adaptation benchmark</a:t>
            </a: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 (VTAB). arXiv:1910.04867.</a:t>
            </a:r>
            <a:endParaRPr lang="en-US" sz="1125" dirty="0"/>
          </a:p>
        </p:txBody>
      </p:sp>
      <p:sp>
        <p:nvSpPr>
          <p:cNvPr id="25" name="Text 23"/>
          <p:cNvSpPr txBox="1"/>
          <p:nvPr/>
        </p:nvSpPr>
        <p:spPr>
          <a:xfrm>
            <a:off x="6362700" y="4871621"/>
            <a:ext cx="5269254" cy="19431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Zhou et al. 2019.</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Semantic understanding of scenes through the ADE20K dataset.</a:t>
            </a: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 IJCV.</a:t>
            </a:r>
            <a:endParaRPr lang="en-US" sz="1125" dirty="0"/>
          </a:p>
        </p:txBody>
      </p:sp>
      <p:sp>
        <p:nvSpPr>
          <p:cNvPr id="26" name="Text 24"/>
          <p:cNvSpPr txBox="1"/>
          <p:nvPr/>
        </p:nvSpPr>
        <p:spPr>
          <a:xfrm>
            <a:off x="6362700" y="5122991"/>
            <a:ext cx="5009531" cy="38862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Yang et al. 2023.</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MedMNIST v2: a large-scale lightweight benchmark for 2D and 3D</a:t>
            </a:r>
            <a:b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biomedical image classification.</a:t>
            </a: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 Scientific Data.</a:t>
            </a:r>
            <a:endParaRPr lang="en-US" sz="1125" dirty="0"/>
          </a:p>
        </p:txBody>
      </p:sp>
      <p:sp>
        <p:nvSpPr>
          <p:cNvPr id="27" name="Text 25"/>
          <p:cNvSpPr txBox="1"/>
          <p:nvPr/>
        </p:nvSpPr>
        <p:spPr>
          <a:xfrm>
            <a:off x="6362700" y="5568583"/>
            <a:ext cx="5287054" cy="38862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Tschandl, Rosendahl &amp; Kittler 2018.</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The HAM10000 dataset, a large collection of multi-</a:t>
            </a:r>
            <a:b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source dermatoscopic images of common pigmented skin lesions.</a:t>
            </a: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 Scientific Data.</a:t>
            </a:r>
            <a:endParaRPr lang="en-US" sz="1125" dirty="0"/>
          </a:p>
        </p:txBody>
      </p:sp>
      <p:sp>
        <p:nvSpPr>
          <p:cNvPr id="28" name="Text 26"/>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27</a:t>
            </a:r>
            <a:endParaRPr lang="en-US" sz="1125"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57</Slides>
  <Notes>57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57</vt:i4>
      </vt:variant>
    </vt:vector>
  </HeadingPairs>
  <TitlesOfParts>
    <vt:vector size="6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Visual Prompt Tuning</dc:title>
  <dc:subject>Converted from 2026-10-vpt-visual-prompt-tuning.html</dc:subject>
  <dc:creator>PptxGenJS</dc:creator>
  <cp:lastModifiedBy>PptxGenJS</cp:lastModifiedBy>
  <cp:revision>1</cp:revision>
  <dcterms:created xsi:type="dcterms:W3CDTF">2026-10-12T04:05:53Z</dcterms:created>
  <dcterms:modified xsi:type="dcterms:W3CDTF">2026-10-12T04:05:53Z</dcterms:modified>
</cp:coreProperties>
</file>